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rimo"/>
      <p:regular r:id="rId28"/>
      <p:bold r:id="rId29"/>
      <p:italic r:id="rId30"/>
      <p:boldItalic r:id="rId31"/>
    </p:embeddedFont>
    <p:embeddedFont>
      <p:font typeface="Lato Light"/>
      <p:regular r:id="rId32"/>
      <p:bold r:id="rId33"/>
      <p:italic r:id="rId34"/>
      <p:boldItalic r:id="rId35"/>
    </p:embeddedFont>
    <p:embeddedFont>
      <p:font typeface="Lato Hairline"/>
      <p:regular r:id="rId36"/>
      <p:bold r:id="rId37"/>
      <p:italic r:id="rId38"/>
      <p:boldItalic r:id="rId39"/>
    </p:embeddedFont>
    <p:embeddedFont>
      <p:font typeface="Nanum Gothic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anumGothic-regular.fntdata"/><Relationship Id="rId20" Type="http://schemas.openxmlformats.org/officeDocument/2006/relationships/slide" Target="slides/slide14.xml"/><Relationship Id="rId41" Type="http://schemas.openxmlformats.org/officeDocument/2006/relationships/font" Target="fonts/NanumGothic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m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bold.fntdata"/><Relationship Id="rId10" Type="http://schemas.openxmlformats.org/officeDocument/2006/relationships/slide" Target="slides/slide4.xml"/><Relationship Id="rId32" Type="http://schemas.openxmlformats.org/officeDocument/2006/relationships/font" Target="fonts/LatoLight-regular.fntdata"/><Relationship Id="rId13" Type="http://schemas.openxmlformats.org/officeDocument/2006/relationships/slide" Target="slides/slide7.xml"/><Relationship Id="rId35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italic.fntdata"/><Relationship Id="rId15" Type="http://schemas.openxmlformats.org/officeDocument/2006/relationships/slide" Target="slides/slide9.xml"/><Relationship Id="rId37" Type="http://schemas.openxmlformats.org/officeDocument/2006/relationships/font" Target="fonts/LatoHairline-bold.fntdata"/><Relationship Id="rId14" Type="http://schemas.openxmlformats.org/officeDocument/2006/relationships/slide" Target="slides/slide8.xml"/><Relationship Id="rId36" Type="http://schemas.openxmlformats.org/officeDocument/2006/relationships/font" Target="fonts/LatoHairline-regular.fntdata"/><Relationship Id="rId17" Type="http://schemas.openxmlformats.org/officeDocument/2006/relationships/slide" Target="slides/slide11.xml"/><Relationship Id="rId39" Type="http://schemas.openxmlformats.org/officeDocument/2006/relationships/font" Target="fonts/LatoHairline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Hairlin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e6233449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20e62334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8장 단어의 표현에 대해 알아보겠습니다.</a:t>
            </a:r>
            <a:endParaRPr/>
          </a:p>
        </p:txBody>
      </p:sp>
      <p:sp>
        <p:nvSpPr>
          <p:cNvPr id="96" name="Google Shape;96;g320e6233449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865fbca7b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2865fbca7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77" name="Google Shape;177;g32865fbca7b_1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865fbca7b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2865fbca7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87" name="Google Shape;187;g32865fbca7b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65fbca7b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865fbca7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98" name="Google Shape;198;g32865fbca7b_1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865fbca7b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2865fbca7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07" name="Google Shape;207;g32865fbca7b_1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865fbca7b_1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2865fbca7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16" name="Google Shape;216;g32865fbca7b_1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865fbca7b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2865fbca7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25" name="Google Shape;225;g32865fbca7b_1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865fbca7b_1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2865fbca7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35" name="Google Shape;235;g32865fbca7b_1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865fbca7b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2865fbca7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45" name="Google Shape;245;g32865fbca7b_1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865fbca7b_1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2865fbca7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54" name="Google Shape;254;g32865fbca7b_1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865fbca7b_1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2865fbca7b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65" name="Google Shape;265;g32865fbca7b_1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f34ec53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20f34ec5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04" name="Google Shape;104;g320f34ec53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865fbca7b_1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2865fbca7b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78" name="Google Shape;278;g32865fbca7b_1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865fbca7b_1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2865fbca7b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289" name="Google Shape;289;g32865fbca7b_1_1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865fbca7b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2865fbca7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13" name="Google Shape;113;g32865fbca7b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865fbca7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2865fbc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22" name="Google Shape;122;g32865fbca7b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65fbca7b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865fbca7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31" name="Google Shape;131;g32865fbca7b_1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65fbca7b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2865fbca7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40" name="Google Shape;140;g32865fbca7b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865fbca7b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2865fbca7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49" name="Google Shape;149;g32865fbca7b_1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865fbca7b_1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2865fbca7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58" name="Google Shape;158;g32865fbca7b_1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865fbca7b_1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2865fbca7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단어의 표현이 필요한 이유에 대해서 먼저 살펴보겠습니다.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br>
              <a:rPr lang="ko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단어의 표현은 / 문자로 이루어진 단어를 /숫자로 변환하는 작업</a:t>
            </a: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을 말합니다.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예시처럼 “자연어 처리를 시작해보겠습니다”라는 문구가 있다면 이 예시글은는 /텍스트. /즉 문자열 형태입니다./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문서를 분류하거 /번역하는 등 작업을 수행하기 위해는  “확률을 계산하고, 더하고, 빼고 등”  수학적 연산이 /필요합니다.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그런데 문자열을 바로 사용하여 / 수학적 연산을 할 수는 없습니다.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따라서 / 우리는 분석을 위해 / 문자열을 숫자화를 할것입니다.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이러한 단어를 숫자화 하는 작업을 / 단어의 표현이라고 합니다.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우리는 이번 장을 통해/ 단어를 숫자로 어떻게 바꿀 수 있는지/ 알아보고, /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숫자로 변환하는 과정에서 /단어가 가지고 있는 본연의 의미를 /어떻게 살릴수 있을지 /알아보겠습니다.</a:t>
            </a:r>
            <a:endParaRPr/>
          </a:p>
        </p:txBody>
      </p:sp>
      <p:sp>
        <p:nvSpPr>
          <p:cNvPr id="167" name="Google Shape;167;g32865fbca7b_1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1_제목 슬라이드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19990" l="0" r="0" t="64113"/>
          <a:stretch/>
        </p:blipFill>
        <p:spPr>
          <a:xfrm rot="10800000">
            <a:off x="0" y="1951596"/>
            <a:ext cx="9144000" cy="124031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42876" y="152555"/>
            <a:ext cx="4886400" cy="6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1143000" y="2200359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97476" y="273850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01025" y="0"/>
            <a:ext cx="2600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anum Gothic"/>
              <a:buNone/>
              <a:defRPr sz="800">
                <a:solidFill>
                  <a:srgbClr val="999999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1143000" y="1981438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Lato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965199" y="2590003"/>
            <a:ext cx="6858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Hairline"/>
              <a:buNone/>
              <a:defRPr sz="1200">
                <a:solidFill>
                  <a:srgbClr val="595959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None/>
              <a:defRPr sz="15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anum Gothic"/>
              <a:buNone/>
              <a:defRPr sz="135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None/>
              <a:defRPr sz="12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78" name="Google Shape;78;p16"/>
          <p:cNvSpPr/>
          <p:nvPr/>
        </p:nvSpPr>
        <p:spPr>
          <a:xfrm>
            <a:off x="142876" y="131655"/>
            <a:ext cx="4886400" cy="7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1_제목 슬라이드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1143000" y="2072634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>
            <a:off x="142876" y="152555"/>
            <a:ext cx="4886400" cy="6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852000" y="2849605"/>
            <a:ext cx="1440000" cy="3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50" spcFirstLastPara="1" rIns="34250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142999" y="3021103"/>
            <a:ext cx="6858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7B7B7"/>
              </a:buClr>
              <a:buSzPts val="1100"/>
              <a:buNone/>
              <a:defRPr sz="1100">
                <a:solidFill>
                  <a:srgbClr val="B7B7B7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142876" y="152555"/>
            <a:ext cx="4886400" cy="6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97476" y="273850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8650" y="97612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subTitle"/>
          </p:nvPr>
        </p:nvSpPr>
        <p:spPr>
          <a:xfrm>
            <a:off x="101025" y="0"/>
            <a:ext cx="2600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Nanum Gothic"/>
              <a:buNone/>
              <a:defRPr sz="800">
                <a:solidFill>
                  <a:srgbClr val="999999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99999"/>
              </a:buClr>
              <a:buSzPts val="800"/>
              <a:buNone/>
              <a:defRPr sz="8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97475" y="350050"/>
            <a:ext cx="7135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anum Gothic"/>
              <a:buNone/>
              <a:defRPr b="1" i="0" sz="22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anum Gothic"/>
              <a:buNone/>
              <a:defRPr b="1" i="0" sz="1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97612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•"/>
              <a:defRPr b="0" i="0" sz="14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048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anum Gothic"/>
              <a:buChar char="•"/>
              <a:defRPr b="0" i="0" sz="12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anum Gothic"/>
              <a:buChar char="•"/>
              <a:defRPr b="0" i="0" sz="11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anum Gothic"/>
              <a:buChar char="•"/>
              <a:defRPr b="0" i="0" sz="10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28575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anum Gothic"/>
              <a:buChar char="•"/>
              <a:defRPr b="0" i="0" sz="9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anum Gothic"/>
              <a:buChar char="•"/>
              <a:defRPr b="0" i="0" sz="9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anum Gothic"/>
              <a:buChar char="•"/>
              <a:defRPr b="0" i="0" sz="9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anum Gothic"/>
              <a:buChar char="•"/>
              <a:defRPr b="0" i="0" sz="9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Nanum Gothic"/>
              <a:buChar char="•"/>
              <a:defRPr b="0" i="0" sz="9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4288528" y="802365"/>
            <a:ext cx="582300" cy="3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50" spcFirstLastPara="1" rIns="34250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77225" y="284849"/>
            <a:ext cx="582300" cy="9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7125" lIns="34250" spcFirstLastPara="1" rIns="34250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 rot="10800000">
            <a:off x="0" y="4882134"/>
            <a:ext cx="268851" cy="268841"/>
            <a:chOff x="8896050" y="-45"/>
            <a:chExt cx="248109" cy="248100"/>
          </a:xfrm>
        </p:grpSpPr>
        <p:sp>
          <p:nvSpPr>
            <p:cNvPr id="56" name="Google Shape;56;p13"/>
            <p:cNvSpPr/>
            <p:nvPr/>
          </p:nvSpPr>
          <p:spPr>
            <a:xfrm>
              <a:off x="8896050" y="0"/>
              <a:ext cx="248100" cy="91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-5395843">
              <a:off x="8974359" y="78405"/>
              <a:ext cx="248100" cy="91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9999" y="0"/>
            <a:ext cx="254001" cy="2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8875194" y="-49"/>
            <a:ext cx="268851" cy="268841"/>
            <a:chOff x="8896050" y="-45"/>
            <a:chExt cx="248109" cy="248100"/>
          </a:xfrm>
        </p:grpSpPr>
        <p:sp>
          <p:nvSpPr>
            <p:cNvPr id="60" name="Google Shape;60;p13"/>
            <p:cNvSpPr/>
            <p:nvPr/>
          </p:nvSpPr>
          <p:spPr>
            <a:xfrm>
              <a:off x="8896050" y="0"/>
              <a:ext cx="248100" cy="91200"/>
            </a:xfrm>
            <a:prstGeom prst="rect">
              <a:avLst/>
            </a:prstGeom>
            <a:solidFill>
              <a:srgbClr val="F68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-5395843">
              <a:off x="8974359" y="78405"/>
              <a:ext cx="248100" cy="91200"/>
            </a:xfrm>
            <a:prstGeom prst="rect">
              <a:avLst/>
            </a:prstGeom>
            <a:solidFill>
              <a:srgbClr val="F68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531" y="4728175"/>
            <a:ext cx="834069" cy="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275" y="4566816"/>
            <a:ext cx="807600" cy="42562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72950" y="4778875"/>
            <a:ext cx="87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insightcampus.co.kr</a:t>
            </a:r>
            <a:endParaRPr b="0" i="0" sz="6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CCCCCC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12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2952">
          <p15:clr>
            <a:srgbClr val="F26B43"/>
          </p15:clr>
        </p15:guide>
        <p15:guide id="6" orient="horz" pos="247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datarian.io/blog/cohort-analysi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hyperlink" Target="https://datarian.io/blog/funnel-analysi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tarian.io/blog/funnel-analysis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tarian.io/blog/funnel-analysis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atarian.io/blog/funnel-analys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1143000" y="2276559"/>
            <a:ext cx="6858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ko"/>
              <a:t>분석 보고서 프로젝트</a:t>
            </a:r>
            <a:endParaRPr sz="1200"/>
          </a:p>
        </p:txBody>
      </p:sp>
      <p:sp>
        <p:nvSpPr>
          <p:cNvPr id="99" name="Google Shape;99;p20"/>
          <p:cNvSpPr txBox="1"/>
          <p:nvPr>
            <p:ph idx="4294967295" type="title"/>
          </p:nvPr>
        </p:nvSpPr>
        <p:spPr>
          <a:xfrm>
            <a:off x="7625125" y="3289600"/>
            <a:ext cx="13872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ko" sz="1400"/>
              <a:t>김지성 강사</a:t>
            </a:r>
            <a:endParaRPr sz="1400"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95" y="2499675"/>
            <a:ext cx="5521456" cy="23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코호트 분석</a:t>
            </a:r>
            <a:endParaRPr/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같은 데이터를 가지고 시간별로 데이터를 다시 본다면 다음과 같다.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첫 달 구매액은 크게 증가하고 그 후 구매액은 완만하게 감소하는 것을 볼 수 있다.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리텐션, 바이럴 효과, 이탈률 등을 해석하는데 유리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코호트 분석</a:t>
            </a:r>
            <a:endParaRPr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코호트 분석은 리텐션 차트와 자주 사용된다.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코호트 분석 결과를 명확하고 직관적으로 해석할 수 있기 때문이다.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825" y="1909750"/>
            <a:ext cx="3586350" cy="281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6367450" y="4356350"/>
            <a:ext cx="864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rgbClr val="999999"/>
                </a:solidFill>
                <a:latin typeface="Nanum Gothic"/>
                <a:ea typeface="Nanum Gothic"/>
                <a:cs typeface="Nanum Gothic"/>
                <a:sym typeface="Nanum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데이터리안</a:t>
            </a:r>
            <a:endParaRPr sz="900">
              <a:solidFill>
                <a:srgbClr val="99999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</a:t>
            </a:r>
            <a:r>
              <a:rPr lang="ko"/>
              <a:t>테스트</a:t>
            </a:r>
            <a:endParaRPr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테스트는 웹 사이트 방문자를 임의로 두 집단으로 나누고, 한 집단에게는 기존 사이트를 보여주고 다른 집단에게는 새로운 사이트를 보여주어 어떤 집단이 더 오래 웹 사이트에 머무는지 측정하는 정량적 평가 방식을 의미한다.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회원 가입율, 재방문율, 구매전환율 등의 지표에 자주 사용되고 이외에도 다양한 A/B 테스팅이 가능.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테스트</a:t>
            </a:r>
            <a:endParaRPr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테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스트는 상관관계로부터 인과관계를 찾아내고 설명하기 위함이다.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 연구자가 아이스크림 판매량의 연중 증감 추이를 확인했다. 그리고 연중 익사 사망자의 증감 추이를 함께 놓고 두 변인 간의 상관분석을 시행해 보았다. 결과는 놀라웠다. 무서울 정도로 명백한 상관관계가 나타나고 있었다. 아이스크림 판매량이 급증하는 동안, 익사 사망자 수도 함께 증가하고 있었으며, 판매량이 감소하는 동안 익사 사망자 수도 감소하고 있었던 것이었다.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연구자는 몸서리를 치면서 다음과 같은 결론을 내렸다. "익사 사망자의 증감은 아이스크림이 그 원인이다."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제 3 변인인 “여름 평균온도”가 전혀 고려되지 않았을 때 이러한 결론이 이루어진다. 이러한 결론은 인과관계를 규명하지 않고 상관관계에 대한 결론으로만 이루어진 것.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테스트</a:t>
            </a:r>
            <a:endParaRPr/>
          </a:p>
        </p:txBody>
      </p:sp>
      <p:sp>
        <p:nvSpPr>
          <p:cNvPr id="219" name="Google Shape;219;p33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가설 검정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귀무가설/대립가설 설정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두 집단의 클릭률에 차이가 없다(귀무가설), 클릭률에 차이가 있다(대립가설)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통계적 유의성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p-value가 일반적으로 0.005보다 작을 경우, 귀무가설을 기각하고 대립가설을 채택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표본 크기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충분한 표본 크기를 확보하기 위해 신뢰 수준(95%), 검정력(80%)등을 고려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효과 크기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z-검정(표본이 큰 경우) 혹은 t-검정(표본이 작거나 분산이 불확실한 경우)을 통해 A/B 테스트 결과를 비교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신뢰 구간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결과의 불확실성을 측정하여 신뢰 구간 제공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300" y="4242400"/>
            <a:ext cx="3281801" cy="5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테스트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목표 설정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사이트의 CTR을 개선하고자 하는데 현재 버튼 디자인(A안)을 새 디자인(B안)으로 바꿀 경우 클릭률이 더 높아지는지 확인하고 싶음.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가설 설정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귀무가설(H</a:t>
            </a:r>
            <a:r>
              <a:rPr baseline="-25000"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0</a:t>
            </a: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) : A안과 B안의 클릭률에는 차이가 없다.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대립가설(H</a:t>
            </a:r>
            <a:r>
              <a:rPr baseline="-25000"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</a:t>
            </a: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) : B안의 클릭률이 A안보다 더 높다.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실험 설계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집단 분할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 그룹 : 기존 버튼(A안)을 보는 사용자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B그룹 : 새 버튼(B안)을 보는 사용자.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두 집단의 크기는 동일해야 하고 최소 1000명 이상의 사용자가 필요하다고 가정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 선정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테스트</a:t>
            </a:r>
            <a:endParaRPr/>
          </a:p>
        </p:txBody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4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수집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실험을 진행함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테스트를 1주동안 진행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A안은 5,000명의 사용자에게 노출되고, 이 중 500명이 버튼을 클릭(CTR=0.1)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B안은 5,000명의 사용자에게 노출되고, 이 중 600명이 버튼을 클릭(CTR=0.12)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 startAt="4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통계 분석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350" y="2683450"/>
            <a:ext cx="3119126" cy="230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A/B 테스트</a:t>
            </a:r>
            <a:endParaRPr/>
          </a:p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5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결과 해석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결론 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B안의 클릭률이 A안보다 유의미하게 높다. 따라서 새 버튼 디자인이 더욱 효과적임.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 startAt="5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주의점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표본 크기 확보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충분한 표본 크기를 확보하여야 하고 실험 전 샘플 크기를 미리 계산해야 함.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테스트 기간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충분히 긴 기간 동안 데이터를 수집하여 편향 방지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다중 테스트 문제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roman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테스트를 여러 번 실행하면 통계적 유의성을 과대평가할 가능성이 있음.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412" y="2239175"/>
            <a:ext cx="3457174" cy="258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</a:t>
            </a:r>
            <a:r>
              <a:rPr lang="ko"/>
              <a:t>퍼널 분석</a:t>
            </a:r>
            <a:endParaRPr/>
          </a:p>
        </p:txBody>
      </p:sp>
      <p:sp>
        <p:nvSpPr>
          <p:cNvPr id="258" name="Google Shape;258;p37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사용자가 서비스를 사용하는 각 지점을 분석하는 것을 퍼널 분석이라고 한다.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그림에서처럼 사용자는 각 단계를 거쳐서 최종 서비스를 사용하게 되는데, 이 때 단계별로 유저들의 경험을 확인하여 유저들의 유입을 늘릴 수 있다.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7914800" y="504025"/>
            <a:ext cx="800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데이터리안</a:t>
            </a:r>
            <a:endParaRPr sz="900">
              <a:solidFill>
                <a:srgbClr val="99999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퍼널 분석</a:t>
            </a:r>
            <a:endParaRPr/>
          </a:p>
        </p:txBody>
      </p:sp>
      <p:sp>
        <p:nvSpPr>
          <p:cNvPr id="268" name="Google Shape;268;p38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퍼널의 최종 단계의 유저를 늘리려면 어떻게 해야할까? 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앱 스토어 페이지 뷰를 늘리는 방법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각 단계 사이의 전환율을 올리는 방법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퍼널의 단계를 줄이는 방법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7914800" y="504025"/>
            <a:ext cx="800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데이터리안</a:t>
            </a:r>
            <a:endParaRPr sz="900">
              <a:solidFill>
                <a:srgbClr val="99999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272" name="Google Shape;272;p38"/>
          <p:cNvGrpSpPr/>
          <p:nvPr/>
        </p:nvGrpSpPr>
        <p:grpSpPr>
          <a:xfrm>
            <a:off x="2849433" y="2695088"/>
            <a:ext cx="3445131" cy="1826312"/>
            <a:chOff x="2849433" y="2161688"/>
            <a:chExt cx="3445131" cy="1826312"/>
          </a:xfrm>
        </p:grpSpPr>
        <p:sp>
          <p:nvSpPr>
            <p:cNvPr id="273" name="Google Shape;273;p38"/>
            <p:cNvSpPr txBox="1"/>
            <p:nvPr/>
          </p:nvSpPr>
          <p:spPr>
            <a:xfrm>
              <a:off x="3356400" y="3828400"/>
              <a:ext cx="2431200" cy="1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rgbClr val="999999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앱 스토어 페이지 뷰를 늘렸을 때 가입자 수</a:t>
              </a:r>
              <a:endParaRPr sz="900">
                <a:solidFill>
                  <a:srgbClr val="999999"/>
                </a:solidFill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  <p:pic>
          <p:nvPicPr>
            <p:cNvPr id="274" name="Google Shape;274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9433" y="2161688"/>
              <a:ext cx="3445131" cy="16667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보고서 프로젝트 산출물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분석 보고서 분량은 최소 7장 이상일 것. PDF 파일 형식으로 제출.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발표 PPT 발표 시간은 최대 20분으로 시간을 반드시 지켜주세요.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WBS (노션, 피피티, 먼데이 등 형식은 자유)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퍼널 분석</a:t>
            </a:r>
            <a:endParaRPr/>
          </a:p>
        </p:txBody>
      </p:sp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각 단계 사이의 전환율을 올리기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유입을 늘리지 않고도 가입자 수를 늘릴 수 있기 때문에 훨씬 효과적일 수 있다.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그러기 위해서는 각 단계별 절차를 간소화 하거나 회원 가입 절차를 간소화 하는 것이 효과적이다.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7914800" y="504025"/>
            <a:ext cx="800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데이터리안</a:t>
            </a:r>
            <a:endParaRPr sz="900">
              <a:solidFill>
                <a:srgbClr val="99999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77" y="2119975"/>
            <a:ext cx="3875435" cy="1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ML vs DL</a:t>
            </a:r>
            <a:endParaRPr/>
          </a:p>
        </p:txBody>
      </p:sp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293" name="Google Shape;293;p40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머신러닝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해석 가능성이 높고 각 변수들의 영향력 및 데이터 전반에 대한 해석 가능성이 높음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전반적으로 지도 학습으로 진행하나 데이터 라벨링이 없을 떄에도 사용 가능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데이터셋이 정제되어 있을수록 성능이 높음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rabi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딥러닝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변수들의 영향력을 </a:t>
            </a: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알기</a:t>
            </a: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어려우나 데이터 전반에 대한 패턴을 확인 가능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학습용 데이터가 있어야하기 때문에 데이터를 직접 구축하거나 구해야 함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anum Gothic"/>
              <a:buAutoNum type="alphaLcPeriod"/>
            </a:pPr>
            <a:r>
              <a:rPr lang="ko" sz="13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학습된 모델을 새로운 데이터에 넣고 정확도를 높이는 방식에서 데이터 분석 진행 가능</a:t>
            </a:r>
            <a:endParaRPr sz="13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7914800" y="504025"/>
            <a:ext cx="800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  <a:uFill>
                  <a:noFill/>
                </a:uFill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데이터리안</a:t>
            </a:r>
            <a:endParaRPr sz="900">
              <a:solidFill>
                <a:srgbClr val="99999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보고서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형식은 자유이나 내용은 다음의 내용을 반드시 포함되어야 함.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분석 개요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개요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분석 방법론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결과 및 해석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결론 및 제언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보고서</a:t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분석 개요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분석 목적 : 분석을 수행하는 이유와 해결하려는 문제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기대 효과 : 분석 결과로 얻고자 하는 이점과 활용 방안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개요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명세서 : 사용된 데이터의 출처, 구조, 주요 변수 설명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전처리 과정 : 결측치 처리, 이상치 처리, 등 데이터 전처리 과정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품질과 한계점 : 데이터가 가진 한계와 분석에 미치는 영향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보고서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3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분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석 방법론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사용된 기법 : 분석에 적용한 방법론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가정 : 분석 시 가정한 조건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 도구 : 분석에 활용한 툴과 라이브러리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3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결과 및 해석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주요 결과 : 분석 결과의 요약과 시각화 자료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결과 해석 : 결과가 의미하는 바와 인사이트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보고서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5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결론 및 제언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결론 : 분석 결과로 얻은 주요 결론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제언 : 개선 방안 혹은 전략적으로 활용 가능한 방안을 제시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 startAt="5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부록 및 참고자료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참고자료 : 논문, 문서, 데이터 출처 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주제 선정</a:t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Top - Down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비즈니스 모델을 먼저 선정한 후 세부 사항들을 결정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탐색 -&gt; 문제 정의 -&gt; 해결 방안 탐색 -&gt; 타당성 검토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Bottom - Up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데이터를 먼저 선정 후 지속적으로 문제를 개선하는 방식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주로 문제 정의가 힘들 때 선택하는 방식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</a:t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Cohort Analysis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특정 기간이나 그룹으로 데이터를 나누어 시간의 흐름에 따른 변화나 패턴을 분석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사용자와 기존 사용자의 행동 차이를 분석하거나, 유지율 변화를 추적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A/B Test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두 개 이상의 가설을 설정하고 각 가설을 검증하는 방법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Funnel Analysis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사용자가 특정 목표까지 거치는 경로를 단계별로 분석하여 각 단계에서 이탈률 파악하는 방법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사용자 전환율을 개선하거나 어디에서 문제가 발생하는지 주로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75" y="2779350"/>
            <a:ext cx="7336226" cy="1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997501" y="400373"/>
            <a:ext cx="714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분석 방법론 - 코호트 분석</a:t>
            </a:r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170762" y="108710"/>
            <a:ext cx="6621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800"/>
              <a:buNone/>
            </a:pPr>
            <a:r>
              <a:rPr lang="ko"/>
              <a:t>프로젝트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4338471" y="46863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297775" y="1028700"/>
            <a:ext cx="8459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매달 천 명이 신규로 가입하고 첫 5개월 동안의 고객 당 평균 매출액을 다음과 같이 확인해보자.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 데이터를 가지고 사업이 잘 이루어지고 있는지 판단을 하기는 상당히 어렵다.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당 평균 매출이 5달러면 좋은 지표인가?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lphaLcPeriod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고객당 평균 매출이 5 -&gt; 4.25 -&gt; 4.5로 회복하고 있으니 상황이 좋아지는 것일까?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