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71" r:id="rId9"/>
    <p:sldId id="262" r:id="rId10"/>
    <p:sldId id="272" r:id="rId11"/>
    <p:sldId id="275" r:id="rId12"/>
    <p:sldId id="276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 type="screen4x3"/>
  <p:notesSz cx="67437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787"/>
    <p:restoredTop sz="90929"/>
  </p:normalViewPr>
  <p:slideViewPr>
    <p:cSldViewPr>
      <p:cViewPr varScale="1">
        <p:scale>
          <a:sx n="73" d="100"/>
          <a:sy n="73" d="100"/>
        </p:scale>
        <p:origin x="-84" y="-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924" y="-90"/>
      </p:cViewPr>
      <p:guideLst>
        <p:guide orient="horz" pos="3120"/>
        <p:guide pos="21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245EDB25-7776-49FC-B645-6D9C0332EE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56329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D92FF4E-3BF4-4D42-86A2-76A1A6DBF097}" type="datetimeFigureOut">
              <a:rPr lang="ko-KR" altLang="en-US"/>
              <a:pPr>
                <a:defRPr/>
              </a:pPr>
              <a:t>2015-04-06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705350"/>
            <a:ext cx="5394325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409113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4C9EEEFC-03A8-49D0-827C-E108E39FDE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82479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fld id="{34A9A361-0F85-47E8-B5EB-71D1231313DA}" type="slidenum">
              <a:rPr lang="ko-KR" altLang="en-US" sz="1200" smtClean="0"/>
              <a:pPr eaLnBrk="1" hangingPunct="1"/>
              <a:t>1</a:t>
            </a:fld>
            <a:endParaRPr lang="ko-KR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fld id="{1A29E5EC-ACEE-43ED-BFD6-7A2EE749DBF9}" type="slidenum">
              <a:rPr lang="ko-KR" altLang="en-US" sz="1200" smtClean="0"/>
              <a:pPr eaLnBrk="1" hangingPunct="1"/>
              <a:t>2</a:t>
            </a:fld>
            <a:endParaRPr lang="ko-KR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fld id="{48003EE9-22AD-4372-BF98-934C1CB2272D}" type="slidenum">
              <a:rPr lang="ko-KR" altLang="en-US" sz="1200" smtClean="0"/>
              <a:pPr eaLnBrk="1" hangingPunct="1"/>
              <a:t>4</a:t>
            </a:fld>
            <a:endParaRPr lang="ko-KR" alt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fld id="{DF409BE2-EF8B-4784-980D-70855B4C467B}" type="slidenum">
              <a:rPr lang="ko-KR" altLang="en-US" sz="1200" smtClean="0"/>
              <a:pPr eaLnBrk="1" hangingPunct="1"/>
              <a:t>5</a:t>
            </a:fld>
            <a:endParaRPr lang="ko-KR" alt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fld id="{28D648A3-6518-4093-972D-F5B1A96CFF4A}" type="slidenum">
              <a:rPr lang="ko-KR" altLang="en-US" sz="1200" smtClean="0"/>
              <a:pPr eaLnBrk="1" hangingPunct="1"/>
              <a:t>8</a:t>
            </a:fld>
            <a:endParaRPr lang="ko-KR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11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745037" y="6309320"/>
            <a:ext cx="3475038" cy="3667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12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16416" y="6309320"/>
            <a:ext cx="648072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30B5-4925-4A83-BD7A-E385C7B967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16367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8920C-DE56-4FFF-8302-A8FBA928CA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5665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선 연결선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5DD66-8D56-4983-89FC-4B9068445A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06407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841378" y="6309320"/>
            <a:ext cx="3475038" cy="3667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16416" y="6309320"/>
            <a:ext cx="648072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30B5-4925-4A83-BD7A-E385C7B967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90321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EC55B-485F-4CBE-906E-BD519FD61C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5623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B6C58-3436-419B-B742-A0B1F10C80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5861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C2F23-0735-4295-B33F-83CEEB4BC2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1665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58749-723F-43AF-A68A-DA01680A461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0205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C9475-4063-4599-9E9B-4C8FF4583C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29739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6" name="직선 연결선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>
              <a:ea typeface="굴림" charset="-127"/>
            </a:endParaRPr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AB1DE-243B-491B-9C13-AE4B2A2978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0281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0AA8D-649D-4127-85D1-89FAF7554A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98632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2051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1"/>
                </a:solidFill>
                <a:ea typeface="굴림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pPr>
              <a:defRPr/>
            </a:pPr>
            <a:fld id="{8F7CAE09-55BA-4588-AA8E-D49FBD290C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196975"/>
            <a:ext cx="6477000" cy="1828800"/>
          </a:xfrm>
        </p:spPr>
        <p:txBody>
          <a:bodyPr/>
          <a:lstStyle/>
          <a:p>
            <a:pPr eaLnBrk="1" hangingPunct="1"/>
            <a:r>
              <a:rPr lang="ko-KR" altLang="en-US" smtClean="0"/>
              <a:t>제 </a:t>
            </a:r>
            <a:r>
              <a:rPr lang="en-US" altLang="ko-KR" smtClean="0"/>
              <a:t>1</a:t>
            </a:r>
            <a:r>
              <a:rPr lang="ko-KR" altLang="en-US" smtClean="0"/>
              <a:t>장 데이터와 데이터베이스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716338"/>
            <a:ext cx="3671888" cy="685800"/>
          </a:xfrm>
        </p:spPr>
        <p:txBody>
          <a:bodyPr>
            <a:noAutofit/>
          </a:bodyPr>
          <a:lstStyle/>
          <a:p>
            <a:pPr algn="l" eaLnBrk="1" fontAlgn="auto" hangingPunct="1">
              <a:spcAft>
                <a:spcPts val="0"/>
              </a:spcAft>
              <a:buClr>
                <a:schemeClr val="tx1"/>
              </a:buClr>
              <a:buFontTx/>
              <a:buChar char="•"/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</a:t>
            </a:r>
          </a:p>
          <a:p>
            <a:pPr algn="l" eaLnBrk="1" fontAlgn="auto" hangingPunct="1">
              <a:spcAft>
                <a:spcPts val="0"/>
              </a:spcAft>
              <a:buClr>
                <a:schemeClr val="tx1"/>
              </a:buClr>
              <a:buFontTx/>
              <a:buChar char="•"/>
              <a:defRPr/>
            </a:pPr>
            <a:r>
              <a:rPr lang="ko-KR" altLang="en-US" dirty="0" smtClean="0"/>
              <a:t> 데이터베이스</a:t>
            </a:r>
          </a:p>
          <a:p>
            <a:pPr algn="l" eaLnBrk="1" fontAlgn="auto" hangingPunct="1">
              <a:spcAft>
                <a:spcPts val="0"/>
              </a:spcAft>
              <a:buClr>
                <a:schemeClr val="tx1"/>
              </a:buClr>
              <a:buFontTx/>
              <a:buChar char="•"/>
              <a:defRPr/>
            </a:pPr>
            <a:r>
              <a:rPr lang="ko-KR" altLang="en-US" dirty="0" smtClean="0"/>
              <a:t> 정보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데이터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4841378" y="6309320"/>
            <a:ext cx="3475038" cy="366712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데이터베이스 관리 시스템</a:t>
            </a:r>
            <a:r>
              <a:rPr lang="en-US" altLang="ko-KR" smtClean="0"/>
              <a:t>(2)</a:t>
            </a:r>
          </a:p>
        </p:txBody>
      </p:sp>
      <p:sp>
        <p:nvSpPr>
          <p:cNvPr id="22531" name="Text Box 31"/>
          <p:cNvSpPr txBox="1">
            <a:spLocks noChangeArrowheads="1"/>
          </p:cNvSpPr>
          <p:nvPr/>
        </p:nvSpPr>
        <p:spPr bwMode="auto">
          <a:xfrm>
            <a:off x="3276600" y="5661025"/>
            <a:ext cx="352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/>
              <a:t>&lt;</a:t>
            </a:r>
            <a:r>
              <a:rPr lang="ko-KR" altLang="en-US"/>
              <a:t>혼란스러운 창고</a:t>
            </a:r>
            <a:r>
              <a:rPr lang="en-US" altLang="ko-KR"/>
              <a:t>&gt;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341438"/>
            <a:ext cx="6481762" cy="434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데이터베이스 관리 시스템</a:t>
            </a:r>
            <a:r>
              <a:rPr lang="en-US" altLang="ko-KR" smtClean="0"/>
              <a:t>(3)</a:t>
            </a:r>
            <a:endParaRPr lang="ko-KR" altLang="en-US" smtClean="0"/>
          </a:p>
        </p:txBody>
      </p:sp>
      <p:sp>
        <p:nvSpPr>
          <p:cNvPr id="23555" name="바닥글 개체 틀 2"/>
          <p:cNvSpPr>
            <a:spLocks noGrp="1"/>
          </p:cNvSpPr>
          <p:nvPr>
            <p:ph type="ftr" sz="quarter" idx="11"/>
          </p:nvPr>
        </p:nvSpPr>
        <p:spPr bwMode="auto">
          <a:xfrm>
            <a:off x="4464196" y="6309320"/>
            <a:ext cx="385572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1400" dirty="0" smtClean="0">
                <a:solidFill>
                  <a:schemeClr val="tx2"/>
                </a:solidFill>
              </a:rPr>
              <a:t>제 </a:t>
            </a:r>
            <a:r>
              <a:rPr kumimoji="0" lang="en-US" altLang="ko-KR" sz="1400" dirty="0" smtClean="0">
                <a:solidFill>
                  <a:schemeClr val="tx2"/>
                </a:solidFill>
              </a:rPr>
              <a:t>1 </a:t>
            </a:r>
            <a:r>
              <a:rPr kumimoji="0" lang="ko-KR" altLang="en-US" sz="1400" dirty="0" smtClean="0">
                <a:solidFill>
                  <a:schemeClr val="tx2"/>
                </a:solidFill>
              </a:rPr>
              <a:t>장 데이터와 데이터베이스</a:t>
            </a:r>
          </a:p>
        </p:txBody>
      </p:sp>
      <p:sp>
        <p:nvSpPr>
          <p:cNvPr id="23556" name="Text Box 32"/>
          <p:cNvSpPr txBox="1">
            <a:spLocks noChangeArrowheads="1"/>
          </p:cNvSpPr>
          <p:nvPr/>
        </p:nvSpPr>
        <p:spPr bwMode="auto">
          <a:xfrm>
            <a:off x="3059113" y="5732463"/>
            <a:ext cx="296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/>
              <a:t>&lt;</a:t>
            </a:r>
            <a:r>
              <a:rPr lang="ko-KR" altLang="en-US"/>
              <a:t>잘 정리된  창고</a:t>
            </a:r>
            <a:r>
              <a:rPr lang="en-US" altLang="ko-KR"/>
              <a:t>&gt;</a:t>
            </a:r>
          </a:p>
        </p:txBody>
      </p:sp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00213"/>
            <a:ext cx="6921500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데이터베이스 관리 시스템</a:t>
            </a:r>
            <a:r>
              <a:rPr lang="en-US" altLang="ko-KR" smtClean="0"/>
              <a:t>(3)</a:t>
            </a:r>
            <a:endParaRPr lang="ko-KR" altLang="en-US" smtClean="0"/>
          </a:p>
        </p:txBody>
      </p:sp>
      <p:graphicFrame>
        <p:nvGraphicFramePr>
          <p:cNvPr id="5" name="Group 39"/>
          <p:cNvGraphicFramePr>
            <a:graphicFrameLocks noGrp="1"/>
          </p:cNvGraphicFramePr>
          <p:nvPr/>
        </p:nvGraphicFramePr>
        <p:xfrm>
          <a:off x="1908175" y="4868863"/>
          <a:ext cx="4321175" cy="1366836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547883"/>
                <a:gridCol w="2773292"/>
              </a:tblGrid>
              <a:tr h="341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물건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5" marR="91455"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데이터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5" marR="91455" marT="45697" marB="45697" horzOverflow="overflow"/>
                </a:tc>
              </a:tr>
              <a:tr h="341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창고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5" marR="91455"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데이터베이스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디스크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5" marR="91455" marT="45697" marB="45697" horzOverflow="overflow"/>
                </a:tc>
              </a:tr>
              <a:tr h="341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창고관리인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5" marR="91455"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DBMS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5" marR="91455" marT="45697" marB="45697" horzOverflow="overflow"/>
                </a:tc>
              </a:tr>
              <a:tr h="341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직원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5" marR="91455"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응용 프로그램 또는 사용자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5" marR="91455" marT="45697" marB="45697" horzOverflow="overflow"/>
                </a:tc>
              </a:tr>
            </a:tbl>
          </a:graphicData>
        </a:graphic>
      </p:graphicFrame>
      <p:sp>
        <p:nvSpPr>
          <p:cNvPr id="2459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5403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ko-KR" altLang="en-US" smtClean="0"/>
              <a:t>창고와 </a:t>
            </a:r>
            <a:r>
              <a:rPr lang="en-US" altLang="ko-KR" smtClean="0"/>
              <a:t>DBMS</a:t>
            </a:r>
            <a:r>
              <a:rPr lang="ko-KR" altLang="en-US" smtClean="0"/>
              <a:t>의 관계</a:t>
            </a:r>
            <a:endParaRPr lang="en-US" altLang="ko-KR" smtClean="0"/>
          </a:p>
        </p:txBody>
      </p:sp>
      <p:pic>
        <p:nvPicPr>
          <p:cNvPr id="24597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00213"/>
            <a:ext cx="6086475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/>
              <a:t>DBMS</a:t>
            </a:r>
            <a:r>
              <a:rPr lang="ko-KR" altLang="en-US" smtClean="0"/>
              <a:t>가 제공하는 기능</a:t>
            </a:r>
            <a:r>
              <a:rPr lang="en-US" altLang="ko-KR" smtClean="0"/>
              <a:t>(1)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smtClean="0"/>
              <a:t>정보를 표현할 수 있는 틀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/>
              <a:t>DBMS</a:t>
            </a:r>
            <a:r>
              <a:rPr lang="ko-KR" altLang="en-US" sz="1800" smtClean="0"/>
              <a:t>가 정보를 관리할 수 있는 양식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smtClean="0"/>
              <a:t>현실 세계의 정보를 컴퓨터에 저장시키는 양식이므로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다양한 정보의 표현이 가능해야 함</a:t>
            </a:r>
            <a:endParaRPr lang="en-US" altLang="ko-KR" sz="1800" smtClean="0"/>
          </a:p>
          <a:p>
            <a:pPr lvl="2" eaLnBrk="1" hangingPunct="1">
              <a:lnSpc>
                <a:spcPct val="90000"/>
              </a:lnSpc>
            </a:pPr>
            <a:endParaRPr lang="ko-KR" altLang="en-US" sz="180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400" smtClean="0"/>
              <a:t>데이터의 공유기능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/>
              <a:t>DBMS</a:t>
            </a:r>
            <a:r>
              <a:rPr lang="ko-KR" altLang="en-US" sz="1800" smtClean="0"/>
              <a:t>가 관리하는 데이터는 여러 응용프로그램이 필요에 따라 이용할 수 있도록 제공됨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ko-KR" altLang="en-US" sz="1800" smtClean="0"/>
              <a:t> → 데이터 중복의 제거 </a:t>
            </a:r>
            <a:r>
              <a:rPr lang="en-US" altLang="ko-KR" sz="1800" smtClean="0"/>
              <a:t>: </a:t>
            </a:r>
            <a:r>
              <a:rPr lang="ko-KR" altLang="en-US" sz="1800" smtClean="0"/>
              <a:t>데이터를 공유함으로써 비효율성과 일관성</a:t>
            </a:r>
            <a:r>
              <a:rPr lang="en-US" altLang="ko-KR" sz="1800" smtClean="0"/>
              <a:t>(consistency) </a:t>
            </a:r>
            <a:r>
              <a:rPr lang="ko-KR" altLang="en-US" sz="1800" smtClean="0"/>
              <a:t>문제를 제거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smtClean="0"/>
              <a:t>동시성 문제</a:t>
            </a:r>
            <a:r>
              <a:rPr lang="en-US" altLang="ko-KR" sz="1800" smtClean="0"/>
              <a:t>(concurrency problem)</a:t>
            </a:r>
          </a:p>
          <a:p>
            <a:pPr lvl="3" eaLnBrk="1" hangingPunct="1">
              <a:lnSpc>
                <a:spcPct val="90000"/>
              </a:lnSpc>
            </a:pPr>
            <a:r>
              <a:rPr lang="ko-KR" altLang="en-US" sz="1600" smtClean="0"/>
              <a:t>다른 프로그램 또는 프로세스가 동시에 같은 데이터에 작업을 하려할 때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ko-KR" altLang="en-US" sz="1600" smtClean="0"/>
              <a:t> → </a:t>
            </a:r>
            <a:r>
              <a:rPr lang="en-US" altLang="ko-KR" sz="1600" smtClean="0"/>
              <a:t>DBMS</a:t>
            </a:r>
            <a:r>
              <a:rPr lang="ko-KR" altLang="en-US" sz="1600" smtClean="0"/>
              <a:t>는 하나의 단위 프로그램이 일을 마칠 때까지 해당 데이터를 독점하도록 하는 방법 등으로 문제를 막음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n-US" altLang="ko-KR" sz="200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DBMS</a:t>
            </a:r>
            <a:r>
              <a:rPr lang="ko-KR" altLang="en-US" smtClean="0"/>
              <a:t>가 제공하는 기능</a:t>
            </a:r>
            <a:r>
              <a:rPr lang="en-US" altLang="ko-KR" smtClean="0"/>
              <a:t>(2)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데이터 무결성 유지 기능</a:t>
            </a:r>
          </a:p>
          <a:p>
            <a:pPr lvl="2" eaLnBrk="1" hangingPunct="1"/>
            <a:r>
              <a:rPr lang="ko-KR" altLang="en-US" sz="1800" smtClean="0"/>
              <a:t>데이터 무결성</a:t>
            </a:r>
            <a:r>
              <a:rPr lang="en-US" altLang="ko-KR" sz="1800" smtClean="0"/>
              <a:t>(</a:t>
            </a:r>
            <a:r>
              <a:rPr lang="ko-KR" altLang="en-US" sz="1800" smtClean="0"/>
              <a:t>無訣性</a:t>
            </a:r>
            <a:r>
              <a:rPr lang="en-US" altLang="ko-KR" sz="1800" smtClean="0"/>
              <a:t>; integrity)</a:t>
            </a:r>
          </a:p>
          <a:p>
            <a:pPr lvl="3" eaLnBrk="1" hangingPunct="1"/>
            <a:r>
              <a:rPr lang="ko-KR" altLang="en-US" sz="1600" smtClean="0"/>
              <a:t>데이터베이스 내의 데이터가 얼마나 정확한가를 뜻함</a:t>
            </a:r>
          </a:p>
          <a:p>
            <a:pPr lvl="4" eaLnBrk="1" hangingPunct="1"/>
            <a:r>
              <a:rPr lang="ko-KR" altLang="en-US" sz="1400" smtClean="0"/>
              <a:t>나이가 </a:t>
            </a:r>
            <a:r>
              <a:rPr lang="en-US" altLang="ko-KR" sz="1400" smtClean="0"/>
              <a:t>200 </a:t>
            </a:r>
            <a:r>
              <a:rPr lang="ko-KR" altLang="en-US" sz="1400" smtClean="0"/>
              <a:t>또는 </a:t>
            </a:r>
            <a:r>
              <a:rPr lang="en-US" altLang="ko-KR" sz="1400" smtClean="0">
                <a:latin typeface="Times New Roman" pitchFamily="18" charset="0"/>
              </a:rPr>
              <a:t>–</a:t>
            </a:r>
            <a:r>
              <a:rPr lang="en-US" altLang="ko-KR" sz="1400" smtClean="0"/>
              <a:t>23 ?</a:t>
            </a:r>
          </a:p>
          <a:p>
            <a:pPr lvl="4" eaLnBrk="1" hangingPunct="1"/>
            <a:r>
              <a:rPr lang="ko-KR" altLang="en-US" sz="1400" smtClean="0"/>
              <a:t>데이터 중복으로 인한 불일치 문제</a:t>
            </a:r>
            <a:endParaRPr lang="en-US" altLang="ko-KR" sz="1400" smtClean="0"/>
          </a:p>
          <a:p>
            <a:pPr lvl="4" eaLnBrk="1" hangingPunct="1"/>
            <a:endParaRPr lang="ko-KR" altLang="en-US" sz="1400" smtClean="0"/>
          </a:p>
          <a:p>
            <a:pPr eaLnBrk="1" hangingPunct="1"/>
            <a:r>
              <a:rPr lang="ko-KR" altLang="en-US" sz="2400" smtClean="0"/>
              <a:t>데이터 독립성</a:t>
            </a:r>
          </a:p>
          <a:p>
            <a:pPr lvl="2" eaLnBrk="1" hangingPunct="1"/>
            <a:r>
              <a:rPr lang="ko-KR" altLang="en-US" sz="1800" smtClean="0"/>
              <a:t>응용 프로그램과 데이터 간의 독립성</a:t>
            </a:r>
          </a:p>
          <a:p>
            <a:pPr lvl="3" eaLnBrk="1" hangingPunct="1"/>
            <a:r>
              <a:rPr lang="ko-KR" altLang="en-US" sz="1600" smtClean="0"/>
              <a:t>응용 프로그램은 데이터가 디스크에 구체적으로 어떻게 저장되어 있는 지 몰라도 됨</a:t>
            </a:r>
          </a:p>
          <a:p>
            <a:pPr lvl="3" eaLnBrk="1" hangingPunct="1"/>
            <a:r>
              <a:rPr lang="ko-KR" altLang="en-US" sz="1600" smtClean="0"/>
              <a:t>데이터에 종속적</a:t>
            </a:r>
            <a:r>
              <a:rPr lang="en-US" altLang="ko-KR" sz="1600" smtClean="0"/>
              <a:t>(data-dependent)</a:t>
            </a:r>
          </a:p>
          <a:p>
            <a:pPr lvl="4" eaLnBrk="1" hangingPunct="1"/>
            <a:r>
              <a:rPr lang="ko-KR" altLang="en-US" sz="1400" smtClean="0"/>
              <a:t>데이터의 구조와 저장형태를 고려한 응용프로그램 구현으로 나중에 데이터의 저장형태나 구조를 바꾸려 할 때 응용프로그램도 바꾸지 않으면 안됨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DBMS</a:t>
            </a:r>
            <a:r>
              <a:rPr lang="ko-KR" altLang="en-US" smtClean="0"/>
              <a:t>가 제공하는 기능</a:t>
            </a:r>
            <a:r>
              <a:rPr lang="en-US" altLang="ko-KR" smtClean="0"/>
              <a:t>(3)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효율적인 자원관리 기능</a:t>
            </a:r>
          </a:p>
          <a:p>
            <a:pPr lvl="2" eaLnBrk="1" hangingPunct="1"/>
            <a:r>
              <a:rPr lang="ko-KR" altLang="en-US" sz="1800" smtClean="0"/>
              <a:t>많은 양의 데이터를 다루는데 적합한 효율적이고 효과적인 방법들을 사용</a:t>
            </a:r>
          </a:p>
          <a:p>
            <a:pPr lvl="2" eaLnBrk="1" hangingPunct="1"/>
            <a:r>
              <a:rPr lang="ko-KR" altLang="en-US" sz="1800" smtClean="0"/>
              <a:t>디스크 상에 데이터를 배치시키거나 디스크의 데이터를 처리를 위해 주기억장치로 불러들이는 작업</a:t>
            </a:r>
            <a:endParaRPr lang="en-US" altLang="ko-KR" sz="1800" smtClean="0"/>
          </a:p>
          <a:p>
            <a:pPr lvl="2" eaLnBrk="1" hangingPunct="1"/>
            <a:endParaRPr lang="ko-KR" altLang="en-US" sz="1800" smtClean="0"/>
          </a:p>
          <a:p>
            <a:pPr eaLnBrk="1" hangingPunct="1"/>
            <a:r>
              <a:rPr lang="ko-KR" altLang="en-US" sz="2400" smtClean="0"/>
              <a:t>데이터 보안성과 안정성 유지 기능</a:t>
            </a:r>
          </a:p>
          <a:p>
            <a:pPr lvl="2" eaLnBrk="1" hangingPunct="1"/>
            <a:r>
              <a:rPr lang="en-US" altLang="ko-KR" sz="1800" smtClean="0"/>
              <a:t>DBMS</a:t>
            </a:r>
            <a:r>
              <a:rPr lang="ko-KR" altLang="en-US" sz="1800" smtClean="0"/>
              <a:t>가 관리하는 모든 데이터에 대해 자체적인 보안 기능 제공</a:t>
            </a:r>
          </a:p>
          <a:p>
            <a:pPr lvl="2" eaLnBrk="1" hangingPunct="1"/>
            <a:r>
              <a:rPr lang="ko-KR" altLang="en-US" sz="1800" smtClean="0"/>
              <a:t>보안성 </a:t>
            </a:r>
            <a:r>
              <a:rPr lang="en-US" altLang="ko-KR" sz="1800" smtClean="0"/>
              <a:t>: </a:t>
            </a:r>
            <a:r>
              <a:rPr lang="ko-KR" altLang="en-US" sz="1800" smtClean="0"/>
              <a:t>사람으로부터 데이터의 보호</a:t>
            </a:r>
          </a:p>
          <a:p>
            <a:pPr lvl="2" eaLnBrk="1" hangingPunct="1"/>
            <a:r>
              <a:rPr lang="ko-KR" altLang="en-US" sz="1800" smtClean="0"/>
              <a:t>안정성 </a:t>
            </a:r>
            <a:r>
              <a:rPr lang="en-US" altLang="ko-KR" sz="1800" smtClean="0"/>
              <a:t>: </a:t>
            </a:r>
            <a:r>
              <a:rPr lang="ko-KR" altLang="en-US" sz="1800" smtClean="0"/>
              <a:t>컴퓨터 장애나 고장 등으로부터의 보호</a:t>
            </a:r>
          </a:p>
          <a:p>
            <a:pPr lvl="3" eaLnBrk="1" hangingPunct="1"/>
            <a:r>
              <a:rPr lang="ko-KR" altLang="en-US" sz="1600" smtClean="0"/>
              <a:t>예기치 못한 상황이 발생한 때 체계적인 수습이 가능해야 함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파일과 데이터베이스</a:t>
            </a:r>
            <a:r>
              <a:rPr lang="en-US" altLang="ko-KR" smtClean="0"/>
              <a:t>(1)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sz="2400" dirty="0" smtClean="0"/>
              <a:t>파일 시스템의 데이터 관리 기능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sz="2000" dirty="0" smtClean="0"/>
              <a:t>파일 시스템 </a:t>
            </a:r>
            <a:r>
              <a:rPr lang="en-US" altLang="ko-KR" sz="2000" dirty="0" smtClean="0"/>
              <a:t>(file system)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 smtClean="0"/>
              <a:t>운영체제의 중요한 부분으로 데이터나 프로그램을 디스크에 읽고 쓸 수 있도록 해주는 프로그램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sz="2000" dirty="0" smtClean="0"/>
              <a:t>프로그램에서 다루는 데이터를 직접 하나의 파일에 저장하여 관리하는 경우의 문제점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 smtClean="0"/>
              <a:t>프로그램 이외의 방법으로도 데이터 조작 가능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 smtClean="0"/>
              <a:t>프로그램과 데이터 형식이 묶여 있음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 smtClean="0"/>
              <a:t>동시 접근의 문제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 smtClean="0"/>
              <a:t>보안 문제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 smtClean="0"/>
              <a:t>장애 복구 문제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ko-KR" altLang="en-US" sz="2000" dirty="0" smtClean="0"/>
              <a:t>⇒ </a:t>
            </a:r>
            <a:r>
              <a:rPr lang="en-US" altLang="ko-KR" sz="2000" dirty="0" smtClean="0"/>
              <a:t>DBMS</a:t>
            </a:r>
            <a:r>
              <a:rPr lang="ko-KR" altLang="en-US" sz="2000" dirty="0" smtClean="0"/>
              <a:t>는 데이터베이스를 다루는 데 있어서 필요한 공통의 기능들을 제공하는 소프트웨어 시스템임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파일과 데이터베이스</a:t>
            </a:r>
            <a:r>
              <a:rPr lang="en-US" altLang="ko-KR" smtClean="0"/>
              <a:t>(2)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파일 시스템을 이용하는 </a:t>
            </a:r>
            <a:r>
              <a:rPr lang="en-US" altLang="ko-KR" sz="2000" smtClean="0"/>
              <a:t>DBMS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ko-KR" altLang="en-US" sz="1800" smtClean="0"/>
              <a:t>파일 시스템 </a:t>
            </a:r>
            <a:r>
              <a:rPr lang="en-US" altLang="ko-KR" sz="1800" smtClean="0"/>
              <a:t>- </a:t>
            </a:r>
            <a:r>
              <a:rPr lang="ko-KR" altLang="en-US" sz="1800" smtClean="0"/>
              <a:t>기본적인 저장 기능만을 제공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ko-KR" sz="1800" smtClean="0"/>
              <a:t>DBMS - </a:t>
            </a:r>
            <a:r>
              <a:rPr lang="ko-KR" altLang="en-US" sz="1800" smtClean="0"/>
              <a:t>데이터베이스 관리에 필요한 다양한 기능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2286000" y="1714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565400"/>
            <a:ext cx="4824412" cy="36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데이터베이스 시스템과 사용자</a:t>
            </a:r>
          </a:p>
        </p:txBody>
      </p:sp>
      <p:sp>
        <p:nvSpPr>
          <p:cNvPr id="3072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341438"/>
            <a:ext cx="5040313" cy="47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데이터베이스 시스템과 사용자</a:t>
            </a:r>
            <a:r>
              <a:rPr lang="en-US" altLang="ko-KR" smtClean="0"/>
              <a:t>(2)</a:t>
            </a:r>
            <a:endParaRPr lang="ko-KR" alt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marL="54864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sz="2000" dirty="0" smtClean="0"/>
              <a:t>최종사용자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 smtClean="0"/>
              <a:t>end user, general user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 smtClean="0"/>
              <a:t>응용 프로그램이 제공하는 사용자 인터페이스</a:t>
            </a:r>
            <a:r>
              <a:rPr lang="en-US" altLang="ko-KR" sz="1800" dirty="0" smtClean="0"/>
              <a:t>(user interface)</a:t>
            </a:r>
            <a:r>
              <a:rPr lang="ko-KR" altLang="en-US" sz="1800" dirty="0" smtClean="0"/>
              <a:t>를 이용하며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해당 응용분야의 업무를 처리하는 사람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Ø"/>
              <a:defRPr/>
            </a:pPr>
            <a:r>
              <a:rPr lang="ko-KR" altLang="en-US" sz="1800" dirty="0" smtClean="0"/>
              <a:t>숙련된 최종 사용자는 응용프로그램을 이용하지 않고 </a:t>
            </a:r>
            <a:r>
              <a:rPr lang="en-US" altLang="ko-KR" sz="1800" dirty="0" smtClean="0"/>
              <a:t>DBMS</a:t>
            </a:r>
            <a:r>
              <a:rPr lang="ko-KR" altLang="en-US" sz="1800" dirty="0" smtClean="0"/>
              <a:t>에서 작접 사용</a:t>
            </a:r>
            <a:endParaRPr lang="en-US" altLang="ko-KR" sz="1800" dirty="0" smtClean="0"/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Ø"/>
              <a:defRPr/>
            </a:pPr>
            <a:endParaRPr lang="ko-KR" altLang="en-US" sz="1800" dirty="0" smtClean="0"/>
          </a:p>
          <a:p>
            <a:pPr marL="54864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sz="2000" dirty="0" smtClean="0"/>
              <a:t>응용 프로그램 개발자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 smtClean="0"/>
              <a:t>application programmer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 smtClean="0"/>
              <a:t>DBMS</a:t>
            </a:r>
            <a:r>
              <a:rPr lang="ko-KR" altLang="en-US" sz="1800" dirty="0" smtClean="0"/>
              <a:t>를 이용한 응용프로그램을 개발하는 사람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Ø"/>
              <a:defRPr/>
            </a:pPr>
            <a:endParaRPr lang="ko-KR" altLang="en-US" sz="1800" dirty="0" smtClean="0"/>
          </a:p>
          <a:p>
            <a:pPr marL="54864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sz="2000" dirty="0" smtClean="0"/>
              <a:t>데이터베이스 관리자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 err="1" smtClean="0"/>
              <a:t>DataBase</a:t>
            </a:r>
            <a:r>
              <a:rPr lang="en-US" altLang="ko-KR" sz="1800" dirty="0" smtClean="0"/>
              <a:t> Administrator : DBA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 smtClean="0"/>
              <a:t>DBMS </a:t>
            </a:r>
            <a:r>
              <a:rPr lang="ko-KR" altLang="en-US" sz="1800" dirty="0" smtClean="0"/>
              <a:t>및 이와 관련된 하드웨어 또는 소프트웨어를 중앙에서 관리 감독하는 사람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Ø"/>
              <a:defRPr/>
            </a:pPr>
            <a:endParaRPr lang="ko-KR" altLang="en-US" sz="1800" dirty="0" smtClean="0"/>
          </a:p>
          <a:p>
            <a:pPr marL="54864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sz="2000" dirty="0" smtClean="0"/>
              <a:t>DBMS </a:t>
            </a:r>
            <a:r>
              <a:rPr lang="ko-KR" altLang="en-US" sz="2000" dirty="0" smtClean="0"/>
              <a:t>개발자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 smtClean="0"/>
              <a:t>DBMS developer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 smtClean="0"/>
              <a:t>DBMS</a:t>
            </a:r>
            <a:r>
              <a:rPr lang="ko-KR" altLang="en-US" sz="1800" dirty="0" smtClean="0"/>
              <a:t>를 구성하는 모듈들을 설계하고 구현하는 사람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우리 생활 주변의 데이터베이스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412875"/>
            <a:ext cx="8110537" cy="4953000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데이터베이스 </a:t>
            </a:r>
            <a:r>
              <a:rPr lang="en-US" altLang="ko-KR" sz="2400" smtClean="0"/>
              <a:t>(database)</a:t>
            </a:r>
          </a:p>
          <a:p>
            <a:pPr lvl="1" eaLnBrk="1" hangingPunct="1"/>
            <a:r>
              <a:rPr lang="ko-KR" altLang="en-US" sz="2000" smtClean="0"/>
              <a:t>정보를 필요에 따라 모아놓은 것</a:t>
            </a:r>
          </a:p>
          <a:p>
            <a:pPr lvl="1" eaLnBrk="1" hangingPunct="1"/>
            <a:r>
              <a:rPr lang="ko-KR" altLang="en-US" sz="2000" smtClean="0"/>
              <a:t>조직이나 개인이 사용하는 조작 가능한</a:t>
            </a:r>
            <a:r>
              <a:rPr lang="en-US" altLang="ko-KR" sz="2000" smtClean="0"/>
              <a:t>, </a:t>
            </a:r>
            <a:r>
              <a:rPr lang="ko-KR" altLang="en-US" sz="2000" smtClean="0"/>
              <a:t>저장된 데이터의 모임</a:t>
            </a:r>
            <a:endParaRPr lang="en-US" altLang="ko-KR" sz="2000" smtClean="0"/>
          </a:p>
          <a:p>
            <a:pPr lvl="3" eaLnBrk="1" hangingPunct="1"/>
            <a:endParaRPr lang="ko-KR" altLang="en-US" sz="1600" smtClean="0"/>
          </a:p>
          <a:p>
            <a:pPr lvl="1" eaLnBrk="1" hangingPunct="1"/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ko-KR" altLang="en-US" sz="2000" smtClean="0"/>
              <a:t>사장실의 파일 캐비닛</a:t>
            </a:r>
          </a:p>
          <a:p>
            <a:pPr lvl="2" eaLnBrk="1" hangingPunct="1"/>
            <a:r>
              <a:rPr lang="ko-KR" altLang="en-US" sz="1800" smtClean="0"/>
              <a:t>주소록</a:t>
            </a:r>
            <a:r>
              <a:rPr lang="en-US" altLang="ko-KR" sz="1800" smtClean="0"/>
              <a:t>, </a:t>
            </a:r>
            <a:r>
              <a:rPr lang="ko-KR" altLang="en-US" sz="1800" smtClean="0"/>
              <a:t>계약서 등을 관리</a:t>
            </a:r>
            <a:r>
              <a:rPr lang="en-US" altLang="ko-KR" sz="1800" smtClean="0"/>
              <a:t>(</a:t>
            </a:r>
            <a:r>
              <a:rPr lang="ko-KR" altLang="en-US" sz="1800" smtClean="0"/>
              <a:t>각각 하나의 데이터베이스를 구성</a:t>
            </a:r>
            <a:r>
              <a:rPr lang="en-US" altLang="ko-KR" sz="1800" smtClean="0"/>
              <a:t>)</a:t>
            </a:r>
            <a:endParaRPr lang="ko-KR" altLang="en-US" sz="1800" smtClean="0"/>
          </a:p>
          <a:p>
            <a:pPr lvl="2" eaLnBrk="1" hangingPunct="1"/>
            <a:r>
              <a:rPr lang="ko-KR" altLang="en-US" sz="1800" smtClean="0"/>
              <a:t>편리한 사용을 위해 정렬</a:t>
            </a:r>
            <a:r>
              <a:rPr lang="en-US" altLang="ko-KR" sz="1800" smtClean="0"/>
              <a:t>, </a:t>
            </a:r>
            <a:r>
              <a:rPr lang="ko-KR" altLang="en-US" sz="1800" smtClean="0"/>
              <a:t>분류</a:t>
            </a:r>
          </a:p>
          <a:p>
            <a:pPr lvl="4" eaLnBrk="1" hangingPunct="1"/>
            <a:r>
              <a:rPr lang="ko-KR" altLang="en-US" smtClean="0"/>
              <a:t>파일 삽입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r>
              <a:rPr lang="en-US" altLang="ko-KR" smtClean="0"/>
              <a:t>, </a:t>
            </a:r>
            <a:r>
              <a:rPr lang="ko-KR" altLang="en-US" smtClean="0"/>
              <a:t>검색</a:t>
            </a:r>
            <a:r>
              <a:rPr lang="en-US" altLang="ko-KR" smtClean="0"/>
              <a:t>, </a:t>
            </a:r>
            <a:r>
              <a:rPr lang="ko-KR" altLang="en-US" smtClean="0"/>
              <a:t>갱신 등</a:t>
            </a:r>
          </a:p>
          <a:p>
            <a:pPr lvl="2" eaLnBrk="1" hangingPunct="1"/>
            <a:r>
              <a:rPr lang="ko-KR" altLang="en-US" sz="1800" smtClean="0"/>
              <a:t>컴퓨터를 이용하여 이러한 작업을 대행할 수 있음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2286000" y="1714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사장실의 파일 캐비닛</a:t>
            </a:r>
          </a:p>
        </p:txBody>
      </p:sp>
      <p:sp>
        <p:nvSpPr>
          <p:cNvPr id="16387" name="바닥글 개체 틀 2"/>
          <p:cNvSpPr>
            <a:spLocks noGrp="1"/>
          </p:cNvSpPr>
          <p:nvPr>
            <p:ph type="ftr" sz="quarter" idx="11"/>
          </p:nvPr>
        </p:nvSpPr>
        <p:spPr bwMode="auto">
          <a:xfrm>
            <a:off x="4811216" y="6309320"/>
            <a:ext cx="35052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1400" dirty="0" smtClean="0">
                <a:solidFill>
                  <a:schemeClr val="tx2"/>
                </a:solidFill>
              </a:rPr>
              <a:t>제 </a:t>
            </a:r>
            <a:r>
              <a:rPr kumimoji="0" lang="en-US" altLang="ko-KR" sz="1400" dirty="0" smtClean="0">
                <a:solidFill>
                  <a:schemeClr val="tx2"/>
                </a:solidFill>
              </a:rPr>
              <a:t>1 </a:t>
            </a:r>
            <a:r>
              <a:rPr kumimoji="0" lang="ko-KR" altLang="en-US" sz="1400" dirty="0" smtClean="0">
                <a:solidFill>
                  <a:schemeClr val="tx2"/>
                </a:solidFill>
              </a:rPr>
              <a:t>장 데이터와 데이터베이스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341438"/>
            <a:ext cx="4979988" cy="464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</a:t>
            </a:r>
            <a:r>
              <a:rPr lang="en-US" altLang="ko-KR" smtClean="0"/>
              <a:t>, </a:t>
            </a:r>
            <a:r>
              <a:rPr lang="ko-KR" altLang="en-US" smtClean="0"/>
              <a:t>정보</a:t>
            </a:r>
            <a:r>
              <a:rPr lang="en-US" altLang="ko-KR" smtClean="0"/>
              <a:t>, </a:t>
            </a:r>
            <a:r>
              <a:rPr lang="ko-KR" altLang="en-US" smtClean="0"/>
              <a:t>데이터베이스</a:t>
            </a:r>
            <a:r>
              <a:rPr lang="en-US" altLang="ko-KR" smtClean="0"/>
              <a:t>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데이터</a:t>
            </a:r>
            <a:r>
              <a:rPr lang="en-US" altLang="ko-KR" sz="2400" smtClean="0"/>
              <a:t>, </a:t>
            </a:r>
            <a:r>
              <a:rPr lang="ko-KR" altLang="en-US" sz="2400" smtClean="0"/>
              <a:t>정보</a:t>
            </a:r>
            <a:r>
              <a:rPr lang="en-US" altLang="ko-KR" sz="2400" smtClean="0"/>
              <a:t>, </a:t>
            </a:r>
            <a:r>
              <a:rPr lang="ko-KR" altLang="en-US" sz="2400" smtClean="0"/>
              <a:t>그리고 지식</a:t>
            </a:r>
          </a:p>
          <a:p>
            <a:pPr lvl="1" eaLnBrk="1" hangingPunct="1"/>
            <a:r>
              <a:rPr lang="ko-KR" altLang="en-US" sz="2000" smtClean="0"/>
              <a:t>데이터 </a:t>
            </a:r>
            <a:r>
              <a:rPr lang="en-US" altLang="ko-KR" sz="2000" smtClean="0"/>
              <a:t>(data)</a:t>
            </a:r>
          </a:p>
          <a:p>
            <a:pPr lvl="2" eaLnBrk="1" hangingPunct="1"/>
            <a:r>
              <a:rPr lang="ko-KR" altLang="en-US" sz="1800" smtClean="0"/>
              <a:t>실세계의 실체를 묘사하는 값</a:t>
            </a:r>
          </a:p>
          <a:p>
            <a:pPr lvl="2" eaLnBrk="1" hangingPunct="1"/>
            <a:r>
              <a:rPr lang="ko-KR" altLang="en-US" sz="1800" smtClean="0"/>
              <a:t>정형화되고 기록할 만한 가치가 있다고 판단되는 어떤 현상이나 사건</a:t>
            </a:r>
            <a:r>
              <a:rPr lang="en-US" altLang="ko-KR" sz="1800" smtClean="0"/>
              <a:t>, </a:t>
            </a:r>
            <a:r>
              <a:rPr lang="ko-KR" altLang="en-US" sz="1800" smtClean="0"/>
              <a:t>아이디어에 대한 묘사</a:t>
            </a:r>
          </a:p>
        </p:txBody>
      </p:sp>
      <p:pic>
        <p:nvPicPr>
          <p:cNvPr id="17412" name="Picture 6" descr="http://www.jangseong.jeonnam.kr/c_tour/image/honga-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73463"/>
            <a:ext cx="1647825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227" name="Group 83"/>
          <p:cNvGraphicFramePr>
            <a:graphicFrameLocks noGrp="1"/>
          </p:cNvGraphicFramePr>
          <p:nvPr/>
        </p:nvGraphicFramePr>
        <p:xfrm>
          <a:off x="3995738" y="3716338"/>
          <a:ext cx="2808287" cy="2374899"/>
        </p:xfrm>
        <a:graphic>
          <a:graphicData uri="http://schemas.openxmlformats.org/drawingml/2006/table">
            <a:tbl>
              <a:tblPr/>
              <a:tblGrid>
                <a:gridCol w="1138495"/>
                <a:gridCol w="1669792"/>
              </a:tblGrid>
              <a:tr h="471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</a:t>
                      </a:r>
                    </a:p>
                  </a:txBody>
                  <a:tcPr marL="91439" marR="91439" marT="45733" marB="45733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홍길동</a:t>
                      </a:r>
                    </a:p>
                  </a:txBody>
                  <a:tcPr marL="91439" marR="91439" marT="45733" marB="4573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키</a:t>
                      </a:r>
                    </a:p>
                  </a:txBody>
                  <a:tcPr marL="91439" marR="91439" marT="45733" marB="4573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170 ㎝</a:t>
                      </a:r>
                    </a:p>
                  </a:txBody>
                  <a:tcPr marL="91439" marR="91439" marT="45733" marB="4573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몸무게</a:t>
                      </a:r>
                    </a:p>
                  </a:txBody>
                  <a:tcPr marL="91439" marR="91439" marT="45733" marB="4573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70 ㎏</a:t>
                      </a:r>
                    </a:p>
                  </a:txBody>
                  <a:tcPr marL="91439" marR="91439" marT="45733" marB="4573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9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결혼</a:t>
                      </a:r>
                    </a:p>
                  </a:txBody>
                  <a:tcPr marL="91439" marR="91439" marT="45733" marB="4573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미혼</a:t>
                      </a:r>
                    </a:p>
                  </a:txBody>
                  <a:tcPr marL="91439" marR="91439" marT="45733" marB="4573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특기</a:t>
                      </a:r>
                    </a:p>
                  </a:txBody>
                  <a:tcPr marL="91439" marR="91439" marT="45733" marB="4573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무술</a:t>
                      </a:r>
                    </a:p>
                  </a:txBody>
                  <a:tcPr marL="91439" marR="91439" marT="45733" marB="4573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</a:t>
            </a:r>
            <a:r>
              <a:rPr lang="en-US" altLang="ko-KR" smtClean="0"/>
              <a:t>, </a:t>
            </a:r>
            <a:r>
              <a:rPr lang="ko-KR" altLang="en-US" smtClean="0"/>
              <a:t>정보</a:t>
            </a:r>
            <a:r>
              <a:rPr lang="en-US" altLang="ko-KR" smtClean="0"/>
              <a:t>, </a:t>
            </a:r>
            <a:r>
              <a:rPr lang="ko-KR" altLang="en-US" smtClean="0"/>
              <a:t>데이터베이스</a:t>
            </a:r>
            <a:r>
              <a:rPr lang="en-US" altLang="ko-KR" smtClean="0"/>
              <a:t>(2)</a:t>
            </a:r>
          </a:p>
        </p:txBody>
      </p:sp>
      <p:sp>
        <p:nvSpPr>
          <p:cNvPr id="1028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827088" y="1125538"/>
            <a:ext cx="8110537" cy="1295400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정보 </a:t>
            </a:r>
            <a:r>
              <a:rPr lang="en-US" altLang="ko-KR" sz="2400" smtClean="0"/>
              <a:t>(information)</a:t>
            </a:r>
          </a:p>
          <a:p>
            <a:pPr lvl="2" eaLnBrk="1" hangingPunct="1"/>
            <a:r>
              <a:rPr lang="ko-KR" altLang="en-US" sz="1800" smtClean="0"/>
              <a:t>데이터는 사실들 그 자체에 대한 일차적인 표현</a:t>
            </a:r>
          </a:p>
          <a:p>
            <a:pPr lvl="2" eaLnBrk="1" hangingPunct="1"/>
            <a:r>
              <a:rPr lang="ko-KR" altLang="en-US" sz="1800" smtClean="0"/>
              <a:t>사실들과 이들로부터 유도될 수 있는 유추된 사실들</a:t>
            </a:r>
          </a:p>
        </p:txBody>
      </p:sp>
      <p:graphicFrame>
        <p:nvGraphicFramePr>
          <p:cNvPr id="7445" name="Group 1301"/>
          <p:cNvGraphicFramePr>
            <a:graphicFrameLocks noGrp="1"/>
          </p:cNvGraphicFramePr>
          <p:nvPr/>
        </p:nvGraphicFramePr>
        <p:xfrm>
          <a:off x="1447800" y="2438400"/>
          <a:ext cx="2057400" cy="3149600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학기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학기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학기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학기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학기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학기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학기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학기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8" name="Text Box 1302"/>
          <p:cNvSpPr txBox="1">
            <a:spLocks noChangeArrowheads="1"/>
          </p:cNvSpPr>
          <p:nvPr/>
        </p:nvSpPr>
        <p:spPr bwMode="auto">
          <a:xfrm>
            <a:off x="1905000" y="5791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/>
              <a:t>데이터</a:t>
            </a:r>
          </a:p>
        </p:txBody>
      </p:sp>
      <p:graphicFrame>
        <p:nvGraphicFramePr>
          <p:cNvPr id="1026" name="Object 1303"/>
          <p:cNvGraphicFramePr>
            <a:graphicFrameLocks noChangeAspect="1"/>
          </p:cNvGraphicFramePr>
          <p:nvPr/>
        </p:nvGraphicFramePr>
        <p:xfrm>
          <a:off x="3897313" y="2519363"/>
          <a:ext cx="4249737" cy="3019425"/>
        </p:xfrm>
        <a:graphic>
          <a:graphicData uri="http://schemas.openxmlformats.org/presentationml/2006/ole">
            <p:oleObj spid="_x0000_s1062" name="차트" r:id="rId4" imgW="4248195" imgH="3019558" progId="MSGraph.Chart.8">
              <p:embed followColorScheme="full"/>
            </p:oleObj>
          </a:graphicData>
        </a:graphic>
      </p:graphicFrame>
      <p:sp>
        <p:nvSpPr>
          <p:cNvPr id="1059" name="Text Box 1304"/>
          <p:cNvSpPr txBox="1">
            <a:spLocks noChangeArrowheads="1"/>
          </p:cNvSpPr>
          <p:nvPr/>
        </p:nvSpPr>
        <p:spPr bwMode="auto">
          <a:xfrm>
            <a:off x="5791200" y="5791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/>
              <a:t>정보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</a:t>
            </a:r>
            <a:r>
              <a:rPr lang="en-US" altLang="ko-KR" smtClean="0"/>
              <a:t>, </a:t>
            </a:r>
            <a:r>
              <a:rPr lang="ko-KR" altLang="en-US" smtClean="0"/>
              <a:t>정보</a:t>
            </a:r>
            <a:r>
              <a:rPr lang="en-US" altLang="ko-KR" smtClean="0"/>
              <a:t>, </a:t>
            </a:r>
            <a:r>
              <a:rPr lang="ko-KR" altLang="en-US" smtClean="0"/>
              <a:t>데이터베이스</a:t>
            </a:r>
            <a:r>
              <a:rPr lang="en-US" altLang="ko-KR" smtClean="0"/>
              <a:t>(3)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지식</a:t>
            </a:r>
            <a:r>
              <a:rPr lang="en-US" altLang="ko-KR" sz="2400" smtClean="0"/>
              <a:t>(knowledge)</a:t>
            </a:r>
          </a:p>
          <a:p>
            <a:pPr lvl="2" eaLnBrk="1" hangingPunct="1"/>
            <a:r>
              <a:rPr lang="ko-KR" altLang="en-US" sz="1800" smtClean="0"/>
              <a:t>데이터와 정보에 비해 좀 더 상위 수준의 개념</a:t>
            </a:r>
          </a:p>
          <a:p>
            <a:pPr lvl="2" eaLnBrk="1" hangingPunct="1"/>
            <a:r>
              <a:rPr lang="ko-KR" altLang="en-US" sz="1800" smtClean="0"/>
              <a:t>수동적이고 정적인 데이터나 정보에 비해</a:t>
            </a:r>
            <a:r>
              <a:rPr lang="en-US" altLang="ko-KR" sz="1800" smtClean="0"/>
              <a:t>, </a:t>
            </a:r>
            <a:r>
              <a:rPr lang="ko-KR" altLang="en-US" sz="1800" smtClean="0"/>
              <a:t>이들을 처리하는 </a:t>
            </a:r>
            <a:r>
              <a:rPr lang="ko-KR" altLang="en-US" sz="1800" smtClean="0">
                <a:latin typeface="Times New Roman" pitchFamily="18" charset="0"/>
              </a:rPr>
              <a:t>“</a:t>
            </a:r>
            <a:r>
              <a:rPr lang="ko-KR" altLang="en-US" sz="1800" b="1" smtClean="0"/>
              <a:t>방법</a:t>
            </a:r>
            <a:r>
              <a:rPr lang="ko-KR" altLang="en-US" sz="1800" smtClean="0">
                <a:latin typeface="Times New Roman" pitchFamily="18" charset="0"/>
              </a:rPr>
              <a:t>”</a:t>
            </a:r>
            <a:r>
              <a:rPr lang="ko-KR" altLang="en-US" sz="1800" smtClean="0"/>
              <a:t>이나 어떤 근거에 의한 판단을 내리는데 필요한 분석과 판단에 관한 </a:t>
            </a:r>
            <a:r>
              <a:rPr lang="ko-KR" altLang="en-US" sz="1800" smtClean="0">
                <a:latin typeface="Times New Roman" pitchFamily="18" charset="0"/>
              </a:rPr>
              <a:t>“</a:t>
            </a:r>
            <a:r>
              <a:rPr lang="ko-KR" altLang="en-US" sz="1800" b="1" smtClean="0"/>
              <a:t>법칙</a:t>
            </a:r>
            <a:r>
              <a:rPr lang="ko-KR" altLang="en-US" sz="1800" smtClean="0">
                <a:latin typeface="Times New Roman" pitchFamily="18" charset="0"/>
              </a:rPr>
              <a:t>”</a:t>
            </a:r>
            <a:r>
              <a:rPr lang="ko-KR" altLang="en-US" sz="1800" smtClean="0"/>
              <a:t>등을 포함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286000" y="1714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357563"/>
            <a:ext cx="6985000" cy="22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</a:t>
            </a:r>
            <a:r>
              <a:rPr lang="en-US" altLang="ko-KR" smtClean="0"/>
              <a:t>, </a:t>
            </a:r>
            <a:r>
              <a:rPr lang="ko-KR" altLang="en-US" smtClean="0"/>
              <a:t>정보</a:t>
            </a:r>
            <a:r>
              <a:rPr lang="en-US" altLang="ko-KR" smtClean="0"/>
              <a:t>, </a:t>
            </a:r>
            <a:r>
              <a:rPr lang="ko-KR" altLang="en-US" smtClean="0"/>
              <a:t>데이터베이스</a:t>
            </a:r>
            <a:r>
              <a:rPr lang="en-US" altLang="ko-KR" smtClean="0"/>
              <a:t>(4)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데이터베이스의 정의</a:t>
            </a:r>
          </a:p>
          <a:p>
            <a:pPr lvl="1" eaLnBrk="1" hangingPunct="1"/>
            <a:r>
              <a:rPr lang="ko-KR" altLang="en-US" sz="2000" smtClean="0"/>
              <a:t>관련된 데이터의 모임 또는 집합</a:t>
            </a:r>
          </a:p>
          <a:p>
            <a:pPr lvl="1" eaLnBrk="1" hangingPunct="1"/>
            <a:r>
              <a:rPr lang="ko-KR" altLang="en-US" sz="2000" smtClean="0"/>
              <a:t>정형화되고 조작 가능한 </a:t>
            </a:r>
            <a:r>
              <a:rPr lang="en-US" altLang="ko-KR" sz="2000" smtClean="0"/>
              <a:t>(</a:t>
            </a:r>
            <a:r>
              <a:rPr lang="ko-KR" altLang="en-US" sz="2000" smtClean="0"/>
              <a:t>처리하기에 용이한</a:t>
            </a:r>
            <a:r>
              <a:rPr lang="en-US" altLang="ko-KR" sz="2000" smtClean="0"/>
              <a:t>) </a:t>
            </a:r>
            <a:r>
              <a:rPr lang="ko-KR" altLang="en-US" sz="2000" smtClean="0"/>
              <a:t>컴퓨터에 저장된 데이터의 모임</a:t>
            </a:r>
          </a:p>
          <a:p>
            <a:pPr lvl="1" eaLnBrk="1" hangingPunct="1"/>
            <a:r>
              <a:rPr lang="ko-KR" altLang="en-US" sz="2000" smtClean="0"/>
              <a:t>특정 목적을 위해 계산</a:t>
            </a:r>
            <a:r>
              <a:rPr lang="en-US" altLang="ko-KR" sz="2000" smtClean="0"/>
              <a:t>, </a:t>
            </a:r>
            <a:r>
              <a:rPr lang="ko-KR" altLang="en-US" sz="2000" smtClean="0"/>
              <a:t>저장</a:t>
            </a:r>
            <a:r>
              <a:rPr lang="en-US" altLang="ko-KR" sz="2000" smtClean="0"/>
              <a:t>, </a:t>
            </a:r>
            <a:r>
              <a:rPr lang="ko-KR" altLang="en-US" sz="2000" smtClean="0"/>
              <a:t>검색</a:t>
            </a:r>
            <a:r>
              <a:rPr lang="en-US" altLang="ko-KR" sz="2000" smtClean="0"/>
              <a:t>, </a:t>
            </a:r>
            <a:r>
              <a:rPr lang="ko-KR" altLang="en-US" sz="2000" smtClean="0"/>
              <a:t>정렬 등의 </a:t>
            </a:r>
            <a:r>
              <a:rPr lang="ko-KR" altLang="en-US" sz="2000" smtClean="0">
                <a:latin typeface="Times New Roman" pitchFamily="18" charset="0"/>
              </a:rPr>
              <a:t>“</a:t>
            </a:r>
            <a:r>
              <a:rPr lang="ko-KR" altLang="en-US" sz="2000" smtClean="0"/>
              <a:t>데이터 처리</a:t>
            </a:r>
            <a:r>
              <a:rPr lang="ko-KR" altLang="en-US" sz="2000" smtClean="0">
                <a:latin typeface="Times New Roman" pitchFamily="18" charset="0"/>
              </a:rPr>
              <a:t>”</a:t>
            </a:r>
            <a:r>
              <a:rPr lang="ko-KR" altLang="en-US" sz="2000" smtClean="0"/>
              <a:t> 작업을 수행</a:t>
            </a:r>
          </a:p>
          <a:p>
            <a:pPr lvl="2" eaLnBrk="1" hangingPunct="1"/>
            <a:r>
              <a:rPr lang="ko-KR" altLang="en-US" sz="1800" smtClean="0"/>
              <a:t>예</a:t>
            </a:r>
            <a:r>
              <a:rPr lang="en-US" altLang="ko-KR" sz="1800" smtClean="0"/>
              <a:t>) </a:t>
            </a:r>
            <a:r>
              <a:rPr lang="ko-KR" altLang="en-US" sz="1800" smtClean="0"/>
              <a:t>성적 처리</a:t>
            </a:r>
            <a:r>
              <a:rPr lang="en-US" altLang="ko-KR" sz="1800" smtClean="0"/>
              <a:t>, </a:t>
            </a:r>
            <a:r>
              <a:rPr lang="ko-KR" altLang="en-US" sz="1800" smtClean="0"/>
              <a:t>마케팅을 위한 상품 판매 분석 등</a:t>
            </a:r>
            <a:endParaRPr lang="en-US" altLang="ko-KR" sz="1800" smtClean="0"/>
          </a:p>
          <a:p>
            <a:pPr lvl="2" eaLnBrk="1" hangingPunct="1"/>
            <a:endParaRPr lang="ko-KR" altLang="en-US" sz="1800" smtClean="0"/>
          </a:p>
          <a:p>
            <a:pPr lvl="1" eaLnBrk="1" hangingPunct="1"/>
            <a:r>
              <a:rPr lang="ko-KR" altLang="en-US" sz="2000" smtClean="0"/>
              <a:t>데이터베이스란 어떤 특정 조직의 응용 시스템에 사용되는 조작 가능한 저장 데이터의 모습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</a:t>
            </a:r>
            <a:r>
              <a:rPr lang="en-US" altLang="ko-KR" smtClean="0"/>
              <a:t>, </a:t>
            </a:r>
            <a:r>
              <a:rPr lang="ko-KR" altLang="en-US" smtClean="0"/>
              <a:t>정보</a:t>
            </a:r>
            <a:r>
              <a:rPr lang="en-US" altLang="ko-KR" smtClean="0"/>
              <a:t>, </a:t>
            </a:r>
            <a:r>
              <a:rPr lang="ko-KR" altLang="en-US" smtClean="0"/>
              <a:t>데이터베이스</a:t>
            </a:r>
            <a:r>
              <a:rPr lang="en-US" altLang="ko-KR" smtClean="0"/>
              <a:t>(5)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일시적 데이터와 영구적 데이터</a:t>
            </a:r>
          </a:p>
          <a:p>
            <a:pPr lvl="1" eaLnBrk="1" hangingPunct="1"/>
            <a:r>
              <a:rPr lang="ko-KR" altLang="en-US" sz="2000" smtClean="0"/>
              <a:t>일시적 </a:t>
            </a:r>
            <a:r>
              <a:rPr lang="en-US" altLang="ko-KR" sz="2000" smtClean="0"/>
              <a:t>(transient) </a:t>
            </a:r>
            <a:r>
              <a:rPr lang="ko-KR" altLang="en-US" sz="2000" smtClean="0"/>
              <a:t>데이터</a:t>
            </a:r>
          </a:p>
          <a:p>
            <a:pPr lvl="2" eaLnBrk="1" hangingPunct="1"/>
            <a:r>
              <a:rPr lang="ko-KR" altLang="en-US" sz="1800" smtClean="0"/>
              <a:t>해당 프로세스가 실행되는 동안만 일시적으로 존재</a:t>
            </a:r>
          </a:p>
          <a:p>
            <a:pPr lvl="2" eaLnBrk="1" hangingPunct="1"/>
            <a:r>
              <a:rPr lang="ko-KR" altLang="en-US" sz="1800" smtClean="0"/>
              <a:t>예</a:t>
            </a:r>
            <a:r>
              <a:rPr lang="en-US" altLang="ko-KR" sz="1800" smtClean="0"/>
              <a:t>) </a:t>
            </a:r>
            <a:r>
              <a:rPr lang="ko-KR" altLang="en-US" sz="1800" smtClean="0"/>
              <a:t>프로그램의 변수</a:t>
            </a:r>
            <a:endParaRPr lang="en-US" altLang="ko-KR" sz="1800" smtClean="0"/>
          </a:p>
          <a:p>
            <a:pPr lvl="2" eaLnBrk="1" hangingPunct="1"/>
            <a:endParaRPr lang="ko-KR" altLang="en-US" sz="1800" smtClean="0"/>
          </a:p>
          <a:p>
            <a:pPr lvl="1" eaLnBrk="1" hangingPunct="1"/>
            <a:r>
              <a:rPr lang="ko-KR" altLang="en-US" sz="2000" smtClean="0"/>
              <a:t>영구적 </a:t>
            </a:r>
            <a:r>
              <a:rPr lang="en-US" altLang="ko-KR" sz="2000" smtClean="0"/>
              <a:t>(persistent) </a:t>
            </a:r>
            <a:r>
              <a:rPr lang="ko-KR" altLang="en-US" sz="2000" smtClean="0"/>
              <a:t>데이터</a:t>
            </a:r>
          </a:p>
          <a:p>
            <a:pPr lvl="2" eaLnBrk="1" hangingPunct="1"/>
            <a:r>
              <a:rPr lang="ko-KR" altLang="en-US" sz="1800" smtClean="0"/>
              <a:t>어떤 프로세스의 생명주기에 종속적이지 않고 스스로 존재</a:t>
            </a:r>
          </a:p>
          <a:p>
            <a:pPr lvl="2" eaLnBrk="1" hangingPunct="1"/>
            <a:r>
              <a:rPr lang="ko-KR" altLang="en-US" sz="1800" smtClean="0"/>
              <a:t>비휘발성 매체에 저장</a:t>
            </a:r>
            <a:endParaRPr lang="en-US" altLang="ko-KR" sz="1800" smtClean="0"/>
          </a:p>
          <a:p>
            <a:pPr lvl="2" eaLnBrk="1" hangingPunct="1"/>
            <a:endParaRPr lang="ko-KR" altLang="en-US" sz="1800" smtClean="0"/>
          </a:p>
          <a:p>
            <a:pPr lvl="1" eaLnBrk="1" hangingPunct="1"/>
            <a:r>
              <a:rPr lang="ko-KR" altLang="en-US" sz="2000" smtClean="0"/>
              <a:t>일반적인 데이터베이스는 지속적인 데이터의 모임을 뜻함</a:t>
            </a:r>
          </a:p>
          <a:p>
            <a:pPr eaLnBrk="1" hangingPunct="1"/>
            <a:endParaRPr lang="en-US" altLang="ko-KR" sz="240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데이터베이스 관리 시스템</a:t>
            </a:r>
            <a:r>
              <a:rPr lang="en-US" altLang="ko-KR" smtClean="0"/>
              <a:t>(1)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7088" y="1196975"/>
            <a:ext cx="8110537" cy="4876800"/>
          </a:xfrm>
        </p:spPr>
        <p:txBody>
          <a:bodyPr/>
          <a:lstStyle/>
          <a:p>
            <a:pPr eaLnBrk="1" hangingPunct="1"/>
            <a:r>
              <a:rPr lang="ko-KR" altLang="en-US" smtClean="0"/>
              <a:t>데이터베이스 관리 시스템</a:t>
            </a:r>
          </a:p>
          <a:p>
            <a:pPr lvl="1" eaLnBrk="1" hangingPunct="1"/>
            <a:r>
              <a:rPr lang="en-US" altLang="ko-KR" smtClean="0"/>
              <a:t>DBMS, DataBase Management System</a:t>
            </a:r>
          </a:p>
          <a:p>
            <a:pPr lvl="2" eaLnBrk="1" hangingPunct="1"/>
            <a:r>
              <a:rPr lang="ko-KR" altLang="en-US" smtClean="0"/>
              <a:t>컴퓨터에 저장되는 데이터베이스를 관리해주는 소프트웨어 시스템</a:t>
            </a:r>
            <a:endParaRPr lang="en-US" altLang="ko-KR" smtClean="0"/>
          </a:p>
          <a:p>
            <a:pPr lvl="2" eaLnBrk="1" hangingPunct="1"/>
            <a:endParaRPr lang="ko-KR" altLang="en-US" smtClean="0"/>
          </a:p>
          <a:p>
            <a:pPr lvl="1" eaLnBrk="1" hangingPunct="1"/>
            <a:r>
              <a:rPr lang="en-US" altLang="ko-KR" smtClean="0"/>
              <a:t>DBMS </a:t>
            </a:r>
            <a:r>
              <a:rPr lang="ko-KR" altLang="en-US" smtClean="0"/>
              <a:t>종류들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외산</a:t>
            </a:r>
            <a:r>
              <a:rPr lang="en-US" altLang="ko-KR" smtClean="0"/>
              <a:t>:</a:t>
            </a:r>
          </a:p>
          <a:p>
            <a:pPr lvl="3" eaLnBrk="1" hangingPunct="1"/>
            <a:r>
              <a:rPr lang="en-US" altLang="ko-KR" smtClean="0"/>
              <a:t>Oracle, MS SQL-Server, DB2, Sybase, dBase, FoxPro,  MS Access</a:t>
            </a:r>
          </a:p>
          <a:p>
            <a:pPr lvl="2" eaLnBrk="1" hangingPunct="1"/>
            <a:r>
              <a:rPr lang="ko-KR" altLang="en-US" smtClean="0"/>
              <a:t>국산</a:t>
            </a:r>
            <a:endParaRPr lang="en-US" altLang="ko-KR" smtClean="0"/>
          </a:p>
          <a:p>
            <a:pPr lvl="3" eaLnBrk="1" hangingPunct="1"/>
            <a:r>
              <a:rPr lang="ko-KR" altLang="en-US" smtClean="0"/>
              <a:t>큐브리드</a:t>
            </a:r>
            <a:r>
              <a:rPr lang="en-US" altLang="ko-KR" smtClean="0"/>
              <a:t>(CUBRID), </a:t>
            </a:r>
            <a:r>
              <a:rPr lang="ko-KR" altLang="en-US" smtClean="0"/>
              <a:t>티베로</a:t>
            </a:r>
            <a:r>
              <a:rPr lang="en-US" altLang="ko-KR" smtClean="0"/>
              <a:t>(Tibero) – </a:t>
            </a:r>
            <a:r>
              <a:rPr lang="ko-KR" altLang="en-US" smtClean="0"/>
              <a:t>티맥스소프트</a:t>
            </a:r>
            <a:r>
              <a:rPr lang="en-US" altLang="ko-KR" smtClean="0"/>
              <a:t>, ALTIBASE</a:t>
            </a:r>
          </a:p>
          <a:p>
            <a:pPr lvl="2" eaLnBrk="1" hangingPunct="1"/>
            <a:r>
              <a:rPr lang="ko-KR" altLang="en-US" smtClean="0"/>
              <a:t>공개 </a:t>
            </a:r>
            <a:r>
              <a:rPr lang="en-US" altLang="ko-KR" smtClean="0"/>
              <a:t>S/W</a:t>
            </a:r>
          </a:p>
          <a:p>
            <a:pPr lvl="3" eaLnBrk="1" hangingPunct="1"/>
            <a:r>
              <a:rPr lang="en-US" altLang="ko-KR" smtClean="0"/>
              <a:t>MySQL, PostgresSQL, (</a:t>
            </a:r>
            <a:r>
              <a:rPr lang="ko-KR" altLang="en-US" smtClean="0"/>
              <a:t>큐브리드</a:t>
            </a:r>
            <a:r>
              <a:rPr lang="en-US" altLang="ko-KR" smtClean="0"/>
              <a:t>)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2286000" y="1714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2286000" y="1714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</TotalTime>
  <Words>974</Words>
  <Application>Microsoft Office PowerPoint</Application>
  <PresentationFormat>화면 슬라이드 쇼(4:3)</PresentationFormat>
  <Paragraphs>210</Paragraphs>
  <Slides>19</Slides>
  <Notes>5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1" baseType="lpstr">
      <vt:lpstr>원본</vt:lpstr>
      <vt:lpstr>차트</vt:lpstr>
      <vt:lpstr>제 1장 데이터와 데이터베이스</vt:lpstr>
      <vt:lpstr>우리 생활 주변의 데이터베이스</vt:lpstr>
      <vt:lpstr>사장실의 파일 캐비닛</vt:lpstr>
      <vt:lpstr>데이터, 정보, 데이터베이스(1)</vt:lpstr>
      <vt:lpstr>데이터, 정보, 데이터베이스(2)</vt:lpstr>
      <vt:lpstr>데이터, 정보, 데이터베이스(3)</vt:lpstr>
      <vt:lpstr>데이터, 정보, 데이터베이스(4)</vt:lpstr>
      <vt:lpstr>데이터, 정보, 데이터베이스(5)</vt:lpstr>
      <vt:lpstr>데이터베이스 관리 시스템(1)</vt:lpstr>
      <vt:lpstr>데이터베이스 관리 시스템(2)</vt:lpstr>
      <vt:lpstr>데이터베이스 관리 시스템(3)</vt:lpstr>
      <vt:lpstr>데이터베이스 관리 시스템(3)</vt:lpstr>
      <vt:lpstr>DBMS가 제공하는 기능(1)</vt:lpstr>
      <vt:lpstr>DBMS가 제공하는 기능(2)</vt:lpstr>
      <vt:lpstr>DBMS가 제공하는 기능(3)</vt:lpstr>
      <vt:lpstr>파일과 데이터베이스(1)</vt:lpstr>
      <vt:lpstr>파일과 데이터베이스(2)</vt:lpstr>
      <vt:lpstr>데이터베이스 시스템과 사용자</vt:lpstr>
      <vt:lpstr>데이터베이스 시스템과 사용자(2)</vt:lpstr>
    </vt:vector>
  </TitlesOfParts>
  <Company>SNU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1장 데이타와 데이타베이스</dc:title>
  <dc:creator>Taehun Kim</dc:creator>
  <cp:lastModifiedBy>KH.Kang</cp:lastModifiedBy>
  <cp:revision>28</cp:revision>
  <dcterms:created xsi:type="dcterms:W3CDTF">2002-02-07T11:14:56Z</dcterms:created>
  <dcterms:modified xsi:type="dcterms:W3CDTF">2015-04-05T15:50:50Z</dcterms:modified>
</cp:coreProperties>
</file>