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2"/>
  </p:notesMasterIdLst>
  <p:sldIdLst>
    <p:sldId id="256" r:id="rId2"/>
    <p:sldId id="392" r:id="rId3"/>
    <p:sldId id="399" r:id="rId4"/>
    <p:sldId id="395" r:id="rId5"/>
    <p:sldId id="390" r:id="rId6"/>
    <p:sldId id="391" r:id="rId7"/>
    <p:sldId id="396" r:id="rId8"/>
    <p:sldId id="398" r:id="rId9"/>
    <p:sldId id="40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42"/>
    <p:restoredTop sz="94650"/>
  </p:normalViewPr>
  <p:slideViewPr>
    <p:cSldViewPr snapToGrid="0" snapToObjects="1">
      <p:cViewPr>
        <p:scale>
          <a:sx n="95" d="100"/>
          <a:sy n="95" d="100"/>
        </p:scale>
        <p:origin x="5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6/1/23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examples for each?</a:t>
            </a:r>
          </a:p>
          <a:p>
            <a:r>
              <a:rPr lang="en-US" dirty="0"/>
              <a:t>Animate that teamwork</a:t>
            </a:r>
            <a:r>
              <a:rPr lang="en-US" baseline="0" dirty="0"/>
              <a:t> is judged by teamwork activity, other parts are judged using poster/presentation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405A-C828-A846-81DA-BAF767097F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examples for each?</a:t>
            </a:r>
          </a:p>
          <a:p>
            <a:r>
              <a:rPr lang="en-US" dirty="0"/>
              <a:t>Animate that teamwork</a:t>
            </a:r>
            <a:r>
              <a:rPr lang="en-US" baseline="0" dirty="0"/>
              <a:t> is judged by teamwork activity, other parts are judged using poster/presentation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405A-C828-A846-81DA-BAF767097F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0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7F7AB42-ED77-1A46-A372-3EB00F02EDD3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9840C7-4816-D143-9264-4DFBBB485947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1C2FDE63-C451-C04B-81FA-900798757DE5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4317"/>
            <a:ext cx="4870585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797" y="6488285"/>
            <a:ext cx="465339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6/1/23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7913C1C-9F34-E145-B7E3-96BFF6BF2C8C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CAE8D72-7B6E-3E4C-954E-11C72B9B4AD8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75949A7-6BDF-8946-B119-124470DB208C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F4D7C07-D114-A244-89C2-C607D09B9A81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5D6E88-B31C-0042-ACC5-C465C2D68648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E5EA13F-67F4-1C49-9710-042726A2FD04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542E1F7F-D424-2346-BD6A-147C3ACA69D5}" type="datetime1">
              <a:rPr lang="en-US" smtClean="0"/>
              <a:t>6/1/23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IMPORTANCE OF Core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FTC 9873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The primary author of this lesson is Vicky </a:t>
            </a:r>
            <a:r>
              <a:rPr lang="en-US" sz="2400" dirty="0" err="1"/>
              <a:t>Zhai</a:t>
            </a:r>
            <a:r>
              <a:rPr lang="en-US" sz="2400" dirty="0"/>
              <a:t> from </a:t>
            </a:r>
            <a:r>
              <a:rPr lang="en-US" sz="2400"/>
              <a:t>FTC 9873. </a:t>
            </a:r>
            <a:r>
              <a:rPr lang="en-US" sz="2400" dirty="0"/>
              <a:t>Additional information from Christopher Haines and Chris Baker was incorporated into the lesson.</a:t>
            </a:r>
          </a:p>
          <a:p>
            <a:r>
              <a:rPr lang="en-US" sz="2400" dirty="0"/>
              <a:t>More lessons for FIRST LEGO League are available at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CCA9-D4FC-4EE3-9A65-C9A4F4B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values: </a:t>
            </a:r>
            <a:r>
              <a:rPr lang="en-US" dirty="0" err="1"/>
              <a:t>HoW</a:t>
            </a:r>
            <a:r>
              <a:rPr lang="en-US" dirty="0"/>
              <a:t> IT FITS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80FF-A3B4-46C1-9945-6C36FBA4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14" y="4662973"/>
            <a:ext cx="8238707" cy="150755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tx1"/>
                </a:solidFill>
              </a:rPr>
              <a:t>Robot Design, Innovation Project and Robot Game are what teams DO. 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The Core </a:t>
            </a:r>
            <a:r>
              <a:rPr lang="en-US" sz="2800" dirty="0"/>
              <a:t>Values are </a:t>
            </a:r>
            <a:r>
              <a:rPr lang="en-US" sz="3900" i="1" dirty="0">
                <a:solidFill>
                  <a:srgbClr val="FF0000"/>
                </a:solidFill>
              </a:rPr>
              <a:t>how</a:t>
            </a:r>
            <a:r>
              <a:rPr lang="en-US" sz="2800" dirty="0"/>
              <a:t> they do it.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C50F-F000-4D9F-BC42-EF20318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6375-8234-43A0-B41E-78CE4D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2ED70B-F26B-8D43-AE25-9745216A3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74" b="62592"/>
          <a:stretch/>
        </p:blipFill>
        <p:spPr>
          <a:xfrm>
            <a:off x="3161680" y="1545921"/>
            <a:ext cx="2783041" cy="1286384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073CA8-2F77-F047-A169-47F1D4C1F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42" b="2902"/>
          <a:stretch/>
        </p:blipFill>
        <p:spPr>
          <a:xfrm>
            <a:off x="3157633" y="3037102"/>
            <a:ext cx="2783041" cy="1500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ABA1D9-EA5F-D9D5-2802-46641FE93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8" y="1506772"/>
            <a:ext cx="3187700" cy="2933700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C1940D4-034B-F54B-A004-D048B6280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162"/>
          <a:stretch/>
        </p:blipFill>
        <p:spPr>
          <a:xfrm>
            <a:off x="5660493" y="3093955"/>
            <a:ext cx="3034928" cy="1350715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30425A-9EDD-1A48-8ABF-4D1AE789D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38" b="33121"/>
          <a:stretch/>
        </p:blipFill>
        <p:spPr>
          <a:xfrm>
            <a:off x="5786436" y="1545921"/>
            <a:ext cx="2783041" cy="13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8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958D-619A-8B49-9590-948DC374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 anchor="b">
            <a:normAutofit/>
          </a:bodyPr>
          <a:lstStyle/>
          <a:p>
            <a:r>
              <a:rPr lang="en-US" dirty="0"/>
              <a:t>FIRST CORE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BD0AE-49AF-314B-8F7E-A267EFD5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4317"/>
            <a:ext cx="48705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Copyright 2023, FLLTutorials.com,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F795A-DCA1-A74A-BE4E-AD6DBB6E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797" y="6488285"/>
            <a:ext cx="465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213C7-2E00-DCD7-3C5F-D5B67EAA6B44}"/>
              </a:ext>
            </a:extLst>
          </p:cNvPr>
          <p:cNvSpPr txBox="1"/>
          <p:nvPr/>
        </p:nvSpPr>
        <p:spPr>
          <a:xfrm>
            <a:off x="448091" y="1660065"/>
            <a:ext cx="797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six Core Values that are applied through all the </a:t>
            </a:r>
            <a:r>
              <a:rPr lang="en-US" i="1" dirty="0"/>
              <a:t>FIRST</a:t>
            </a:r>
            <a:r>
              <a:rPr lang="en-US" dirty="0"/>
              <a:t> programs</a:t>
            </a:r>
          </a:p>
        </p:txBody>
      </p:sp>
      <p:pic>
        <p:nvPicPr>
          <p:cNvPr id="11" name="Picture 10" descr="A picture containing text, font, screenshot, logo&#10;&#10;Description automatically generated">
            <a:extLst>
              <a:ext uri="{FF2B5EF4-FFF2-40B4-BE49-F238E27FC236}">
                <a16:creationId xmlns:a16="http://schemas.microsoft.com/office/drawing/2014/main" id="{E963E292-F9D7-0DBF-5DB9-8152B0F5D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2" y="2551841"/>
            <a:ext cx="8594909" cy="25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0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TERMS USED in the CORE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6F41D-22DE-A444-A60F-1E440A0D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E420A-D2C1-4439-AB9E-71DA8EB477FF}"/>
              </a:ext>
            </a:extLst>
          </p:cNvPr>
          <p:cNvSpPr txBox="1"/>
          <p:nvPr/>
        </p:nvSpPr>
        <p:spPr>
          <a:xfrm>
            <a:off x="364040" y="1708635"/>
            <a:ext cx="832275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express the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FIRST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philosophies of </a:t>
            </a:r>
            <a:r>
              <a:rPr lang="en-US" sz="2400" b="1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Gracious Professionalism</a:t>
            </a:r>
            <a:r>
              <a:rPr lang="en-US" sz="24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and </a:t>
            </a:r>
            <a:r>
              <a:rPr lang="en-US" sz="2400" b="1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Coopertition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through our Core Values:</a:t>
            </a:r>
          </a:p>
          <a:p>
            <a:pPr algn="l"/>
            <a:endParaRPr lang="en-US" sz="24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Discovery: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We explore </a:t>
            </a:r>
            <a:r>
              <a:rPr lang="en-US" sz="240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new skills and ideas.</a:t>
            </a:r>
            <a:endParaRPr lang="en-US" sz="2400" i="0" dirty="0">
              <a:solidFill>
                <a:srgbClr val="333333"/>
              </a:solidFill>
              <a:effectLst/>
              <a:highlight>
                <a:srgbClr val="FFFF00"/>
              </a:highlight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Innovation: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use </a:t>
            </a:r>
            <a:r>
              <a:rPr lang="en-US" sz="240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creativity and persistence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to solve problems.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Impact: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 We </a:t>
            </a:r>
            <a:r>
              <a:rPr lang="en-US" sz="24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apply what we learn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to improve our world.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Inclusion: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</a:t>
            </a:r>
            <a:r>
              <a:rPr lang="en-US" sz="24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respect each other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and embrace our differences.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Teamwork: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are stronger when we </a:t>
            </a:r>
            <a:r>
              <a:rPr lang="en-US" sz="24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work together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Fun: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</a:t>
            </a:r>
            <a:r>
              <a:rPr lang="en-US" sz="24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enjoy and celebrate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what we do!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2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B25F-F4CE-43C4-AD7C-267766BB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iS</a:t>
            </a:r>
            <a:r>
              <a:rPr lang="en-US" dirty="0"/>
              <a:t> Gracious professionalism?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755C-329A-476D-8676-F41680F70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99" y="2285995"/>
            <a:ext cx="7633802" cy="388453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“Learn and compete like crazy, but treat one another with respect and kindness” </a:t>
            </a:r>
          </a:p>
          <a:p>
            <a:pPr marL="0" indent="0" algn="ctr">
              <a:buNone/>
            </a:pPr>
            <a:r>
              <a:rPr lang="en-US" sz="1400" dirty="0"/>
              <a:t>Dr. Woodie Flowers,  </a:t>
            </a:r>
            <a:r>
              <a:rPr lang="en-US" sz="1400" i="1" dirty="0"/>
              <a:t>FIRST</a:t>
            </a:r>
            <a:r>
              <a:rPr lang="en-US" sz="1400" dirty="0"/>
              <a:t> Distinguished Advisor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07F9-D1E0-4730-9749-28A2D372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CDBE-BFB2-4013-8995-C3C064F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0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086-CF03-407E-B421-7459EA72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Coopertition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F190-32DA-4AE1-9A0E-874809A4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71" y="2148505"/>
            <a:ext cx="8062473" cy="3470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sz="3200" dirty="0">
                <a:solidFill>
                  <a:schemeClr val="tx1"/>
                </a:solidFill>
              </a:rPr>
              <a:t> “ Teams can and should help and cooperate with each other even as they compete”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</a:rPr>
              <a:t>Dr. Woodie Flowers, </a:t>
            </a:r>
            <a:r>
              <a:rPr lang="en-US" sz="1400" i="1" dirty="0">
                <a:solidFill>
                  <a:schemeClr val="tx1"/>
                </a:solidFill>
              </a:rPr>
              <a:t>FIRST</a:t>
            </a:r>
            <a:r>
              <a:rPr lang="en-US" sz="1400" dirty="0">
                <a:solidFill>
                  <a:schemeClr val="tx1"/>
                </a:solidFill>
              </a:rPr>
              <a:t> Distinguished Advisor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E4E19-33E0-43BB-966B-733DA850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E5963-C086-43C4-A8C7-86B5975C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3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COOPERTITION important?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542" y="1640815"/>
            <a:ext cx="5351593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lvl="1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It encourages learning from your teammates, competitors, and mentors</a:t>
            </a:r>
          </a:p>
          <a:p>
            <a:pPr marL="306000" lvl="1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It is what makes the </a:t>
            </a:r>
            <a:r>
              <a:rPr lang="en-US" sz="2000" i="1" dirty="0">
                <a:solidFill>
                  <a:schemeClr val="tx2"/>
                </a:solidFill>
              </a:rPr>
              <a:t>FIRST</a:t>
            </a:r>
            <a:r>
              <a:rPr lang="en-US" sz="2000" dirty="0">
                <a:solidFill>
                  <a:schemeClr val="tx2"/>
                </a:solidFill>
              </a:rPr>
              <a:t> program different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</a:rPr>
              <a:t>Many ways to show </a:t>
            </a:r>
            <a:r>
              <a:rPr lang="en-US" sz="2000" b="1" dirty="0" err="1">
                <a:solidFill>
                  <a:schemeClr val="tx2"/>
                </a:solidFill>
              </a:rPr>
              <a:t>Coopertition</a:t>
            </a:r>
            <a:endParaRPr lang="en-US" sz="2000" b="1" dirty="0">
              <a:solidFill>
                <a:schemeClr val="tx2"/>
              </a:solidFill>
            </a:endParaRP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Lending a team a part if they need it, even if it helps them to score higher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Inviting teams to your house to teach them how to make better projects and teach them your robotics skills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sz="2000" dirty="0">
                <a:solidFill>
                  <a:schemeClr val="tx2"/>
                </a:solidFill>
              </a:rPr>
              <a:t>You don’t solve the challenge for them and provide solutions. Instead, you inspire them and show them how to discover their own solutions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EF39CB-3FFF-2B45-8917-F43054A9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39173-6947-DE45-90A0-A3FBD836C6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135" y="1833504"/>
            <a:ext cx="2877322" cy="21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3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IMPORTANT: Embrace 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854200"/>
            <a:ext cx="3882368" cy="400459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Core Values is not just something you do.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It is a way, a </a:t>
            </a:r>
            <a:r>
              <a:rPr lang="en-US" sz="2800" i="1" dirty="0">
                <a:solidFill>
                  <a:srgbClr val="FF0000"/>
                </a:solidFill>
              </a:rPr>
              <a:t>METHOD</a:t>
            </a:r>
            <a:r>
              <a:rPr lang="en-US" sz="2800" dirty="0"/>
              <a:t> of doing things that builds character and guides us throughout the whole experience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It should be something you implement every day and at every meeting, not just for the judges!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D6C7A24D-B992-4DFF-9B94-4955B88EC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4635282" y="2189056"/>
            <a:ext cx="3981690" cy="29862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C283B-F5C1-6C4C-A7F3-73E863FA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7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APPLY THESE CORE VALUES?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6F41D-22DE-A444-A60F-1E440A0D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FLLTutorials.com, Last edit 5/29/2023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E420A-D2C1-4439-AB9E-71DA8EB477FF}"/>
              </a:ext>
            </a:extLst>
          </p:cNvPr>
          <p:cNvSpPr txBox="1"/>
          <p:nvPr/>
        </p:nvSpPr>
        <p:spPr>
          <a:xfrm>
            <a:off x="364040" y="1708635"/>
            <a:ext cx="83227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Here are some ideas for getting started:</a:t>
            </a:r>
          </a:p>
          <a:p>
            <a:pPr algn="l"/>
            <a:endParaRPr lang="en-US" sz="2000" i="1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Gracious Professionalism: </a:t>
            </a:r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Be kind to others on the team, thank volunteers, help set-up at events, etc. </a:t>
            </a:r>
            <a:endParaRPr lang="en-US" sz="2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2000" b="1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Coopertition</a:t>
            </a:r>
            <a:r>
              <a:rPr lang="en-US" sz="2000" b="1" dirty="0">
                <a:solidFill>
                  <a:srgbClr val="333333"/>
                </a:solidFill>
                <a:latin typeface="Roboto" panose="02000000000000000000" pitchFamily="2" charset="0"/>
              </a:rPr>
              <a:t>:</a:t>
            </a:r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000" dirty="0">
                <a:solidFill>
                  <a:srgbClr val="333333"/>
                </a:solidFill>
                <a:latin typeface="Roboto" panose="02000000000000000000" pitchFamily="2" charset="0"/>
              </a:rPr>
              <a:t>H</a:t>
            </a:r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elp your competitors </a:t>
            </a:r>
            <a:r>
              <a:rPr lang="en-US" sz="2000" dirty="0">
                <a:solidFill>
                  <a:srgbClr val="333333"/>
                </a:solidFill>
                <a:latin typeface="Roboto" panose="02000000000000000000" pitchFamily="2" charset="0"/>
              </a:rPr>
              <a:t>when they need it</a:t>
            </a:r>
            <a:endParaRPr lang="en-US" sz="200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Discovery: </a:t>
            </a:r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Try new things. Be willing to learn.</a:t>
            </a:r>
          </a:p>
          <a:p>
            <a:pPr algn="l"/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Innovation: </a:t>
            </a:r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Persevere even when one of the missions is hard and find a solution to the problem (e.g. think of a new way to solve that mission)</a:t>
            </a:r>
          </a:p>
          <a:p>
            <a:pPr algn="l"/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Impact: </a:t>
            </a:r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Take what you have learnt and use it to educate/help someone else? (e.g. maybe you taught a programming camp in your community)</a:t>
            </a:r>
          </a:p>
          <a:p>
            <a:pPr algn="l"/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Inclusion: </a:t>
            </a:r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Make sure that everyone on the team is involved and feels valued, and include everyone in judging presentations</a:t>
            </a:r>
          </a:p>
          <a:p>
            <a:pPr algn="l"/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Teamwork: </a:t>
            </a:r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Make decisions together, share the workload</a:t>
            </a:r>
          </a:p>
          <a:p>
            <a:pPr algn="l"/>
            <a:r>
              <a:rPr lang="en-US" sz="2000" b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Fun: </a:t>
            </a:r>
            <a:r>
              <a:rPr lang="en-US" sz="2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Come up with a team identity and do something fun together.</a:t>
            </a:r>
          </a:p>
        </p:txBody>
      </p:sp>
    </p:spTree>
    <p:extLst>
      <p:ext uri="{BB962C8B-B14F-4D97-AF65-F5344CB8AC3E}">
        <p14:creationId xmlns:p14="http://schemas.microsoft.com/office/powerpoint/2010/main" val="15775079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4568</TotalTime>
  <Words>702</Words>
  <Application>Microsoft Macintosh PowerPoint</Application>
  <PresentationFormat>On-screen Show (4:3)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Roboto</vt:lpstr>
      <vt:lpstr>Wingdings</vt:lpstr>
      <vt:lpstr>Wingdings 2</vt:lpstr>
      <vt:lpstr>Dividend</vt:lpstr>
      <vt:lpstr>THE IMPORTANCE OF Core Values</vt:lpstr>
      <vt:lpstr>Core values: HoW IT FITS TOGETHER</vt:lpstr>
      <vt:lpstr>FIRST CORE VALUES</vt:lpstr>
      <vt:lpstr>LEARN THE TERMS USED in the CORE VALUES</vt:lpstr>
      <vt:lpstr>WHAT iS Gracious professionalism?</vt:lpstr>
      <vt:lpstr>WHAT IS Coopertition?</vt:lpstr>
      <vt:lpstr>WHY IS COOPERTITION important?</vt:lpstr>
      <vt:lpstr>MOST IMPORTANT: Embrace CORE VALUES</vt:lpstr>
      <vt:lpstr>HOW DO YOU APPLY THESE CORE VALUES?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47</cp:revision>
  <dcterms:created xsi:type="dcterms:W3CDTF">2018-06-09T21:02:33Z</dcterms:created>
  <dcterms:modified xsi:type="dcterms:W3CDTF">2023-06-01T15:16:08Z</dcterms:modified>
</cp:coreProperties>
</file>