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N0eHVSGXa9UbSCj3x/VXEZs7W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842d55c8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8842d55c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8842d55c83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6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25" name="Google Shape;2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6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7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7/27/18</a:t>
            </a:r>
            <a:endParaRPr sz="9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8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00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sz="900" cap="non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8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9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3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5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5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acebook.com/prettysmartfll" TargetMode="External"/><Relationship Id="rId4" Type="http://schemas.openxmlformats.org/officeDocument/2006/relationships/hyperlink" Target="http://www.ev3lessons.com/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://www.flltutorials.com/" TargetMode="External"/><Relationship Id="rId6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4.0/" TargetMode="External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lltutorial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פיתוח זהות קבוצתית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81192" y="516102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PRETTY SMART POWER GIRLS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 אביב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עידוד קבוצתי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עידוד, צעקה או שיר יכולים לעזור להגדיר אתכם כקבוצה.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32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תוכלו להעשיר את הזהות שלכם בעזרת יצירת שיר עידוד מיוחד שמחזק את הנוכחות הקבוצתית שלכם.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32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אולי אפילו תוכלו להוסיף ריקוד ייחודי!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206" name="Google Shape;206;p10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07" name="Google Shape;207;p10"/>
          <p:cNvSpPr txBox="1"/>
          <p:nvPr/>
        </p:nvSpPr>
        <p:spPr>
          <a:xfrm>
            <a:off x="4379950" y="634306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דגלים, כרזות, קמעות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219492" y="1505583"/>
            <a:ext cx="47271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דגלים הם דרך טובה להראות מאיפה באתם (מדינה, עיר או בית ספר).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32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כרזות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32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קמעות (כמו של קבוצות ספורט!)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215" name="Google Shape;215;p11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344" y="1813389"/>
            <a:ext cx="3530600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1"/>
          <p:cNvSpPr txBox="1"/>
          <p:nvPr/>
        </p:nvSpPr>
        <p:spPr>
          <a:xfrm>
            <a:off x="5965284" y="4467689"/>
            <a:ext cx="1815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N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Photo: Dutch Delta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4379950" y="634306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21715"/>
            <a:ext cx="3898899" cy="29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רשתות חברתיות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3648492" y="1505583"/>
            <a:ext cx="50037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◼"/>
            </a:pPr>
            <a:r>
              <a:rPr lang="nl-NL" sz="2400">
                <a:latin typeface="Arial"/>
                <a:ea typeface="Arial"/>
                <a:cs typeface="Arial"/>
                <a:sym typeface="Arial"/>
              </a:rPr>
              <a:t>חשוב מאוד לחיזוק הזהות הקבוצתית: נוכחות ברשתות החברתיות!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◼"/>
            </a:pPr>
            <a:r>
              <a:rPr lang="nl-NL" sz="2400">
                <a:latin typeface="Arial"/>
                <a:ea typeface="Arial"/>
                <a:cs typeface="Arial"/>
                <a:sym typeface="Arial"/>
              </a:rPr>
              <a:t>פייסבוק, אתר, אינסטגרם, טוויטר, יוטיוב...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◼"/>
            </a:pPr>
            <a:r>
              <a:rPr lang="nl-NL" sz="2400">
                <a:latin typeface="Arial"/>
                <a:ea typeface="Arial"/>
                <a:cs typeface="Arial"/>
                <a:sym typeface="Arial"/>
              </a:rPr>
              <a:t>דברו על הקבוצה, היעדים והמטרות שלכם, החלומות שלכם, חברי הקבוצה, פרויקט החדשנות שלכן וכל דבר מופלא אחר שתגלו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◼"/>
            </a:pPr>
            <a:r>
              <a:rPr lang="nl-NL" sz="2400">
                <a:latin typeface="Arial"/>
                <a:ea typeface="Arial"/>
                <a:cs typeface="Arial"/>
                <a:sym typeface="Arial"/>
              </a:rPr>
              <a:t>השתמשו ברשתות החברתיות כדי לשתף ולעורר השראה!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5688" lvl="0" marL="306000" rtl="0" algn="l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227" name="Google Shape;227;p12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4379950" y="634306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טיפ: היו אותנטיים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448092" y="1505583"/>
            <a:ext cx="8222572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◼"/>
            </a:pPr>
            <a:r>
              <a:rPr b="1" lang="nl-NL" sz="2400">
                <a:latin typeface="Arial"/>
                <a:ea typeface="Arial"/>
                <a:cs typeface="Arial"/>
                <a:sym typeface="Arial"/>
              </a:rPr>
              <a:t>לא משנה איזו זהות יש לכם או איזו זהות אתם רוצים ליצור, תמיד היו אותנטיים, היו נאמנים למי שאתם כקבוצה.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rtl="1" algn="r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nl-NL" sz="2000">
                <a:latin typeface="Arial"/>
                <a:ea typeface="Arial"/>
                <a:cs typeface="Arial"/>
                <a:sym typeface="Arial"/>
              </a:rPr>
              <a:t>למשל, אם כל חברי הקבוצה הם ילדים ביישנים, אל תנסו ליצור את הרושם שאתם אנשי מסיבות מוחצנים. או אם אתם ילדים קופצניים ושמחים, אל תנסו להיראות "מקצועיים". עשו מה שמשמח </a:t>
            </a:r>
            <a:r>
              <a:rPr b="1" i="1" lang="nl-NL" sz="2000" u="sng">
                <a:latin typeface="Arial"/>
                <a:ea typeface="Arial"/>
                <a:cs typeface="Arial"/>
                <a:sym typeface="Arial"/>
              </a:rPr>
              <a:t>אתכם!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nl-NL" sz="2400">
                <a:latin typeface="Arial"/>
                <a:ea typeface="Arial"/>
                <a:cs typeface="Arial"/>
                <a:sym typeface="Arial"/>
              </a:rPr>
              <a:t>אל תעתיקו מקבוצות אחרות רק כי הן נראות מוצלחות.</a:t>
            </a:r>
            <a:r>
              <a:rPr lang="nl-NL" sz="2400">
                <a:latin typeface="Arial"/>
                <a:ea typeface="Arial"/>
                <a:cs typeface="Arial"/>
                <a:sym typeface="Arial"/>
              </a:rPr>
              <a:t> זה לא יעבוד עבורכם. ראו למעלה.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5688" lvl="0" marL="306000" rtl="0" algn="l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236" name="Google Shape;236;p13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4286377"/>
            <a:ext cx="4162350" cy="19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/>
        </p:nvSpPr>
        <p:spPr>
          <a:xfrm>
            <a:off x="4791763" y="5273287"/>
            <a:ext cx="3008713" cy="9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N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Pretty Smart supporting the Droids at 2018 Detroit World Festival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4379950" y="634306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842d55c83_0_13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תודות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8842d55c83_0_13"/>
          <p:cNvSpPr txBox="1"/>
          <p:nvPr>
            <p:ph idx="1" type="body"/>
          </p:nvPr>
        </p:nvSpPr>
        <p:spPr>
          <a:xfrm>
            <a:off x="448091" y="1505583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9264" lvl="0" marL="306000" rtl="1" algn="r"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nl-NL" sz="2800">
                <a:latin typeface="Arial"/>
                <a:ea typeface="Arial"/>
                <a:cs typeface="Arial"/>
                <a:sym typeface="Arial"/>
              </a:rPr>
              <a:t>שיעור זה נכתב ע"י Pretty Smart POWER Girls - </a:t>
            </a:r>
            <a:r>
              <a:rPr lang="nl-NL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https://www.facebook.com/prettysmartfll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nl-NL" sz="2800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nl-NL" sz="2800">
                <a:latin typeface="Arial"/>
                <a:ea typeface="Arial"/>
                <a:cs typeface="Arial"/>
                <a:sym typeface="Arial"/>
              </a:rPr>
              <a:t>תוכלו למצוא עוד מדריכים ב: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nl-NL" sz="2800"/>
              <a:t> </a:t>
            </a:r>
            <a:r>
              <a:rPr lang="nl-NL" sz="2800" u="sng">
                <a:solidFill>
                  <a:schemeClr val="hlink"/>
                </a:solidFill>
                <a:hlinkClick r:id="rId4"/>
              </a:rPr>
              <a:t>www.ev3lessons.com</a:t>
            </a:r>
            <a:endParaRPr sz="2800"/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nl-NL" sz="2800"/>
              <a:t> </a:t>
            </a:r>
            <a:r>
              <a:rPr lang="nl-NL" sz="2800">
                <a:latin typeface="Arial"/>
                <a:ea typeface="Arial"/>
                <a:cs typeface="Arial"/>
                <a:sym typeface="Arial"/>
              </a:rPr>
              <a:t>ו-</a:t>
            </a:r>
            <a:r>
              <a:rPr lang="nl-NL" sz="2800"/>
              <a:t>  </a:t>
            </a:r>
            <a:r>
              <a:rPr lang="nl-NL" sz="2800" u="sng">
                <a:solidFill>
                  <a:schemeClr val="hlink"/>
                </a:solidFill>
                <a:hlinkClick r:id="rId5"/>
              </a:rPr>
              <a:t>www.flltutorials.com</a:t>
            </a:r>
            <a:endParaRPr sz="2800"/>
          </a:p>
          <a:p>
            <a:pPr indent="-179324" lvl="0" marL="342900" rtl="0" algn="l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47" name="Google Shape;247;g8842d55c83_0_13"/>
          <p:cNvSpPr/>
          <p:nvPr/>
        </p:nvSpPr>
        <p:spPr>
          <a:xfrm>
            <a:off x="457199" y="5391957"/>
            <a:ext cx="7913400" cy="923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nl-NL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nl-N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nl-NL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nl-NL" sz="20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Creative Commons Attribution-NonCommercial-ShareAlike 4.0 International License</a:t>
            </a:r>
            <a:r>
              <a:rPr b="0" i="0" lang="nl-NL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nl-N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48" name="Google Shape;248;g8842d55c83_0_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10561" y="4398852"/>
            <a:ext cx="2161449" cy="76142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8842d55c83_0_13"/>
          <p:cNvSpPr txBox="1"/>
          <p:nvPr>
            <p:ph idx="12" type="sldNum"/>
          </p:nvPr>
        </p:nvSpPr>
        <p:spPr>
          <a:xfrm>
            <a:off x="7800476" y="6392242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descr="A close up of a logo&#10;&#10;Description automatically generated" id="250" name="Google Shape;250;g8842d55c83_0_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100" y="3747739"/>
            <a:ext cx="2050825" cy="157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מי אנחנו?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624516" y="1661621"/>
            <a:ext cx="40032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0600" lvl="0" marL="3060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8"/>
              <a:buFont typeface="Arial"/>
              <a:buChar char="◼"/>
            </a:pPr>
            <a:r>
              <a:rPr lang="nl-NL" sz="2120">
                <a:latin typeface="Arial"/>
                <a:ea typeface="Arial"/>
                <a:cs typeface="Arial"/>
                <a:sym typeface="Arial"/>
              </a:rPr>
              <a:t>Pretty Smart POWER Girls היא קבוצה של חברות מנורדהורן, גרונינגן, הולנד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0600" lvl="0" marL="306000" rtl="1" algn="r">
              <a:lnSpc>
                <a:spcPct val="115000"/>
              </a:lnSpc>
              <a:spcBef>
                <a:spcPts val="1104"/>
              </a:spcBef>
              <a:spcAft>
                <a:spcPts val="0"/>
              </a:spcAft>
              <a:buSzPts val="1918"/>
              <a:buFont typeface="Arial"/>
              <a:buChar char="◼"/>
            </a:pPr>
            <a:r>
              <a:rPr lang="nl-NL" sz="2120">
                <a:latin typeface="Arial"/>
                <a:ea typeface="Arial"/>
                <a:cs typeface="Arial"/>
                <a:sym typeface="Arial"/>
              </a:rPr>
              <a:t>קבוצה של בנות בלבד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0600" lvl="0" marL="306000" rtl="1" algn="r">
              <a:lnSpc>
                <a:spcPct val="115000"/>
              </a:lnSpc>
              <a:spcBef>
                <a:spcPts val="1104"/>
              </a:spcBef>
              <a:spcAft>
                <a:spcPts val="0"/>
              </a:spcAft>
              <a:buSzPts val="1918"/>
              <a:buFont typeface="Arial"/>
              <a:buChar char="◼"/>
            </a:pPr>
            <a:r>
              <a:rPr lang="nl-NL" sz="2120">
                <a:latin typeface="Arial"/>
                <a:ea typeface="Arial"/>
                <a:cs typeface="Arial"/>
                <a:sym typeface="Arial"/>
              </a:rPr>
              <a:t>שנה רביעית בFIRST LEGO League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0600" lvl="0" marL="306000" rtl="0" algn="l">
              <a:lnSpc>
                <a:spcPct val="115000"/>
              </a:lnSpc>
              <a:spcBef>
                <a:spcPts val="1104"/>
              </a:spcBef>
              <a:spcAft>
                <a:spcPts val="0"/>
              </a:spcAft>
              <a:buSzPts val="1918"/>
              <a:buFont typeface="Arial"/>
              <a:buChar char="◼"/>
            </a:pPr>
            <a:r>
              <a:rPr lang="nl-NL" sz="2120">
                <a:latin typeface="Arial"/>
                <a:ea typeface="Arial"/>
                <a:cs typeface="Arial"/>
                <a:sym typeface="Arial"/>
              </a:rPr>
              <a:t>2018 BeNeLux Champions (Hydro Dynamics)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80600" lvl="0" marL="306000" rtl="0" algn="l">
              <a:lnSpc>
                <a:spcPct val="115000"/>
              </a:lnSpc>
              <a:spcBef>
                <a:spcPts val="1104"/>
              </a:spcBef>
              <a:spcAft>
                <a:spcPts val="0"/>
              </a:spcAft>
              <a:buSzPts val="1918"/>
              <a:buFont typeface="Arial"/>
              <a:buChar char="◼"/>
            </a:pPr>
            <a:r>
              <a:rPr lang="nl-NL" sz="2120">
                <a:latin typeface="Arial"/>
                <a:ea typeface="Arial"/>
                <a:cs typeface="Arial"/>
                <a:sym typeface="Arial"/>
              </a:rPr>
              <a:t>FIRST World Festival Detroit, MI 2018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158781" lvl="0" marL="306000" rtl="0" algn="l">
              <a:lnSpc>
                <a:spcPct val="115000"/>
              </a:lnSpc>
              <a:spcBef>
                <a:spcPts val="1104"/>
              </a:spcBef>
              <a:spcAft>
                <a:spcPts val="0"/>
              </a:spcAft>
              <a:buSzPts val="2318"/>
              <a:buNone/>
            </a:pPr>
            <a:r>
              <a:t/>
            </a:r>
            <a:endParaRPr sz="21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Last Edit: 7/27/18</a:t>
            </a:r>
            <a:endParaRPr/>
          </a:p>
        </p:txBody>
      </p:sp>
      <p:sp>
        <p:nvSpPr>
          <p:cNvPr id="110" name="Google Shape;110;p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111" name="Google Shape;111;p2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08" y="2201988"/>
            <a:ext cx="3906837" cy="293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למה לפתח זהות קבוצתית?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448091" y="1505584"/>
            <a:ext cx="82074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2"/>
              <a:buChar char="◼"/>
            </a:pPr>
            <a:r>
              <a:rPr b="1" lang="nl-NL" sz="203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זה תורם לגיבוש הקבוצה:</a:t>
            </a:r>
            <a:r>
              <a:rPr lang="nl-NL" sz="2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חקר הזהות הקבוצתית שלכם מחזק את הקבוצה על ידי פנייה למכנה המשותף של כל חברי הקבוצה.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1007"/>
              </a:spcBef>
              <a:spcAft>
                <a:spcPts val="0"/>
              </a:spcAft>
              <a:buSzPts val="1872"/>
              <a:buChar char="◼"/>
            </a:pPr>
            <a:r>
              <a:rPr b="1" lang="nl-NL" sz="203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זה תורם לזיהוי הקבוצה מצד קבוצות אחרות: </a:t>
            </a:r>
            <a:r>
              <a:rPr lang="nl-NL" sz="2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זהות קבוצתית מוגדרת היטב עוזרת לקבוצות אחרות ולמתנדבים לזכור ולזהות את הקבוצה בתחרויות ובעונות שונות.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1007"/>
              </a:spcBef>
              <a:spcAft>
                <a:spcPts val="0"/>
              </a:spcAft>
              <a:buSzPts val="1872"/>
              <a:buChar char="◼"/>
            </a:pPr>
            <a:r>
              <a:rPr b="1" lang="nl-NL" sz="203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זהות קבוצתית מותירה רושם על השופטים: </a:t>
            </a:r>
            <a:r>
              <a:rPr lang="nl-NL" sz="2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FLL הוא ספורט מבוסס שיפוט. שופטים יזהו ויעריכו את מאמציכם בבניית זהות קבוצתית מתאימה.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1007"/>
              </a:spcBef>
              <a:spcAft>
                <a:spcPts val="0"/>
              </a:spcAft>
              <a:buSzPts val="1872"/>
              <a:buChar char="◼"/>
            </a:pPr>
            <a:r>
              <a:rPr b="1" lang="nl-NL" sz="203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זה כיף. </a:t>
            </a:r>
            <a:r>
              <a:rPr lang="nl-NL" sz="20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אין צורך בהסבר נוסף.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1" name="Google Shape;121;p3"/>
          <p:cNvGrpSpPr/>
          <p:nvPr/>
        </p:nvGrpSpPr>
        <p:grpSpPr>
          <a:xfrm>
            <a:off x="1479775" y="4053625"/>
            <a:ext cx="6192601" cy="1958051"/>
            <a:chOff x="1659025" y="4054375"/>
            <a:chExt cx="6192601" cy="1958051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3">
              <a:alphaModFix/>
            </a:blip>
            <a:srcRect b="26933" l="17614" r="14662" t="34996"/>
            <a:stretch/>
          </p:blipFill>
          <p:spPr>
            <a:xfrm>
              <a:off x="1659025" y="4054375"/>
              <a:ext cx="6192475" cy="1958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3"/>
            <p:cNvSpPr/>
            <p:nvPr/>
          </p:nvSpPr>
          <p:spPr>
            <a:xfrm>
              <a:off x="1659026" y="4733874"/>
              <a:ext cx="6192600" cy="596700"/>
            </a:xfrm>
            <a:prstGeom prst="rect">
              <a:avLst/>
            </a:prstGeom>
            <a:solidFill>
              <a:srgbClr val="FFFF00">
                <a:alpha val="29803"/>
              </a:srgbClr>
            </a:solidFill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4" name="Google Shape;124;p3"/>
          <p:cNvSpPr txBox="1"/>
          <p:nvPr/>
        </p:nvSpPr>
        <p:spPr>
          <a:xfrm>
            <a:off x="4574325" y="6343075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 sz="3000">
                <a:latin typeface="Arial"/>
                <a:ea typeface="Arial"/>
                <a:cs typeface="Arial"/>
                <a:sym typeface="Arial"/>
              </a:rPr>
              <a:t>הכר את הקבוצה שלך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48092" y="1505583"/>
            <a:ext cx="8223636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3064"/>
              <a:buFont typeface="Arial"/>
              <a:buChar char="◼"/>
            </a:pPr>
            <a:r>
              <a:rPr lang="nl-NL" sz="3330">
                <a:latin typeface="Arial"/>
                <a:ea typeface="Arial"/>
                <a:cs typeface="Arial"/>
                <a:sym typeface="Arial"/>
              </a:rPr>
              <a:t>אפשר לתכנן מראש חלקים מהזהות הקבוצתית. חלקים אחרים יתווספו עם הזמן.</a:t>
            </a:r>
            <a:endParaRPr sz="333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266"/>
              </a:spcBef>
              <a:spcAft>
                <a:spcPts val="0"/>
              </a:spcAft>
              <a:buSzPts val="3064"/>
              <a:buFont typeface="Arial"/>
              <a:buChar char="◼"/>
            </a:pPr>
            <a:r>
              <a:rPr lang="nl-NL" sz="3330">
                <a:latin typeface="Arial"/>
                <a:ea typeface="Arial"/>
                <a:cs typeface="Arial"/>
                <a:sym typeface="Arial"/>
              </a:rPr>
              <a:t>הדרך הטובה ביותר למצוא את הזהות שמתאימה לקבוצה ולחברי הקבוצה שלכם היא לבצע כמה שיותר פעילויות גיבוש / ערכים.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266"/>
              </a:spcBef>
              <a:spcAft>
                <a:spcPts val="0"/>
              </a:spcAft>
              <a:buSzPts val="3064"/>
              <a:buFont typeface="Arial"/>
              <a:buChar char="◼"/>
            </a:pPr>
            <a:r>
              <a:rPr lang="nl-NL" sz="3330">
                <a:latin typeface="Arial"/>
                <a:ea typeface="Arial"/>
                <a:cs typeface="Arial"/>
                <a:sym typeface="Arial"/>
              </a:rPr>
              <a:t>תוכלו למצוא הרבה רעיונות באתר </a:t>
            </a:r>
            <a:r>
              <a:rPr lang="nl-NL" sz="333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FLLtutorials.com</a:t>
            </a:r>
            <a:endParaRPr sz="333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>
            <p:ph idx="11" type="ftr"/>
          </p:nvPr>
        </p:nvSpPr>
        <p:spPr>
          <a:xfrm>
            <a:off x="151442" y="639224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3947600" y="634738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זהות לעונה אחת ויותר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grpSp>
        <p:nvGrpSpPr>
          <p:cNvPr id="141" name="Google Shape;141;p5"/>
          <p:cNvGrpSpPr/>
          <p:nvPr/>
        </p:nvGrpSpPr>
        <p:grpSpPr>
          <a:xfrm>
            <a:off x="4772192" y="1737537"/>
            <a:ext cx="3899527" cy="4191676"/>
            <a:chOff x="581192" y="1737537"/>
            <a:chExt cx="3899527" cy="4191676"/>
          </a:xfrm>
        </p:grpSpPr>
        <p:sp>
          <p:nvSpPr>
            <p:cNvPr id="142" name="Google Shape;142;p5"/>
            <p:cNvSpPr txBox="1"/>
            <p:nvPr/>
          </p:nvSpPr>
          <p:spPr>
            <a:xfrm>
              <a:off x="885992" y="1737537"/>
              <a:ext cx="3593400" cy="10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208"/>
                <a:buFont typeface="Noto Sans Symbols"/>
                <a:buNone/>
              </a:pPr>
              <a:r>
                <a:rPr b="1" lang="nl-NL" sz="2400">
                  <a:solidFill>
                    <a:schemeClr val="dk2"/>
                  </a:solidFill>
                </a:rPr>
                <a:t>חד פעמי: </a:t>
              </a:r>
              <a:r>
                <a:rPr lang="nl-NL" sz="2400">
                  <a:solidFill>
                    <a:schemeClr val="dk2"/>
                  </a:solidFill>
                </a:rPr>
                <a:t>בנו זהות קבוצתית לעונה אחת</a:t>
              </a:r>
              <a:endParaRPr i="0" sz="2400" u="none" cap="none" strike="noStrike">
                <a:solidFill>
                  <a:schemeClr val="dk2"/>
                </a:solidFill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581192" y="2994214"/>
              <a:ext cx="3899527" cy="293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306000" lvl="0" marL="306000" marR="0" rtl="1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208"/>
                <a:buChar char="◼"/>
              </a:pPr>
              <a:r>
                <a:rPr lang="nl-NL" sz="2400">
                  <a:solidFill>
                    <a:schemeClr val="dk2"/>
                  </a:solidFill>
                </a:rPr>
                <a:t>אם הקבוצה תשתתף רק בעונת FLL אחת</a:t>
              </a:r>
              <a:endParaRPr/>
            </a:p>
            <a:p>
              <a:pPr indent="-306000" lvl="0" marL="306000" marR="0" rtl="1" algn="r">
                <a:spcBef>
                  <a:spcPts val="1080"/>
                </a:spcBef>
                <a:spcAft>
                  <a:spcPts val="0"/>
                </a:spcAft>
                <a:buClr>
                  <a:schemeClr val="accent2"/>
                </a:buClr>
                <a:buSzPts val="2208"/>
                <a:buChar char="◼"/>
              </a:pPr>
              <a:r>
                <a:rPr lang="nl-NL" sz="2400">
                  <a:solidFill>
                    <a:schemeClr val="dk2"/>
                  </a:solidFill>
                </a:rPr>
                <a:t>אם תרצו להדגיש את הנושא השנתי</a:t>
              </a:r>
              <a:endParaRPr i="0" sz="2400" u="none" cap="none" strike="noStrike">
                <a:solidFill>
                  <a:schemeClr val="dk2"/>
                </a:solidFill>
              </a:endParaRPr>
            </a:p>
            <a:p>
              <a:pPr indent="-165792" lvl="0" marL="306000" marR="0" rtl="0" algn="l">
                <a:spcBef>
                  <a:spcPts val="1080"/>
                </a:spcBef>
                <a:spcAft>
                  <a:spcPts val="0"/>
                </a:spcAft>
                <a:buClr>
                  <a:schemeClr val="accent2"/>
                </a:buClr>
                <a:buSzPts val="2208"/>
                <a:buFont typeface="Noto Sans Symbols"/>
                <a:buNone/>
              </a:pPr>
              <a:r>
                <a:t/>
              </a:r>
              <a:endParaRPr i="0" sz="2400" u="none" cap="none" strike="noStrike">
                <a:solidFill>
                  <a:schemeClr val="dk2"/>
                </a:solidFill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472282" y="1737537"/>
            <a:ext cx="3907662" cy="4191676"/>
            <a:chOff x="4663282" y="1737537"/>
            <a:chExt cx="3907662" cy="4191676"/>
          </a:xfrm>
        </p:grpSpPr>
        <p:sp>
          <p:nvSpPr>
            <p:cNvPr id="145" name="Google Shape;145;p5"/>
            <p:cNvSpPr txBox="1"/>
            <p:nvPr/>
          </p:nvSpPr>
          <p:spPr>
            <a:xfrm>
              <a:off x="4891882" y="1737537"/>
              <a:ext cx="3669000" cy="10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208"/>
                <a:buFont typeface="Noto Sans Symbols"/>
                <a:buNone/>
              </a:pPr>
              <a:r>
                <a:rPr b="1" lang="nl-NL" sz="2400">
                  <a:solidFill>
                    <a:schemeClr val="dk2"/>
                  </a:solidFill>
                </a:rPr>
                <a:t>ממושך:</a:t>
              </a:r>
              <a:r>
                <a:rPr lang="nl-NL" sz="2400">
                  <a:solidFill>
                    <a:schemeClr val="dk2"/>
                  </a:solidFill>
                </a:rPr>
                <a:t> בנו זהות קבוצתית למספר עונות</a:t>
              </a:r>
              <a:endParaRPr i="0" sz="2400" u="none" cap="none" strike="noStrike">
                <a:solidFill>
                  <a:schemeClr val="dk2"/>
                </a:solidFill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4663282" y="2994214"/>
              <a:ext cx="3907662" cy="2934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306000" lvl="0" marL="306000" marR="0" rtl="1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208"/>
                <a:buChar char="◼"/>
              </a:pPr>
              <a:r>
                <a:rPr lang="nl-NL" sz="2400">
                  <a:solidFill>
                    <a:schemeClr val="dk2"/>
                  </a:solidFill>
                </a:rPr>
                <a:t>אם אתם מתכוונים להשתתף בכמה עונות FLL ורוצים שיכירו ויזהו את הקבוצה</a:t>
              </a:r>
              <a:endParaRPr/>
            </a:p>
            <a:p>
              <a:pPr indent="-306000" lvl="0" marL="306000" marR="0" rtl="1" algn="r">
                <a:spcBef>
                  <a:spcPts val="1080"/>
                </a:spcBef>
                <a:spcAft>
                  <a:spcPts val="0"/>
                </a:spcAft>
                <a:buClr>
                  <a:schemeClr val="accent2"/>
                </a:buClr>
                <a:buSzPts val="2208"/>
                <a:buChar char="◼"/>
              </a:pPr>
              <a:r>
                <a:rPr lang="nl-NL" sz="2400">
                  <a:solidFill>
                    <a:schemeClr val="dk2"/>
                  </a:solidFill>
                </a:rPr>
                <a:t>אם תרצו להדגיש את הזהות או האישיות של הקבוצה לאורך השנים</a:t>
              </a:r>
              <a:endParaRPr i="0" sz="2400" u="none" cap="none" strike="noStrike">
                <a:solidFill>
                  <a:schemeClr val="dk2"/>
                </a:solidFill>
              </a:endParaRPr>
            </a:p>
          </p:txBody>
        </p:sp>
      </p:grpSp>
      <p:sp>
        <p:nvSpPr>
          <p:cNvPr id="147" name="Google Shape;147;p5"/>
          <p:cNvSpPr txBox="1"/>
          <p:nvPr/>
        </p:nvSpPr>
        <p:spPr>
          <a:xfrm>
            <a:off x="4379950" y="634306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בחירת שם לקבוצה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2734092" y="1505583"/>
            <a:ext cx="5962800" cy="4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2"/>
              <a:buChar char="◼"/>
            </a:pPr>
            <a:r>
              <a:rPr b="1"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מבוסס על הנושא השנתי: </a:t>
            </a:r>
            <a:r>
              <a:rPr lang="nl-NL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בססו את שם הקבוצה על הנושא השנתי. בעונת Hydro Dynamics הרבה קבוצות שילבו את המילים "הידרו", "אקווה" או "מים" בשמן.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rtl="1" algn="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SzPts val="1362"/>
              <a:buFont typeface="Arial"/>
              <a:buChar char="◼"/>
            </a:pPr>
            <a:r>
              <a:rPr i="1" lang="nl-NL" sz="1480">
                <a:latin typeface="Arial"/>
                <a:ea typeface="Arial"/>
                <a:cs typeface="Arial"/>
                <a:sym typeface="Arial"/>
              </a:rPr>
              <a:t>דוגמאות: </a:t>
            </a:r>
            <a:r>
              <a:rPr lang="nl-NL" sz="1480">
                <a:latin typeface="Arial"/>
                <a:ea typeface="Arial"/>
                <a:cs typeface="Arial"/>
                <a:sym typeface="Arial"/>
              </a:rPr>
              <a:t>היידרובוטס, בויילרז, </a:t>
            </a:r>
            <a:r>
              <a:rPr lang="nl-NL" sz="148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יתרונות: מתאים לנושא השנתי, מרהיב. </a:t>
            </a:r>
            <a:r>
              <a:rPr lang="nl-NL" sz="148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חסרונות: שימושי רק לעונה אחת</a:t>
            </a:r>
            <a:endParaRPr sz="148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SzPts val="1702"/>
              <a:buChar char="◼"/>
            </a:pPr>
            <a:r>
              <a:rPr b="1"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מבוסס על מיקום או מוסד: </a:t>
            </a:r>
            <a:r>
              <a:rPr lang="nl-NL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בססו את שם הקבוצה על העיר או בית הספר שלכם.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rtl="1" algn="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SzPts val="1362"/>
              <a:buFont typeface="Arial"/>
              <a:buChar char="◼"/>
            </a:pPr>
            <a:r>
              <a:rPr lang="nl-NL" sz="1480">
                <a:latin typeface="Arial"/>
                <a:ea typeface="Arial"/>
                <a:cs typeface="Arial"/>
                <a:sym typeface="Arial"/>
              </a:rPr>
              <a:t>לדוגמא: בתיכון עירוני ד' בתל-אביב, שמות כל הקבוצות מתחילים באות D ובצליל די - D</a:t>
            </a:r>
            <a:r>
              <a:rPr lang="nl-NL" sz="1480"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nl-NL" sz="1480">
                <a:latin typeface="Arial"/>
                <a:ea typeface="Arial"/>
                <a:cs typeface="Arial"/>
                <a:sym typeface="Arial"/>
              </a:rPr>
              <a:t>, Dgital, Dscover ו - D-Bug. </a:t>
            </a:r>
            <a:r>
              <a:rPr lang="nl-NL" sz="148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יתרונות: קל לזיהוי, שימושי לאורך כמה עונות.</a:t>
            </a:r>
            <a:r>
              <a:rPr lang="nl-NL" sz="148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48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חסרונות: לפעמים פחות נחרט בזיכרון</a:t>
            </a:r>
            <a:endParaRPr sz="148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SzPts val="1702"/>
              <a:buChar char="◼"/>
            </a:pPr>
            <a:r>
              <a:rPr b="1"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שם מומצא: </a:t>
            </a:r>
            <a:r>
              <a:rPr lang="nl-NL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המציאו שם בעצמכם. הוא יכול להיות כל דבר שמתאים לכם או לקבוצה שלכם. הוא יכול להיות תיאורי או מומצא לגמרי. היו יצירתיים!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rtl="1" algn="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SzPts val="1362"/>
              <a:buFont typeface="Arial"/>
              <a:buChar char="◼"/>
            </a:pPr>
            <a:r>
              <a:rPr lang="nl-NL" sz="148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יתרונות: מרהיב, קל לזיהוי, יצירתי. </a:t>
            </a:r>
            <a:r>
              <a:rPr lang="nl-NL" sz="148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חסרונות: אולי בית הספר או הספונסר שלכם ירצו להופיע בשם הקבוצה</a:t>
            </a:r>
            <a:endParaRPr sz="148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8730" lvl="0" marL="30600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532"/>
              <a:buNone/>
            </a:pPr>
            <a:r>
              <a:t/>
            </a:r>
            <a:endParaRPr sz="16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471" y="1505583"/>
            <a:ext cx="1318004" cy="131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884" y="2119639"/>
            <a:ext cx="1375026" cy="137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654" y="3813254"/>
            <a:ext cx="2210548" cy="50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958" y="4802176"/>
            <a:ext cx="1338337" cy="117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379950" y="634306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מקרה לדוגמה: איך מצאנו שם לקבוצה שלנו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2124491" y="1505583"/>
            <a:ext cx="65757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2"/>
              <a:buFont typeface="Arial"/>
              <a:buChar char="◼"/>
            </a:pPr>
            <a:r>
              <a:rPr lang="nl-NL" sz="1850">
                <a:latin typeface="Arial"/>
                <a:ea typeface="Arial"/>
                <a:cs typeface="Arial"/>
                <a:sym typeface="Arial"/>
              </a:rPr>
              <a:t>רצינו שם שישמע בין-לאומי, אז בחרנו שם באנגלית למרות שאנחנו מהולנד.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702"/>
              <a:buFont typeface="Arial"/>
              <a:buChar char="◼"/>
            </a:pPr>
            <a:r>
              <a:rPr lang="nl-NL" sz="1850">
                <a:latin typeface="Arial"/>
                <a:ea typeface="Arial"/>
                <a:cs typeface="Arial"/>
                <a:sym typeface="Arial"/>
              </a:rPr>
              <a:t>כל חברות הקבוצה הן בנות, כך שהמילה בנות - "</a:t>
            </a: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Girls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" - צריכה להיכלל בשם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702"/>
              <a:buFont typeface="Arial"/>
              <a:buChar char="◼"/>
            </a:pPr>
            <a:r>
              <a:rPr lang="nl-NL" sz="1850">
                <a:latin typeface="Arial"/>
                <a:ea typeface="Arial"/>
                <a:cs typeface="Arial"/>
                <a:sym typeface="Arial"/>
              </a:rPr>
              <a:t>אנחנו צוחקות על כך שיופי - "</a:t>
            </a: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Pretty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" - היא התכונה שמגדירה בנות. אנחנו לא פחות חכמות - "</a:t>
            </a: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Smart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" - מבנים.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702"/>
              <a:buFont typeface="Arial"/>
              <a:buChar char="◼"/>
            </a:pPr>
            <a:r>
              <a:rPr lang="nl-NL" sz="1850">
                <a:latin typeface="Arial"/>
                <a:ea typeface="Arial"/>
                <a:cs typeface="Arial"/>
                <a:sym typeface="Arial"/>
              </a:rPr>
              <a:t>אז המצאנו את Pretty Smart Girls. המנטור שלנו הסביר לנו שבאנגלית יש לצירוף Pretty smart כמה משמעויות - זה משחק מילים! Pretty אומר גם "יפה" וגם "די", ו Smart אומר "חכמה" אבל גם "אופנתי". 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315398" lvl="0" marL="306000" rtl="1" algn="r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Font typeface="Arial"/>
              <a:buChar char="◼"/>
            </a:pP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 זה ראשי תיבות למה שאנחנו עושות כקבוצה: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rogramming, </a:t>
            </a: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nderzoek (research), </a:t>
            </a: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etenschap (science), </a:t>
            </a: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xperimenting, </a:t>
            </a: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obotics.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702"/>
              <a:buFont typeface="Arial"/>
              <a:buChar char="◼"/>
            </a:pPr>
            <a:r>
              <a:rPr lang="nl-NL" sz="1850">
                <a:latin typeface="Arial"/>
                <a:ea typeface="Arial"/>
                <a:cs typeface="Arial"/>
                <a:sym typeface="Arial"/>
              </a:rPr>
              <a:t>הכל ביחד הופך אותנו ל - </a:t>
            </a:r>
            <a:r>
              <a:rPr lang="nl-NL" sz="1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Pretty Smart POWER Girls</a:t>
            </a:r>
            <a:r>
              <a:rPr lang="nl-NL" sz="1850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98" y="2345154"/>
            <a:ext cx="1885310" cy="16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1020200" y="5751862"/>
            <a:ext cx="7111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</a:rPr>
              <a:t>לא משנה איזה שם תבחרו, כל עוד תוודאו שיש לו משמעות בעיני הקבוצה.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4379950" y="634306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פיתוח לוגו לקבוצה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3343692" y="1505583"/>
            <a:ext cx="5319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18"/>
              <a:buFont typeface="Arial"/>
              <a:buChar char="◼"/>
            </a:pPr>
            <a:r>
              <a:rPr lang="nl-NL" sz="2520">
                <a:latin typeface="Arial"/>
                <a:ea typeface="Arial"/>
                <a:cs typeface="Arial"/>
                <a:sym typeface="Arial"/>
              </a:rPr>
              <a:t>כל קבוצה צריכה שם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2318"/>
              <a:buFont typeface="Arial"/>
              <a:buChar char="◼"/>
            </a:pPr>
            <a:r>
              <a:rPr lang="nl-NL" sz="2520">
                <a:latin typeface="Arial"/>
                <a:ea typeface="Arial"/>
                <a:cs typeface="Arial"/>
                <a:sym typeface="Arial"/>
              </a:rPr>
              <a:t>לוגו קבוצתי הוא לא חובה, אבל כיף!</a:t>
            </a: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2318"/>
              <a:buFont typeface="Arial"/>
              <a:buChar char="◼"/>
            </a:pPr>
            <a:r>
              <a:rPr lang="nl-NL" sz="2520">
                <a:latin typeface="Arial"/>
                <a:ea typeface="Arial"/>
                <a:cs typeface="Arial"/>
                <a:sym typeface="Arial"/>
              </a:rPr>
              <a:t>הלוגו שלנו צבעוני. הוא משקף כיף, גיוון ותשוקה למדע, שהם המאפיינים של הקבוצה.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2318"/>
              <a:buFont typeface="Arial"/>
              <a:buChar char="◼"/>
            </a:pPr>
            <a:r>
              <a:rPr lang="nl-NL" sz="2520">
                <a:latin typeface="Arial"/>
                <a:ea typeface="Arial"/>
                <a:cs typeface="Arial"/>
                <a:sym typeface="Arial"/>
              </a:rPr>
              <a:t>המילים בלוגו כתובות בגופן שתואם את המשמעות שלהן.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1500"/>
              </a:spcBef>
              <a:spcAft>
                <a:spcPts val="1500"/>
              </a:spcAft>
              <a:buSzPts val="2318"/>
              <a:buFont typeface="Arial"/>
              <a:buChar char="◼"/>
            </a:pPr>
            <a:r>
              <a:rPr lang="nl-NL" sz="2520">
                <a:latin typeface="Arial"/>
                <a:ea typeface="Arial"/>
                <a:cs typeface="Arial"/>
                <a:sym typeface="Arial"/>
              </a:rPr>
              <a:t>יש לנו לוגואים שונים לחומרים/דיגיטל ולחולצות, אבל שניהם מזוהים עם הקבוצה.</a:t>
            </a:r>
            <a:endParaRPr sz="25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226" y="1581160"/>
            <a:ext cx="1807884" cy="159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041" y="3704671"/>
            <a:ext cx="2199743" cy="21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4379950" y="634306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nl-NL">
                <a:latin typeface="Arial"/>
                <a:ea typeface="Arial"/>
                <a:cs typeface="Arial"/>
                <a:sym typeface="Arial"/>
              </a:rPr>
              <a:t>חולצות וכובעים עוזרים לפתח זהות קבוצתית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448092" y="1505583"/>
            <a:ext cx="5498752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◼"/>
            </a:pPr>
            <a:r>
              <a:rPr lang="nl-NL" sz="1800">
                <a:latin typeface="Arial"/>
                <a:ea typeface="Arial"/>
                <a:cs typeface="Arial"/>
                <a:sym typeface="Arial"/>
              </a:rPr>
              <a:t>החולצות שלנו משתנות כל שנה. התחלנו עם עיצוב פשוט, אך ככל שצברנו ניסיון, השקענו יותר זמן בלבוש ובמראה שלנו.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◼"/>
            </a:pPr>
            <a:r>
              <a:rPr lang="nl-NL" sz="1800">
                <a:latin typeface="Arial"/>
                <a:ea typeface="Arial"/>
                <a:cs typeface="Arial"/>
                <a:sym typeface="Arial"/>
              </a:rPr>
              <a:t>אנחנו תמיד חובשים כובע מסוג כלשהו. זה כל כך הרבה יותר כיף!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◼"/>
            </a:pPr>
            <a:r>
              <a:rPr lang="nl-NL" sz="1800">
                <a:latin typeface="Arial"/>
                <a:ea typeface="Arial"/>
                <a:cs typeface="Arial"/>
                <a:sym typeface="Arial"/>
              </a:rPr>
              <a:t>השנה הוספנו גם סוודרים וג'קטים.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Copyright 2018, FLL TUTORIALS</a:t>
            </a:r>
            <a:endParaRPr/>
          </a:p>
        </p:txBody>
      </p:sp>
      <p:sp>
        <p:nvSpPr>
          <p:cNvPr id="190" name="Google Shape;190;p9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84" y="3731830"/>
            <a:ext cx="2310774" cy="173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228223" y="5497250"/>
            <a:ext cx="290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</a:rPr>
              <a:t>כובעי כריסמס בצבעי הקבוצה בדצמבר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3198606" y="5601149"/>
            <a:ext cx="25707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</a:rPr>
              <a:t>כובעים, סרטים ואיפור הולנדיים בתחרות העולמית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208487" y="1700765"/>
            <a:ext cx="2362457" cy="177184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6386271" y="3553877"/>
            <a:ext cx="2254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</a:rPr>
              <a:t>הרובוט והחולצות שלנו תואמים!</a:t>
            </a:r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5400000">
            <a:off x="6315037" y="4313169"/>
            <a:ext cx="2051352" cy="157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7748" y="3725826"/>
            <a:ext cx="2472419" cy="185431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4379950" y="634306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2018-06-09T21:02:33Z</dcterms:created>
  <dc:creator>Sanjay Seshan</dc:creator>
</cp:coreProperties>
</file>