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pMiAtWOiBm4tC8+iBIcTQRP7Z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regular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a927a100c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8a927a10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8a927a100c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1"/>
          <p:cNvSpPr txBox="1"/>
          <p:nvPr>
            <p:ph type="ctrTitle"/>
          </p:nvPr>
        </p:nvSpPr>
        <p:spPr>
          <a:xfrm>
            <a:off x="581192" y="3936453"/>
            <a:ext cx="7989752" cy="103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subTitle"/>
          </p:nvPr>
        </p:nvSpPr>
        <p:spPr>
          <a:xfrm>
            <a:off x="581192" y="5175772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/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2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8911" lvl="0" marL="457200" algn="l">
              <a:spcBef>
                <a:spcPts val="720"/>
              </a:spcBef>
              <a:spcAft>
                <a:spcPts val="0"/>
              </a:spcAft>
              <a:buSzPts val="3312"/>
              <a:buChar char="◼"/>
              <a:defRPr sz="3600"/>
            </a:lvl1pPr>
            <a:lvl2pPr indent="-415544" lvl="1" marL="914400" algn="l">
              <a:spcBef>
                <a:spcPts val="640"/>
              </a:spcBef>
              <a:spcAft>
                <a:spcPts val="0"/>
              </a:spcAft>
              <a:buSzPts val="2944"/>
              <a:buChar char="◼"/>
              <a:defRPr sz="3200"/>
            </a:lvl2pPr>
            <a:lvl3pPr indent="-392175" lvl="2" marL="1371600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3pPr>
            <a:lvl4pPr indent="-368808" lvl="3" marL="1828800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4pPr>
            <a:lvl5pPr indent="-368807" lvl="4" marL="2286000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3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3"/>
          <p:cNvSpPr txBox="1"/>
          <p:nvPr/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Last Edit: 6/11/2020</a:t>
            </a:r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13"/>
          <p:cNvSpPr txBox="1"/>
          <p:nvPr/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COPYRIGHT 2018, FLL TUTORIALS</a:t>
            </a:r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13"/>
          <p:cNvSpPr txBox="1"/>
          <p:nvPr/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2" name="Google Shape;52;p15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4" name="Google Shape;54;p15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6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0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0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0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6.jpg"/><Relationship Id="rId5" Type="http://schemas.openxmlformats.org/officeDocument/2006/relationships/image" Target="../media/image12.jpg"/><Relationship Id="rId6" Type="http://schemas.openxmlformats.org/officeDocument/2006/relationships/image" Target="../media/image13.jpg"/><Relationship Id="rId7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www.flltutorials.com/" TargetMode="External"/><Relationship Id="rId5" Type="http://schemas.openxmlformats.org/officeDocument/2006/relationships/hyperlink" Target="http://creativecommons.org/licenses/by-nc-sa/4.0/" TargetMode="External"/><Relationship Id="rId6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81192" y="3936453"/>
            <a:ext cx="7989752" cy="103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סידור כבלים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581192" y="5175772"/>
            <a:ext cx="7989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SESHAN BROTHERS</a:t>
            </a:r>
            <a:endParaRPr>
              <a:solidFill>
                <a:srgbClr val="FFFFFF"/>
              </a:solidFill>
            </a:endParaRPr>
          </a:p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תורגם לעברית ע"י D-Bug #3316 מתיכון עירוני ד', תל-אביב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מה זה סידור כבלים?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4147087" y="1747829"/>
            <a:ext cx="45504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18"/>
              <a:buFont typeface="Arial"/>
              <a:buChar char="•"/>
            </a:pPr>
            <a:r>
              <a:rPr lang="en-US" sz="2520">
                <a:latin typeface="Arial"/>
                <a:ea typeface="Arial"/>
                <a:cs typeface="Arial"/>
                <a:sym typeface="Arial"/>
              </a:rPr>
              <a:t>לא משנה איזה רובוט אתם בונים (לכיף, לשיעור, או לתחרות), אתם חייבים לחווט את הרובוט שלכם היטב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lnSpc>
                <a:spcPct val="80000"/>
              </a:lnSpc>
              <a:spcBef>
                <a:spcPts val="1104"/>
              </a:spcBef>
              <a:spcAft>
                <a:spcPts val="0"/>
              </a:spcAft>
              <a:buSzPts val="2318"/>
              <a:buFont typeface="Arial"/>
              <a:buChar char="•"/>
            </a:pPr>
            <a:r>
              <a:rPr lang="en-US" sz="2520">
                <a:latin typeface="Arial"/>
                <a:ea typeface="Arial"/>
                <a:cs typeface="Arial"/>
                <a:sym typeface="Arial"/>
              </a:rPr>
              <a:t>אלו שלוש הסיבות לכך:</a:t>
            </a:r>
            <a:endParaRPr sz="2520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1" algn="r">
              <a:lnSpc>
                <a:spcPct val="80000"/>
              </a:lnSpc>
              <a:spcBef>
                <a:spcPts val="1048"/>
              </a:spcBef>
              <a:spcAft>
                <a:spcPts val="0"/>
              </a:spcAft>
              <a:buSzPts val="2061"/>
              <a:buFont typeface="Arial"/>
              <a:buChar char="•"/>
            </a:pPr>
            <a:r>
              <a:rPr lang="en-US" sz="2240">
                <a:latin typeface="Arial"/>
                <a:ea typeface="Arial"/>
                <a:cs typeface="Arial"/>
                <a:sym typeface="Arial"/>
              </a:rPr>
              <a:t>אסתטיקה</a:t>
            </a:r>
            <a:r>
              <a:rPr lang="en-US" sz="2240">
                <a:latin typeface="Arial"/>
                <a:ea typeface="Arial"/>
                <a:cs typeface="Arial"/>
                <a:sym typeface="Arial"/>
              </a:rPr>
              <a:t> – הרובוט צריך להיראות טוב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1" algn="r">
              <a:lnSpc>
                <a:spcPct val="80000"/>
              </a:lnSpc>
              <a:spcBef>
                <a:spcPts val="1048"/>
              </a:spcBef>
              <a:spcAft>
                <a:spcPts val="0"/>
              </a:spcAft>
              <a:buSzPts val="2061"/>
              <a:buFont typeface="Arial"/>
              <a:buChar char="•"/>
            </a:pPr>
            <a:r>
              <a:rPr lang="en-US" sz="2240">
                <a:latin typeface="Arial"/>
                <a:ea typeface="Arial"/>
                <a:cs typeface="Arial"/>
                <a:sym typeface="Arial"/>
              </a:rPr>
              <a:t>נוחות – הכבלים לא אמורים להפריע בתפעול הרובוט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1" algn="r">
              <a:lnSpc>
                <a:spcPct val="80000"/>
              </a:lnSpc>
              <a:spcBef>
                <a:spcPts val="1048"/>
              </a:spcBef>
              <a:spcAft>
                <a:spcPts val="0"/>
              </a:spcAft>
              <a:buSzPts val="2061"/>
              <a:buFont typeface="Arial"/>
              <a:buChar char="•"/>
            </a:pPr>
            <a:r>
              <a:rPr lang="en-US" sz="2240">
                <a:latin typeface="Arial"/>
                <a:ea typeface="Arial"/>
                <a:cs typeface="Arial"/>
                <a:sym typeface="Arial"/>
              </a:rPr>
              <a:t>זיהוי – אם תצטרכו להחליף חלק ברובוט או לחווט מחדש, תוכלו לעקוב אחרי כל כבל ולדעת לאן הוא שייך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104"/>
              </a:spcBef>
              <a:spcAft>
                <a:spcPts val="0"/>
              </a:spcAft>
              <a:buSzPts val="2318"/>
              <a:buNone/>
            </a:pPr>
            <a:r>
              <a:t/>
            </a:r>
            <a:endParaRPr sz="25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2016 EV3Lessons.com, Last Edit 6/11/2018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1824683"/>
            <a:ext cx="3494270" cy="406377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12" name="Google Shape;112;p2"/>
          <p:cNvSpPr txBox="1"/>
          <p:nvPr/>
        </p:nvSpPr>
        <p:spPr>
          <a:xfrm>
            <a:off x="581192" y="6018584"/>
            <a:ext cx="3494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EV3 M3MORY GAM3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4397750" y="6423798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EV3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כבלי</a:t>
            </a:r>
            <a:r>
              <a:rPr lang="en-US"/>
              <a:t>  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3935730" y="1565940"/>
            <a:ext cx="4782511" cy="4821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rtl="1" algn="r">
              <a:spcBef>
                <a:spcPts val="0"/>
              </a:spcBef>
              <a:spcAft>
                <a:spcPts val="0"/>
              </a:spcAft>
              <a:buSzPts val="1856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ערכת ה- EV3 Edu Core) 45544#) וערכת ה-Retail) 31313#) מכילות את הכבלים הבאים: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-355600" lvl="1" marL="800100" rtl="1" algn="r">
              <a:spcBef>
                <a:spcPts val="960"/>
              </a:spcBef>
              <a:spcAft>
                <a:spcPts val="0"/>
              </a:spcAft>
              <a:buSzPts val="1856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4 x 25ס"מ, 2 x 35ס"מ, 1 x 50ס"מ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2016 EV3Lessons.com, Last Edit 6/11/2018</a:t>
            </a:r>
            <a:endParaRPr/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490" y="1594542"/>
            <a:ext cx="3084387" cy="234413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581192" y="4183193"/>
            <a:ext cx="337898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אם שברתם את קצה הכבל או שאתם צריכים עוד כבלים, אתם יכולים לקנות עוד מLEGO: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http://shop.lego.com/en-US/EV3-CablePack-45514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4397750" y="6347598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זיהוי כבלים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4333481" y="1645196"/>
            <a:ext cx="4237463" cy="4613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US" sz="2250">
                <a:latin typeface="Arial"/>
                <a:ea typeface="Arial"/>
                <a:cs typeface="Arial"/>
                <a:sym typeface="Arial"/>
              </a:rPr>
              <a:t>יש אנשים שאוהבים להשתמש בגומיות LEGO כדי לסמן את הכבלים ובכך להקל את זיהוי המנוע או החיישן אליו הוא מחובר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lnSpc>
                <a:spcPct val="115000"/>
              </a:lnSpc>
              <a:spcBef>
                <a:spcPts val="105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US" sz="2250">
                <a:latin typeface="Arial"/>
                <a:ea typeface="Arial"/>
                <a:cs typeface="Arial"/>
                <a:sym typeface="Arial"/>
              </a:rPr>
              <a:t>אנחנו לא משתמשים בטכניקה הזו בגלל שגומיות LEGO הן יקרות, עדינות ולא פשוטות להחלפה. הגומיות באות בחבילות קטנות ויש להן הרבה שימושים אחרים.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lnSpc>
                <a:spcPct val="115000"/>
              </a:lnSpc>
              <a:spcBef>
                <a:spcPts val="105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US" sz="2250">
                <a:latin typeface="Arial"/>
                <a:ea typeface="Arial"/>
                <a:cs typeface="Arial"/>
                <a:sym typeface="Arial"/>
              </a:rPr>
              <a:t>במקום זאת, נסו לעטוף את הכבלים בחלקי LEGO צבעוניים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2016 EV3Lessons.com, Last Edit 6/11/2018</a:t>
            </a:r>
            <a:endParaRPr/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1351935"/>
            <a:ext cx="3584971" cy="259978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1250599" y="3478885"/>
            <a:ext cx="2239623" cy="357843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33" name="Google Shape;133;p4"/>
          <p:cNvSpPr txBox="1"/>
          <p:nvPr/>
        </p:nvSpPr>
        <p:spPr>
          <a:xfrm>
            <a:off x="4397750" y="6347598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קיצור כבלים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457199" y="1588770"/>
            <a:ext cx="7759522" cy="478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6075" rtl="1" algn="r">
              <a:spcBef>
                <a:spcPts val="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השתמשו בכבל באורך הקרוב ביותר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6075" rtl="1" algn="r">
              <a:spcBef>
                <a:spcPts val="100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אם הכבלים ארוכים מידי...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803275" rtl="1" algn="r">
              <a:spcBef>
                <a:spcPts val="1080"/>
              </a:spcBef>
              <a:spcAft>
                <a:spcPts val="0"/>
              </a:spcAft>
              <a:buSzPts val="2208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אתם יכולים ללפף אותו סביב אחת הקורות ברובוט שלכם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2016 EV3Lessons.com, Last Edit 6/11/2018</a:t>
            </a:r>
            <a:endParaRPr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344" y="3224838"/>
            <a:ext cx="4748011" cy="264792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1242" y="3224839"/>
            <a:ext cx="2535479" cy="267990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43" name="Google Shape;143;p5"/>
          <p:cNvSpPr txBox="1"/>
          <p:nvPr/>
        </p:nvSpPr>
        <p:spPr>
          <a:xfrm>
            <a:off x="4397750" y="6347598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מחזיקי כבלים לאיחוד כבלים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4458599" y="1587575"/>
            <a:ext cx="4271700" cy="27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6075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62"/>
              <a:buFont typeface="Arial"/>
              <a:buChar char="•"/>
            </a:pPr>
            <a:r>
              <a:rPr lang="en-US" sz="2080">
                <a:latin typeface="Arial"/>
                <a:ea typeface="Arial"/>
                <a:cs typeface="Arial"/>
                <a:sym typeface="Arial"/>
              </a:rPr>
              <a:t>מחזיקי כבלים עוזרים בזיהוי המנוע או החיישן אליו הכבל מחובר (השתמשו בצבעים שונים לכל מנוע וחיישן)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381000" lvl="0" marL="346075" rtl="1" algn="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SzPts val="1962"/>
              <a:buFont typeface="Arial"/>
              <a:buChar char="•"/>
            </a:pPr>
            <a:r>
              <a:rPr lang="en-US" sz="2080">
                <a:latin typeface="Arial"/>
                <a:ea typeface="Arial"/>
                <a:cs typeface="Arial"/>
                <a:sym typeface="Arial"/>
              </a:rPr>
              <a:t>אפשר להשתמש בהם כדי להחזיק מספר כבלים ביחד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0" lvl="0" marL="306000" rtl="1" algn="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2016 EV3Lessons.com, Last Edit 6/11/2018</a:t>
            </a:r>
            <a:endParaRPr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0092" y="4214197"/>
            <a:ext cx="3271234" cy="217371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52" name="Google Shape;15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192" y="1496803"/>
            <a:ext cx="3271234" cy="284089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766" y="4364988"/>
            <a:ext cx="1803043" cy="194471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54" name="Google Shape;154;p6"/>
          <p:cNvSpPr txBox="1"/>
          <p:nvPr/>
        </p:nvSpPr>
        <p:spPr>
          <a:xfrm>
            <a:off x="5701325" y="3429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346075" rtl="1" algn="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accent2"/>
              </a:buClr>
              <a:buSzPts val="1762"/>
              <a:buFont typeface="Arial"/>
              <a:buChar char="•"/>
            </a:pPr>
            <a:r>
              <a:rPr lang="en-US" sz="1879">
                <a:solidFill>
                  <a:schemeClr val="dk2"/>
                </a:solidFill>
              </a:rPr>
              <a:t>אפשר להשתמש בהם כדי לחבר כבל לקורה (דוגמאות בשקף הבא)</a:t>
            </a:r>
            <a:endParaRPr sz="4000">
              <a:solidFill>
                <a:schemeClr val="dk2"/>
              </a:solidFill>
            </a:endParaRPr>
          </a:p>
          <a:p>
            <a:pPr indent="-368300" lvl="0" marL="346075" rtl="1" algn="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accent2"/>
              </a:buClr>
              <a:buSzPts val="1762"/>
              <a:buFont typeface="Arial"/>
              <a:buChar char="•"/>
            </a:pPr>
            <a:r>
              <a:rPr lang="en-US" sz="1879">
                <a:solidFill>
                  <a:schemeClr val="dk2"/>
                </a:solidFill>
              </a:rPr>
              <a:t>אפשר להשתמש בתמסורות LEGO בתור מחזיקי כבלים. בתמונות האלו הכבלים עוברים דרך חלקים מתמסורות, הן מרווחות מספיק כדי להחזיק מספר כבלים.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4397750" y="6347598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מסילות מנחות כבלים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5144515" y="1481985"/>
            <a:ext cx="33789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0600" lvl="0" marL="3060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18"/>
              <a:buFont typeface="Arial"/>
              <a:buChar char="◼"/>
            </a:pPr>
            <a:r>
              <a:rPr lang="en-US" sz="2120">
                <a:latin typeface="Arial"/>
                <a:ea typeface="Arial"/>
                <a:cs typeface="Arial"/>
                <a:sym typeface="Arial"/>
              </a:rPr>
              <a:t>מסילות מנחות לכבלי EV3 ארוכים עוזרות למנוע מהכבלים לגעת בחלקים זזים ברובוט ומשאירות את הכבלים באותה הנקודה ברובוט.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2016 EV3Lessons.com, Last Edit 6/11/2018</a:t>
            </a:r>
            <a:endParaRPr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0963" y="1513475"/>
            <a:ext cx="1953552" cy="129812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64" name="Google Shape;16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089" y="3989653"/>
            <a:ext cx="7690456" cy="236040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65" name="Google Shape;16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15359" y="2678384"/>
            <a:ext cx="1544316" cy="142941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66" name="Google Shape;16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5103" y="1476426"/>
            <a:ext cx="1790164" cy="126213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67" name="Google Shape;16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76196" y="2665744"/>
            <a:ext cx="1405592" cy="1422733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68" name="Google Shape;168;p7"/>
          <p:cNvSpPr txBox="1"/>
          <p:nvPr/>
        </p:nvSpPr>
        <p:spPr>
          <a:xfrm>
            <a:off x="4397750" y="6347598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מנחי חיבורים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3921425" y="1796950"/>
            <a:ext cx="46218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429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21"/>
              <a:buFont typeface="Arial"/>
              <a:buChar char="•"/>
            </a:pPr>
            <a:r>
              <a:rPr lang="en-US" sz="2180">
                <a:latin typeface="Arial"/>
                <a:ea typeface="Arial"/>
                <a:cs typeface="Arial"/>
                <a:sym typeface="Arial"/>
              </a:rPr>
              <a:t>אם אתם מתכננים רובוט שבו יש החלפה תכופה של מנועים וחיישנים, אתם צריכים דרך מהירה לחבר את הכבלים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rtl="1" algn="r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021"/>
              <a:buFont typeface="Arial"/>
              <a:buChar char="•"/>
            </a:pPr>
            <a:r>
              <a:rPr lang="en-US" sz="2180">
                <a:latin typeface="Arial"/>
                <a:ea typeface="Arial"/>
                <a:cs typeface="Arial"/>
                <a:sym typeface="Arial"/>
              </a:rPr>
              <a:t>הטכניקה בתמונות שומרת על המרווחים הנכונים בין הכבלים </a:t>
            </a:r>
            <a:r>
              <a:rPr lang="en-US" sz="2180" u="sng">
                <a:latin typeface="Arial"/>
                <a:ea typeface="Arial"/>
                <a:cs typeface="Arial"/>
                <a:sym typeface="Arial"/>
              </a:rPr>
              <a:t>בכל זמן</a:t>
            </a:r>
            <a:r>
              <a:rPr lang="en-US" sz="2180">
                <a:latin typeface="Arial"/>
                <a:ea typeface="Arial"/>
                <a:cs typeface="Arial"/>
                <a:sym typeface="Arial"/>
              </a:rPr>
              <a:t> ומאפשר לכם לחבר את כולם באותו הזמן.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rtl="1" algn="r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021"/>
              <a:buFont typeface="Arial"/>
              <a:buChar char="•"/>
            </a:pPr>
            <a:r>
              <a:rPr lang="en-US" sz="2180">
                <a:latin typeface="Arial"/>
                <a:ea typeface="Arial"/>
                <a:cs typeface="Arial"/>
                <a:sym typeface="Arial"/>
              </a:rPr>
              <a:t>שימוש בצבעים שונים מאפשר לכם לקבוע סטנדרט: איזה כבל באיזה צבע מתחבר לאיזה מנוע או חיישן.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2016 EV3Lessons.com, Last Edit 6/11/2018</a:t>
            </a:r>
            <a:endParaRPr/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1666443"/>
            <a:ext cx="2976842" cy="199943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78" name="Google Shape;17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705" y="4168795"/>
            <a:ext cx="2957329" cy="2204554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79" name="Google Shape;179;p8"/>
          <p:cNvSpPr txBox="1"/>
          <p:nvPr/>
        </p:nvSpPr>
        <p:spPr>
          <a:xfrm>
            <a:off x="4397750" y="6347598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a927a100c_0_3"/>
          <p:cNvSpPr txBox="1"/>
          <p:nvPr>
            <p:ph type="title"/>
          </p:nvPr>
        </p:nvSpPr>
        <p:spPr>
          <a:xfrm>
            <a:off x="581192" y="687475"/>
            <a:ext cx="79899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תודות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8a927a100c_0_3"/>
          <p:cNvSpPr txBox="1"/>
          <p:nvPr>
            <p:ph idx="1" type="body"/>
          </p:nvPr>
        </p:nvSpPr>
        <p:spPr>
          <a:xfrm>
            <a:off x="448091" y="1505583"/>
            <a:ext cx="8238600" cy="4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המדריך נוצר ע"י Sanjay Seshan  ו-  Arvind Seshan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תמונות של החיישנים סופקו ע"י FTC Team 8393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תורגם לעברית ע"י D-Bug #3316 מתיכון עירוני ד', תל-אביב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תוכלו למצוא עוד מדריכים ב: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2800"/>
              <a:t>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www.ev3lessons.com</a:t>
            </a:r>
            <a:endParaRPr sz="2800"/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2800"/>
              <a:t>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ו-</a:t>
            </a:r>
            <a:r>
              <a:rPr lang="en-US" sz="2800"/>
              <a:t>  </a:t>
            </a:r>
            <a:r>
              <a:rPr lang="en-US" sz="2800" u="sng">
                <a:solidFill>
                  <a:schemeClr val="hlink"/>
                </a:solidFill>
                <a:hlinkClick r:id="rId4"/>
              </a:rPr>
              <a:t>www.flltutorials.com</a:t>
            </a:r>
            <a:endParaRPr sz="2800"/>
          </a:p>
          <a:p>
            <a:pPr indent="-179324" lvl="0" marL="342900" rtl="0" algn="l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87" name="Google Shape;187;g8a927a100c_0_3"/>
          <p:cNvSpPr/>
          <p:nvPr/>
        </p:nvSpPr>
        <p:spPr>
          <a:xfrm>
            <a:off x="457199" y="5391957"/>
            <a:ext cx="7913400" cy="923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20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Creative Commons Attribution-NonCommercial-ShareAlike 4.0 International License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188" name="Google Shape;188;g8a927a100c_0_3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10561" y="4398852"/>
            <a:ext cx="2161449" cy="7614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89" name="Google Shape;189;g8a927a100c_0_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9725" y="3820314"/>
            <a:ext cx="2050825" cy="1571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2014-10-28T21:59:38Z</dcterms:created>
  <dc:creator>Sanjay Seshan</dc:creator>
</cp:coreProperties>
</file>