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  <p:embeddedFont>
      <p:font typeface="Gill San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laiXYaOdeC/pFB9ZtZMqumaFo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illSans-bold.fntdata"/><Relationship Id="rId25" Type="http://schemas.openxmlformats.org/officeDocument/2006/relationships/font" Target="fonts/GillSans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735d8bf1d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8735d8bf1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8735d8bf1d_0_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for Computational Neurobiology, University of Missouri</a:t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7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7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9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5/21/2020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9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9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1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6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6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2D58A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13.jp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://gears.sariel.p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ariel.pl/2009/09/gears-tutorial/" TargetMode="External"/><Relationship Id="rId4" Type="http://schemas.openxmlformats.org/officeDocument/2006/relationships/hyperlink" Target="http://technicopedia.com/fundamental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gears.sariel.pl/" TargetMode="External"/><Relationship Id="rId4" Type="http://schemas.openxmlformats.org/officeDocument/2006/relationships/hyperlink" Target="http://www.ev3lessons.com/" TargetMode="External"/><Relationship Id="rId9" Type="http://schemas.openxmlformats.org/officeDocument/2006/relationships/image" Target="../media/image17.png"/><Relationship Id="rId5" Type="http://schemas.openxmlformats.org/officeDocument/2006/relationships/hyperlink" Target="http://www.flltutorials.com/" TargetMode="External"/><Relationship Id="rId6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4.0/" TargetMode="External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Relationship Id="rId4" Type="http://schemas.openxmlformats.org/officeDocument/2006/relationships/image" Target="../media/image14.gif"/><Relationship Id="rId5" Type="http://schemas.openxmlformats.org/officeDocument/2006/relationships/image" Target="../media/image18.gif"/><Relationship Id="rId6" Type="http://schemas.openxmlformats.org/officeDocument/2006/relationships/hyperlink" Target="http://technicopedia.com/fundamenta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תמסורות עבור רובוטי לגו (LEGO)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2"/>
              <a:buFont typeface="Arial"/>
              <a:buNone/>
            </a:pPr>
            <a:r>
              <a:rPr lang="iw-IL" sz="1480"/>
              <a:t>SESHAN BROTHERS</a:t>
            </a:r>
            <a:endParaRPr/>
          </a:p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362"/>
              <a:buFont typeface="Arial"/>
              <a:buNone/>
            </a:pPr>
            <a:r>
              <a:rPr lang="iw-IL" sz="1480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 sz="148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72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בעיות נפוצות עם גלגלי שיניים בלגו (LEGO)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iw-IL" sz="2400">
                <a:latin typeface="Arial"/>
                <a:ea typeface="Arial"/>
                <a:cs typeface="Arial"/>
                <a:sym typeface="Arial"/>
              </a:rPr>
              <a:t>שתי בעיות נפוצות שאתם עלולים לפגוש: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1" algn="r"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lang="iw-IL" sz="2000">
                <a:latin typeface="Arial"/>
                <a:ea typeface="Arial"/>
                <a:cs typeface="Arial"/>
                <a:sym typeface="Arial"/>
              </a:rPr>
              <a:t>החלקת גלגלים: החלקה מתרחשת כאשר אחת השיניים מחליקה על הגלגל השני בזמן הפעלת כוח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40208" rtl="1" algn="r">
              <a:spcBef>
                <a:spcPts val="1080"/>
              </a:spcBef>
              <a:spcAft>
                <a:spcPts val="0"/>
              </a:spcAft>
              <a:buSzPts val="2208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1" algn="r"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lang="iw-IL" sz="2000">
                <a:latin typeface="Arial"/>
                <a:ea typeface="Arial"/>
                <a:cs typeface="Arial"/>
                <a:sym typeface="Arial"/>
              </a:rPr>
              <a:t>בקלאש: בקלאש הוא המרווח בין השיניים כאשר הגלגלים משולבים. כאשר המרווח גדול מדי נוצר חופש בין גלגלי השיניים, וכאשר המרווח קטן מדי נוצר חיכוך גדול שעלול לפגוע בגלגלים.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762000" y="4724400"/>
            <a:ext cx="76946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פתרון: נסו להימנע ממערכות הכוללות מספר גדול של גלגלי שיניים. נסו להשתמש ברכיבי תמסורת (ראו עמוד 11) ונסו ליצור תשלובת נכונה בין הגלגלים על מנת ליצור מרווח בקלאש מדויק.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תמסורות יכולות להיות שימושיות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"/>
          <p:cNvSpPr txBox="1"/>
          <p:nvPr>
            <p:ph idx="1" type="body"/>
          </p:nvPr>
        </p:nvSpPr>
        <p:spPr>
          <a:xfrm>
            <a:off x="4953000" y="1524000"/>
            <a:ext cx="3657600" cy="465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18"/>
              <a:buFont typeface="Arial"/>
              <a:buChar char="•"/>
            </a:pPr>
            <a:r>
              <a:rPr lang="iw-IL" sz="2520">
                <a:latin typeface="Arial"/>
                <a:ea typeface="Arial"/>
                <a:cs typeface="Arial"/>
                <a:sym typeface="Arial"/>
              </a:rPr>
              <a:t>תמסורות יכולות לעזור לפתור חלק מהבעיות בהן תיתקלו בשימוש בגלגלי שיניים</a:t>
            </a: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Font typeface="Arial"/>
              <a:buChar char="•"/>
            </a:pPr>
            <a:r>
              <a:rPr lang="iw-IL" sz="2520">
                <a:latin typeface="Arial"/>
                <a:ea typeface="Arial"/>
                <a:cs typeface="Arial"/>
                <a:sym typeface="Arial"/>
              </a:rPr>
              <a:t>חלקן מגיעות מורכבות מראש (כולל גלגלי השיניים שבתוכן)</a:t>
            </a: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Font typeface="Arial"/>
              <a:buChar char="•"/>
            </a:pPr>
            <a:r>
              <a:rPr lang="iw-IL" sz="2520">
                <a:latin typeface="Arial"/>
                <a:ea typeface="Arial"/>
                <a:cs typeface="Arial"/>
                <a:sym typeface="Arial"/>
              </a:rPr>
              <a:t>בחלקן נדרש להרכיב גלגלי שיניים בתוך התמסורת</a:t>
            </a:r>
            <a:endParaRPr sz="252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Font typeface="Arial"/>
              <a:buChar char="•"/>
            </a:pPr>
            <a:r>
              <a:rPr lang="iw-IL" sz="2520">
                <a:latin typeface="Arial"/>
                <a:ea typeface="Arial"/>
                <a:cs typeface="Arial"/>
                <a:sym typeface="Arial"/>
              </a:rPr>
              <a:t>חלקן יכולות להיות מורכבות לבד תוך שימוש בחלקי Technic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11"/>
          <p:cNvGrpSpPr/>
          <p:nvPr/>
        </p:nvGrpSpPr>
        <p:grpSpPr>
          <a:xfrm>
            <a:off x="815975" y="1565546"/>
            <a:ext cx="3146425" cy="4800600"/>
            <a:chOff x="5181599" y="1565546"/>
            <a:chExt cx="3146425" cy="4800600"/>
          </a:xfrm>
        </p:grpSpPr>
        <p:pic>
          <p:nvPicPr>
            <p:cNvPr id="259" name="Google Shape;25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354512" y="2392633"/>
              <a:ext cx="4800600" cy="3146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1"/>
            <p:cNvSpPr txBox="1"/>
            <p:nvPr/>
          </p:nvSpPr>
          <p:spPr>
            <a:xfrm>
              <a:off x="6975474" y="3534046"/>
              <a:ext cx="838200" cy="26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בנוי מראש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 txBox="1"/>
            <p:nvPr/>
          </p:nvSpPr>
          <p:spPr>
            <a:xfrm>
              <a:off x="5375274" y="4448446"/>
              <a:ext cx="838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בנוי מראש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6224587" y="4448446"/>
              <a:ext cx="838200" cy="26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בנוי מראש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11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669992" y="828517"/>
            <a:ext cx="79899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Gill Sans"/>
              <a:buNone/>
            </a:pPr>
            <a:r>
              <a:rPr lang="iw-IL" sz="2520">
                <a:latin typeface="Arial"/>
                <a:ea typeface="Arial"/>
                <a:cs typeface="Arial"/>
                <a:sym typeface="Arial"/>
              </a:rPr>
              <a:t>פסי שיניים עבור תנועה אנכית ואופקית</a:t>
            </a:r>
            <a:endParaRPr sz="25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4999038"/>
            <a:ext cx="4114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4">
            <a:alphaModFix/>
          </a:blip>
          <a:srcRect b="0" l="0" r="0" t="-8335"/>
          <a:stretch/>
        </p:blipFill>
        <p:spPr>
          <a:xfrm>
            <a:off x="762000" y="1752600"/>
            <a:ext cx="2438400" cy="288131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581192" y="4824413"/>
            <a:ext cx="26176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מבנה התמיכה של Wall-E7 שנבנה על ידי      Marc-Andre Bazergu עשוי מפסי שיניים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921125" y="4221163"/>
            <a:ext cx="41021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מכונת ה- PIX3L PLOTT3R שנבנתה על ידי סנג'יי וארווינד עובדת בעזרת פסי שיניים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1636713"/>
            <a:ext cx="2978150" cy="25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כלים אינטרנטיים שימושיים לגלגלי שיניים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28113"/>
            <a:ext cx="5943600" cy="3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1600209" y="5746143"/>
            <a:ext cx="472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http://gears.sariel.pl/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משאבים שימושיים נוספים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 txBox="1"/>
          <p:nvPr>
            <p:ph idx="1" type="body"/>
          </p:nvPr>
        </p:nvSpPr>
        <p:spPr>
          <a:xfrm>
            <a:off x="304801" y="1505583"/>
            <a:ext cx="8381998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4"/>
              <a:buFont typeface="Arial"/>
              <a:buChar char="◼"/>
            </a:pPr>
            <a:r>
              <a:rPr lang="iw-IL" sz="3330">
                <a:latin typeface="Arial"/>
                <a:ea typeface="Arial"/>
                <a:cs typeface="Arial"/>
                <a:sym typeface="Arial"/>
              </a:rPr>
              <a:t>עוד בנושא גלגלי שיניים: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0000"/>
              </a:lnSpc>
              <a:spcBef>
                <a:spcPts val="1266"/>
              </a:spcBef>
              <a:spcAft>
                <a:spcPts val="0"/>
              </a:spcAft>
              <a:buSzPts val="3064"/>
              <a:buNone/>
            </a:pPr>
            <a:r>
              <a:rPr lang="iw-IL" sz="333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http://sariel.pl/2009/09/gears-tutorial/</a:t>
            </a:r>
            <a:endParaRPr sz="3330">
              <a:latin typeface="Arial"/>
              <a:ea typeface="Arial"/>
              <a:cs typeface="Arial"/>
              <a:sym typeface="Arial"/>
            </a:endParaRPr>
          </a:p>
          <a:p>
            <a:pPr indent="-111461" lvl="0" marL="306000" rtl="1" algn="r">
              <a:lnSpc>
                <a:spcPct val="90000"/>
              </a:lnSpc>
              <a:spcBef>
                <a:spcPts val="1266"/>
              </a:spcBef>
              <a:spcAft>
                <a:spcPts val="0"/>
              </a:spcAft>
              <a:buSzPts val="3064"/>
              <a:buNone/>
            </a:pPr>
            <a:r>
              <a:t/>
            </a:r>
            <a:endParaRPr sz="333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90000"/>
              </a:lnSpc>
              <a:spcBef>
                <a:spcPts val="1266"/>
              </a:spcBef>
              <a:spcAft>
                <a:spcPts val="0"/>
              </a:spcAft>
              <a:buSzPts val="3064"/>
              <a:buFont typeface="Arial"/>
              <a:buChar char="◼"/>
            </a:pPr>
            <a:r>
              <a:rPr lang="iw-IL" sz="3330">
                <a:latin typeface="Arial"/>
                <a:ea typeface="Arial"/>
                <a:cs typeface="Arial"/>
                <a:sym typeface="Arial"/>
              </a:rPr>
              <a:t>אנימציות של גלגלי שיניים: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90000"/>
              </a:lnSpc>
              <a:spcBef>
                <a:spcPts val="1266"/>
              </a:spcBef>
              <a:spcAft>
                <a:spcPts val="0"/>
              </a:spcAft>
              <a:buSzPts val="3064"/>
              <a:buNone/>
            </a:pPr>
            <a:r>
              <a:rPr lang="iw-IL" sz="333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http://technicopedia.com/fundamentals.html</a:t>
            </a:r>
            <a:endParaRPr sz="333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90000"/>
              </a:lnSpc>
              <a:spcBef>
                <a:spcPts val="1266"/>
              </a:spcBef>
              <a:spcAft>
                <a:spcPts val="0"/>
              </a:spcAft>
              <a:buSzPts val="3064"/>
              <a:buFont typeface="Arial"/>
              <a:buChar char="◼"/>
            </a:pPr>
            <a:r>
              <a:rPr lang="iw-IL" sz="3330">
                <a:latin typeface="Arial"/>
                <a:ea typeface="Arial"/>
                <a:cs typeface="Arial"/>
                <a:sym typeface="Arial"/>
              </a:rPr>
              <a:t>גלגלי שיניים ב-Technic, ספרו של יושיהיטו איסוגאווה</a:t>
            </a:r>
            <a:endParaRPr sz="3330">
              <a:latin typeface="Arial"/>
              <a:ea typeface="Arial"/>
              <a:cs typeface="Arial"/>
              <a:sym typeface="Arial"/>
            </a:endParaRPr>
          </a:p>
          <a:p>
            <a:pPr indent="-111461" lvl="0" marL="306000" rtl="1" algn="r">
              <a:lnSpc>
                <a:spcPct val="90000"/>
              </a:lnSpc>
              <a:spcBef>
                <a:spcPts val="1266"/>
              </a:spcBef>
              <a:spcAft>
                <a:spcPts val="0"/>
              </a:spcAft>
              <a:buSzPts val="3064"/>
              <a:buNone/>
            </a:pPr>
            <a:r>
              <a:t/>
            </a:r>
            <a:endParaRPr sz="3330">
              <a:latin typeface="Arial"/>
              <a:ea typeface="Arial"/>
              <a:cs typeface="Arial"/>
              <a:sym typeface="Arial"/>
            </a:endParaRPr>
          </a:p>
          <a:p>
            <a:pPr indent="-111461" lvl="0" marL="306000" rtl="1" algn="r">
              <a:lnSpc>
                <a:spcPct val="90000"/>
              </a:lnSpc>
              <a:spcBef>
                <a:spcPts val="1266"/>
              </a:spcBef>
              <a:spcAft>
                <a:spcPts val="0"/>
              </a:spcAft>
              <a:buSzPts val="3064"/>
              <a:buNone/>
            </a:pPr>
            <a:r>
              <a:t/>
            </a:r>
            <a:endParaRPr sz="333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735d8bf1d_0_99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תודות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8735d8bf1d_0_99"/>
          <p:cNvSpPr txBox="1"/>
          <p:nvPr>
            <p:ph idx="1" type="body"/>
          </p:nvPr>
        </p:nvSpPr>
        <p:spPr>
          <a:xfrm>
            <a:off x="448091" y="1505583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>
                <a:latin typeface="Arial"/>
                <a:ea typeface="Arial"/>
                <a:cs typeface="Arial"/>
                <a:sym typeface="Arial"/>
              </a:rPr>
              <a:t>המדריך נוצר ע"י Sanjay Seshan  ו-  Arvind Seshan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73488" lvl="0" marL="306000" rtl="1" algn="r">
              <a:spcBef>
                <a:spcPts val="11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sz="2800">
                <a:latin typeface="Arial"/>
                <a:ea typeface="Arial"/>
                <a:cs typeface="Arial"/>
                <a:sym typeface="Arial"/>
              </a:rPr>
              <a:t>את טבלת גלגלי השיניים ניתן למצוא ב- </a:t>
            </a:r>
            <a:r>
              <a:rPr lang="iw-IL" sz="28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http://gears.sariel.pl/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>
                <a:latin typeface="Arial"/>
                <a:ea typeface="Arial"/>
                <a:cs typeface="Arial"/>
                <a:sym typeface="Arial"/>
              </a:rPr>
              <a:t>תוכלו למצוא עוד מדריכים ב: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/>
              <a:t> </a:t>
            </a:r>
            <a:r>
              <a:rPr lang="iw-IL" sz="2800" u="sng">
                <a:solidFill>
                  <a:schemeClr val="hlink"/>
                </a:solidFill>
                <a:hlinkClick r:id="rId4"/>
              </a:rPr>
              <a:t>www.ev3lessons.com</a:t>
            </a:r>
            <a:endParaRPr sz="2800"/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iw-IL" sz="2800"/>
              <a:t> </a:t>
            </a:r>
            <a:r>
              <a:rPr lang="iw-IL" sz="2800">
                <a:latin typeface="Arial"/>
                <a:ea typeface="Arial"/>
                <a:cs typeface="Arial"/>
                <a:sym typeface="Arial"/>
              </a:rPr>
              <a:t>ו-</a:t>
            </a:r>
            <a:r>
              <a:rPr lang="iw-IL" sz="2800"/>
              <a:t>  </a:t>
            </a:r>
            <a:r>
              <a:rPr lang="iw-IL" sz="2800" u="sng">
                <a:solidFill>
                  <a:schemeClr val="hlink"/>
                </a:solidFill>
                <a:hlinkClick r:id="rId5"/>
              </a:rPr>
              <a:t>www.flltutorials.com</a:t>
            </a:r>
            <a:endParaRPr sz="2800"/>
          </a:p>
          <a:p>
            <a:pPr indent="-179324" lvl="0" marL="342900" rtl="0" algn="l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304" name="Google Shape;304;g8735d8bf1d_0_99"/>
          <p:cNvSpPr/>
          <p:nvPr/>
        </p:nvSpPr>
        <p:spPr>
          <a:xfrm>
            <a:off x="448100" y="5663800"/>
            <a:ext cx="7742700" cy="456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iw-IL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20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Creative Commons Attribution-NonCommercial-ShareAlike 4.0 International License</a:t>
            </a:r>
            <a:r>
              <a:rPr b="0" i="0" lang="iw-IL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305" name="Google Shape;305;g8735d8bf1d_0_9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31636" y="4704752"/>
            <a:ext cx="2161449" cy="7614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8735d8bf1d_0_99"/>
          <p:cNvSpPr txBox="1"/>
          <p:nvPr>
            <p:ph idx="12" type="sldNum"/>
          </p:nvPr>
        </p:nvSpPr>
        <p:spPr>
          <a:xfrm>
            <a:off x="7800476" y="6392242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07" name="Google Shape;307;g8735d8bf1d_0_99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© FLL Tutorials</a:t>
            </a:r>
            <a:endParaRPr/>
          </a:p>
        </p:txBody>
      </p:sp>
      <p:pic>
        <p:nvPicPr>
          <p:cNvPr descr="A close up of a logo&#10;&#10;Description automatically generated" id="308" name="Google Shape;308;g8735d8bf1d_0_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500" y="4092164"/>
            <a:ext cx="2050825" cy="157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מטרות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נלמד על סוגים שונים של גלגלי שיניים נפוצים בלגו (LEGO) ועל השימושים שלהם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32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נלמד איך לחשב יחסי תמסורת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spcBef>
                <a:spcPts val="132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נלמד שיטות שימושיות ליצירת תמסורות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5688" lvl="0" marL="306000" rtl="1" algn="r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5688" lvl="0" marL="306000" rtl="1" algn="r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5688" lvl="0" marL="306000" rtl="1" algn="r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מהו גלגל שיניים?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457200" y="15240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0" lvl="0" marL="457200" rtl="1" algn="r">
              <a:spcBef>
                <a:spcPts val="0"/>
              </a:spcBef>
              <a:spcAft>
                <a:spcPts val="0"/>
              </a:spcAft>
              <a:buSzPts val="2364"/>
              <a:buFont typeface="Arial"/>
              <a:buChar char="•"/>
            </a:pPr>
            <a:r>
              <a:rPr lang="iw-IL" sz="2500">
                <a:latin typeface="Arial"/>
                <a:ea typeface="Arial"/>
                <a:cs typeface="Arial"/>
                <a:sym typeface="Arial"/>
              </a:rPr>
              <a:t>גלגל שיניים הינו גלגל עם שיניים קטנות שמשתלב עם גלגל שיניים אחר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rtl="1" algn="r">
              <a:spcBef>
                <a:spcPts val="600"/>
              </a:spcBef>
              <a:spcAft>
                <a:spcPts val="0"/>
              </a:spcAft>
              <a:buSzPts val="2364"/>
              <a:buFont typeface="Arial"/>
              <a:buChar char="•"/>
            </a:pPr>
            <a:r>
              <a:rPr lang="iw-IL" sz="2500">
                <a:latin typeface="Arial"/>
                <a:ea typeface="Arial"/>
                <a:cs typeface="Arial"/>
                <a:sym typeface="Arial"/>
              </a:rPr>
              <a:t>ישנם סוגים רבים של גלגלי שיניים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508000" lvl="0" marL="457200" rtl="1" algn="r">
              <a:spcBef>
                <a:spcPts val="600"/>
              </a:spcBef>
              <a:spcAft>
                <a:spcPts val="0"/>
              </a:spcAft>
              <a:buSzPts val="2364"/>
              <a:buFont typeface="Arial"/>
              <a:buChar char="•"/>
            </a:pPr>
            <a:r>
              <a:rPr lang="iw-IL" sz="2500">
                <a:latin typeface="Arial"/>
                <a:ea typeface="Arial"/>
                <a:cs typeface="Arial"/>
                <a:sym typeface="Arial"/>
              </a:rPr>
              <a:t>גלגלי שיניים יכולים לשמש ל: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508000" lvl="1" marL="914400" rtl="1" algn="r">
              <a:spcBef>
                <a:spcPts val="600"/>
              </a:spcBef>
              <a:spcAft>
                <a:spcPts val="0"/>
              </a:spcAft>
              <a:buSzPts val="2364"/>
              <a:buFont typeface="Arial"/>
              <a:buChar char="◼"/>
            </a:pPr>
            <a:r>
              <a:rPr lang="iw-IL" sz="2500">
                <a:latin typeface="Arial"/>
                <a:ea typeface="Arial"/>
                <a:cs typeface="Arial"/>
                <a:sym typeface="Arial"/>
              </a:rPr>
              <a:t>שינוי במהירות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508000" lvl="1" marL="914400" rtl="1" algn="r">
              <a:spcBef>
                <a:spcPts val="600"/>
              </a:spcBef>
              <a:spcAft>
                <a:spcPts val="0"/>
              </a:spcAft>
              <a:buSzPts val="2364"/>
              <a:buFont typeface="Arial"/>
              <a:buChar char="◼"/>
            </a:pPr>
            <a:r>
              <a:rPr lang="iw-IL" sz="2500">
                <a:latin typeface="Arial"/>
                <a:ea typeface="Arial"/>
                <a:cs typeface="Arial"/>
                <a:sym typeface="Arial"/>
              </a:rPr>
              <a:t>שינוי במומנט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508000" lvl="1" marL="914400" rtl="1" algn="r">
              <a:spcBef>
                <a:spcPts val="600"/>
              </a:spcBef>
              <a:spcAft>
                <a:spcPts val="0"/>
              </a:spcAft>
              <a:buSzPts val="2364"/>
              <a:buFont typeface="Arial"/>
              <a:buChar char="◼"/>
            </a:pPr>
            <a:r>
              <a:rPr lang="iw-IL" sz="2500">
                <a:latin typeface="Arial"/>
                <a:ea typeface="Arial"/>
                <a:cs typeface="Arial"/>
                <a:sym typeface="Arial"/>
              </a:rPr>
              <a:t>שינוי בכיוון הסיבוב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0" i="0" lang="iw-IL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0" y="1647825"/>
            <a:ext cx="6680200" cy="3773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 cap="none">
                <a:latin typeface="Arial"/>
                <a:ea typeface="Arial"/>
                <a:cs typeface="Arial"/>
                <a:sym typeface="Arial"/>
              </a:rPr>
              <a:t>גלגלי שיניים נפוצים ב-</a:t>
            </a:r>
            <a:r>
              <a:rPr lang="iw-IL">
                <a:latin typeface="Arial"/>
                <a:ea typeface="Arial"/>
                <a:cs typeface="Arial"/>
                <a:sym typeface="Arial"/>
              </a:rPr>
              <a:t>לגו (LEGO)</a:t>
            </a:r>
            <a:endParaRPr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52500" y="1600200"/>
            <a:ext cx="9906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מיסב צריח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7467600" y="5364163"/>
            <a:ext cx="126047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 שיניים חלזוני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953000" y="1652588"/>
            <a:ext cx="990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פס שיניים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5219700" y="2566988"/>
            <a:ext cx="9906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 שיניים ישר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960938" y="3411538"/>
            <a:ext cx="146685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 שיניים קוני כפול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419600" y="5305425"/>
            <a:ext cx="14097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 שיניים קוני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3124200" y="1647825"/>
            <a:ext cx="9906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 ידיות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705600" y="1652588"/>
            <a:ext cx="990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 שיניים כתר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550" y="1893888"/>
            <a:ext cx="2552700" cy="3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987425" y="4606925"/>
            <a:ext cx="9906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דיפרנציאל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3689350" y="4560888"/>
            <a:ext cx="2940050" cy="1066800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3048000" y="1600200"/>
            <a:ext cx="1177925" cy="1066800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4630738" y="1604963"/>
            <a:ext cx="1579562" cy="962025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6638925" y="1600200"/>
            <a:ext cx="1177925" cy="1066800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7573963" y="4560888"/>
            <a:ext cx="1177925" cy="1066800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747738" y="3153425"/>
            <a:ext cx="1400100" cy="1776300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שיטת שמות לגלגלי שיניים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3312"/>
              <a:buFont typeface="Arial"/>
              <a:buChar char="◼"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גלגלי שיניים של לגו (LEGO) נקראים לפי הסוג ומספר השיניים שיש להם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5688" lvl="0" marL="306000" rtl="0" algn="l">
              <a:spcBef>
                <a:spcPts val="1320"/>
              </a:spcBef>
              <a:spcAft>
                <a:spcPts val="0"/>
              </a:spcAft>
              <a:buSzPts val="3312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010400" y="2662238"/>
            <a:ext cx="1676400" cy="385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3985039" y="5715000"/>
            <a:ext cx="2881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 שיניים ישר 8 שיניים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4137439" y="5044410"/>
            <a:ext cx="272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 שיניים ישר 16 שיניים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4281488" y="4171950"/>
            <a:ext cx="2576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 שיניים ישר 24 שיניים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4129088" y="3121025"/>
            <a:ext cx="272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גלגל שיניים ישר 40 שיניים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גלגלי שיניים מניעים, מונעים וגלגלי ביניים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3841750" y="1674725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8661" lvl="0" marL="9144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11"/>
              <a:buFont typeface="Arial"/>
              <a:buChar char=" "/>
            </a:pPr>
            <a:r>
              <a:rPr lang="iw-IL" sz="186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גלגל שיניים מניע: </a:t>
            </a:r>
            <a:r>
              <a:rPr lang="iw-IL" sz="18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הגלגל הראשון שמעביר מומנט (גלגל השיניים שמחובר למנוע על הרובוט)</a:t>
            </a:r>
            <a:endParaRPr sz="186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8661" lvl="0" marL="91440" rtl="1" algn="r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SzPts val="1711"/>
              <a:buFont typeface="Arial"/>
              <a:buChar char=" "/>
            </a:pPr>
            <a:r>
              <a:rPr lang="iw-IL" sz="186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גלגל שיניים מונע: </a:t>
            </a:r>
            <a:r>
              <a:rPr lang="iw-IL" sz="18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הגלגל האחרון שמונע במערכת התמסורת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8661" lvl="0" marL="91440" rtl="1" algn="r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SzPts val="1711"/>
              <a:buFont typeface="Arial"/>
              <a:buChar char=" "/>
            </a:pPr>
            <a:r>
              <a:rPr lang="iw-IL" sz="186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גלגל שיניים ביניים: </a:t>
            </a:r>
            <a:r>
              <a:rPr lang="iw-IL" sz="18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גלגל שמונע על ידי גלגל מניע ולאחר מכן מניע גלגל נוסף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8661" lvl="0" marL="91440" rtl="1" algn="r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SzPts val="1711"/>
              <a:buFont typeface="Arial"/>
              <a:buChar char=" "/>
            </a:pPr>
            <a:r>
              <a:rPr lang="iw-IL" sz="18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נקודות חשובות לגבי גלגלי שיניים:</a:t>
            </a:r>
            <a:endParaRPr sz="186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8661" lvl="0" marL="91440" rtl="1" algn="r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SzPts val="1711"/>
              <a:buFont typeface="Arial"/>
              <a:buChar char=" "/>
            </a:pPr>
            <a:r>
              <a:rPr lang="iw-IL" sz="18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1) כאשר שני גלגלי שיניים משתלבים הם מסתובבים בכיוונים הפוכים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8661" lvl="0" marL="91440" rtl="1" algn="r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SzPts val="1711"/>
              <a:buFont typeface="Arial"/>
              <a:buChar char=" "/>
            </a:pPr>
            <a:r>
              <a:rPr lang="iw-IL" sz="18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2) על מנת לסובב את הגלגל המונע באותו כיוון כמו הגלגל המניע נדרש מספר אי-זוגי של גלגלי ביניים</a:t>
            </a:r>
            <a:endParaRPr sz="186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8661" lvl="0" marL="91440" rtl="1" algn="r">
              <a:lnSpc>
                <a:spcPct val="80000"/>
              </a:lnSpc>
              <a:spcBef>
                <a:spcPts val="972"/>
              </a:spcBef>
              <a:spcAft>
                <a:spcPts val="0"/>
              </a:spcAft>
              <a:buSzPts val="1711"/>
              <a:buFont typeface="Arial"/>
              <a:buChar char=" "/>
            </a:pPr>
            <a:r>
              <a:rPr lang="iw-IL" sz="186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2) על מנת לסובב את הגלגל המונע בכיוון שונה מהגלגל המניע נדרש מספר זוגי של גלגלי ביניים</a:t>
            </a:r>
            <a:endParaRPr sz="186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6"/>
          <p:cNvGrpSpPr/>
          <p:nvPr/>
        </p:nvGrpSpPr>
        <p:grpSpPr>
          <a:xfrm>
            <a:off x="457200" y="1536612"/>
            <a:ext cx="3384550" cy="4633913"/>
            <a:chOff x="5257800" y="1553718"/>
            <a:chExt cx="3384550" cy="4633913"/>
          </a:xfrm>
        </p:grpSpPr>
        <p:grpSp>
          <p:nvGrpSpPr>
            <p:cNvPr id="172" name="Google Shape;172;p6"/>
            <p:cNvGrpSpPr/>
            <p:nvPr/>
          </p:nvGrpSpPr>
          <p:grpSpPr>
            <a:xfrm>
              <a:off x="5257800" y="1553718"/>
              <a:ext cx="3384550" cy="4633913"/>
              <a:chOff x="5257800" y="1553718"/>
              <a:chExt cx="3384550" cy="4633913"/>
            </a:xfrm>
          </p:grpSpPr>
          <p:grpSp>
            <p:nvGrpSpPr>
              <p:cNvPr id="173" name="Google Shape;173;p6"/>
              <p:cNvGrpSpPr/>
              <p:nvPr/>
            </p:nvGrpSpPr>
            <p:grpSpPr>
              <a:xfrm>
                <a:off x="5257800" y="1553718"/>
                <a:ext cx="3384550" cy="4633913"/>
                <a:chOff x="5257800" y="1553718"/>
                <a:chExt cx="3384550" cy="4633913"/>
              </a:xfrm>
            </p:grpSpPr>
            <p:pic>
              <p:nvPicPr>
                <p:cNvPr id="174" name="Google Shape;174;p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rot="5400000">
                  <a:off x="4699794" y="2249837"/>
                  <a:ext cx="4495800" cy="33797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6"/>
                <p:cNvSpPr txBox="1"/>
                <p:nvPr/>
              </p:nvSpPr>
              <p:spPr>
                <a:xfrm>
                  <a:off x="6781800" y="1553718"/>
                  <a:ext cx="838200" cy="276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גלגל מניע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" name="Google Shape;176;p6"/>
                <p:cNvSpPr txBox="1"/>
                <p:nvPr/>
              </p:nvSpPr>
              <p:spPr>
                <a:xfrm>
                  <a:off x="7804150" y="2010918"/>
                  <a:ext cx="838200" cy="2762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גלגל מונע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6"/>
                <p:cNvSpPr txBox="1"/>
                <p:nvPr/>
              </p:nvSpPr>
              <p:spPr>
                <a:xfrm>
                  <a:off x="7239000" y="3320606"/>
                  <a:ext cx="10668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גלגל ביניים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8" name="Google Shape;178;p6"/>
                <p:cNvSpPr txBox="1"/>
                <p:nvPr/>
              </p:nvSpPr>
              <p:spPr>
                <a:xfrm>
                  <a:off x="6781800" y="4768494"/>
                  <a:ext cx="838200" cy="277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גלגל ביניים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" name="Google Shape;179;p6"/>
                <p:cNvSpPr txBox="1"/>
                <p:nvPr/>
              </p:nvSpPr>
              <p:spPr>
                <a:xfrm>
                  <a:off x="7467600" y="4665306"/>
                  <a:ext cx="83820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iw-IL" sz="1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גלגל ביניים</a:t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6"/>
                <p:cNvSpPr/>
                <p:nvPr/>
              </p:nvSpPr>
              <p:spPr>
                <a:xfrm>
                  <a:off x="5988050" y="3161856"/>
                  <a:ext cx="838200" cy="669925"/>
                </a:xfrm>
                <a:prstGeom prst="bentArrow">
                  <a:avLst>
                    <a:gd fmla="val 0" name="adj1"/>
                    <a:gd fmla="val 8275" name="adj2"/>
                    <a:gd fmla="val 25000" name="adj3"/>
                    <a:gd fmla="val 91725" name="adj4"/>
                  </a:avLst>
                </a:prstGeom>
                <a:solidFill>
                  <a:schemeClr val="accent1"/>
                </a:solidFill>
                <a:ln cap="rnd" cmpd="sng" w="22225">
                  <a:solidFill>
                    <a:srgbClr val="12244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1" name="Google Shape;181;p6"/>
              <p:cNvSpPr/>
              <p:nvPr/>
            </p:nvSpPr>
            <p:spPr>
              <a:xfrm flipH="1">
                <a:off x="8162925" y="5293868"/>
                <a:ext cx="219075" cy="374650"/>
              </a:xfrm>
              <a:prstGeom prst="bentArrow">
                <a:avLst>
                  <a:gd fmla="val 0" name="adj1"/>
                  <a:gd fmla="val 8275" name="adj2"/>
                  <a:gd fmla="val 25000" name="adj3"/>
                  <a:gd fmla="val 91725" name="adj4"/>
                </a:avLst>
              </a:prstGeom>
              <a:solidFill>
                <a:schemeClr val="accent1"/>
              </a:solidFill>
              <a:ln cap="flat" cmpd="sng" w="381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001000" y="3777806"/>
                <a:ext cx="146050" cy="214312"/>
              </a:xfrm>
              <a:prstGeom prst="bentArrow">
                <a:avLst>
                  <a:gd fmla="val 0" name="adj1"/>
                  <a:gd fmla="val 8275" name="adj2"/>
                  <a:gd fmla="val 25000" name="adj3"/>
                  <a:gd fmla="val 91725" name="adj4"/>
                </a:avLst>
              </a:prstGeom>
              <a:solidFill>
                <a:srgbClr val="FFFF00"/>
              </a:solidFill>
              <a:ln cap="flat" cmpd="sng" w="38100">
                <a:solidFill>
                  <a:srgbClr val="FFC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" name="Google Shape;183;p6"/>
            <p:cNvSpPr/>
            <p:nvPr/>
          </p:nvSpPr>
          <p:spPr>
            <a:xfrm>
              <a:off x="5683250" y="4679506"/>
              <a:ext cx="838200" cy="669925"/>
            </a:xfrm>
            <a:prstGeom prst="bentArrow">
              <a:avLst>
                <a:gd fmla="val 0" name="adj1"/>
                <a:gd fmla="val 8275" name="adj2"/>
                <a:gd fmla="val 25000" name="adj3"/>
                <a:gd fmla="val 91725" name="adj4"/>
              </a:avLst>
            </a:prstGeom>
            <a:solidFill>
              <a:schemeClr val="accent1"/>
            </a:solidFill>
            <a:ln cap="rnd" cmpd="sng" w="22225">
              <a:solidFill>
                <a:srgbClr val="1224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6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תמסורת כוח ותמסורת מהירות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7"/>
          <p:cNvCxnSpPr/>
          <p:nvPr/>
        </p:nvCxnSpPr>
        <p:spPr>
          <a:xfrm>
            <a:off x="3581400" y="723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7"/>
          <p:cNvSpPr/>
          <p:nvPr/>
        </p:nvSpPr>
        <p:spPr>
          <a:xfrm>
            <a:off x="762000" y="2133600"/>
            <a:ext cx="3560763" cy="3962400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5257800" y="3338513"/>
            <a:ext cx="1023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מניע גדול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מונע קטן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066800" y="3429000"/>
            <a:ext cx="9701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מניע קטן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2286000" y="3443288"/>
            <a:ext cx="1946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מונע גדול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4824413" y="2133600"/>
            <a:ext cx="3557587" cy="3962400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1219200" y="2286000"/>
            <a:ext cx="2438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תמסורת כוח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(מגדילה מומנט,    מנמיכה מהירות)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5410200" y="2305050"/>
            <a:ext cx="2438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תמסורת מהירות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(מגדילה מהירות,   מנמיכה מומנט)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223316">
            <a:off x="5852319" y="3002757"/>
            <a:ext cx="1501775" cy="337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666359">
            <a:off x="1607344" y="3129757"/>
            <a:ext cx="1779587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/>
          <p:nvPr/>
        </p:nvSpPr>
        <p:spPr>
          <a:xfrm>
            <a:off x="762000" y="4419600"/>
            <a:ext cx="6858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מניע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5486400" y="4419600"/>
            <a:ext cx="68580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מניע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>
            <a:off x="762000" y="2133600"/>
            <a:ext cx="3235325" cy="3962400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חישוב יחס תמסורת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>
            <p:ph idx="1" type="body"/>
          </p:nvPr>
        </p:nvSpPr>
        <p:spPr>
          <a:xfrm>
            <a:off x="203225" y="1468425"/>
            <a:ext cx="8367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70"/>
              <a:buFont typeface="Arial"/>
              <a:buChar char="◼"/>
            </a:pPr>
            <a:r>
              <a:rPr lang="iw-IL" sz="2250">
                <a:latin typeface="Arial"/>
                <a:ea typeface="Arial"/>
                <a:cs typeface="Arial"/>
                <a:sym typeface="Arial"/>
              </a:rPr>
              <a:t>יחס תמסורת = מספר שיניים בגלגל מונע / מספר שיניים בגלגל מניע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-174555" lvl="0" marL="306000" rtl="0" algn="l">
              <a:lnSpc>
                <a:spcPct val="80000"/>
              </a:lnSpc>
              <a:spcBef>
                <a:spcPts val="1050"/>
              </a:spcBef>
              <a:spcAft>
                <a:spcPts val="0"/>
              </a:spcAft>
              <a:buSzPts val="2070"/>
              <a:buNone/>
            </a:pPr>
            <a:r>
              <a:t/>
            </a:r>
            <a:endParaRPr sz="2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Gears" id="215" name="Google Shape;2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794125"/>
            <a:ext cx="25908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5265738" y="3338513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מניע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6283325" y="3348038"/>
            <a:ext cx="1946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מונע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Gears"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145088" y="3662363"/>
            <a:ext cx="25908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1319583" y="3433763"/>
            <a:ext cx="5854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מניע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2209800" y="3443288"/>
            <a:ext cx="19462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מונע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5903913" y="5497513"/>
            <a:ext cx="13716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24/40 = 3:5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1577975" y="5480050"/>
            <a:ext cx="1371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40/24 = 5:3</a:t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4824413" y="2133600"/>
            <a:ext cx="3233737" cy="3962400"/>
          </a:xfrm>
          <a:prstGeom prst="rect">
            <a:avLst/>
          </a:prstGeom>
          <a:noFill/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1066800" y="2286000"/>
            <a:ext cx="2438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תמסורת כוח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(מגדילה מומנט,    מנמיכה מהירות)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5265738" y="2305050"/>
            <a:ext cx="2438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תמסורת מהירות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(מגדילה מהירות,   מנמיכה מומנט)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081338"/>
            <a:ext cx="4017963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שינוי בכיוון התנועה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563" y="1623312"/>
            <a:ext cx="30480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1524000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 txBox="1"/>
          <p:nvPr/>
        </p:nvSpPr>
        <p:spPr>
          <a:xfrm>
            <a:off x="3357563" y="1524000"/>
            <a:ext cx="25860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ניתן להשתמש בגלגלי שניים על מנת ליצור שינוי בכיוון התנועה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309563" y="5341938"/>
            <a:ext cx="86058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קרדיטים: כל האנימציות נלקחו מ: </a:t>
            </a:r>
            <a:r>
              <a:rPr b="0" i="0" lang="iw-IL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http://technicopedia.com/fundamentals.html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על מנת לראות את האנימציות פועלות יש לפתוח מצגת זו במצב "תצוגת שקופיות".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196967" y="6340491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© FLL Tutorials</a:t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1390600" y="6300148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iw-IL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2016-07-19T03:02:19Z</dcterms:created>
  <dc:creator>Microsoft Office User</dc:creator>
</cp:coreProperties>
</file>