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LgxVThD5QXhX+Jq/VmSB3j77Q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22" Type="http://schemas.openxmlformats.org/officeDocument/2006/relationships/font" Target="fonts/GillSans-bold.fntdata"/><Relationship Id="rId10" Type="http://schemas.openxmlformats.org/officeDocument/2006/relationships/slide" Target="slides/slide5.xml"/><Relationship Id="rId21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8e56b5b55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88e56b5b5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88e56b5b55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3"/>
          <p:cNvSpPr txBox="1"/>
          <p:nvPr>
            <p:ph type="ctrTitle"/>
          </p:nvPr>
        </p:nvSpPr>
        <p:spPr>
          <a:xfrm>
            <a:off x="581192" y="3936453"/>
            <a:ext cx="7989752" cy="1033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581192" y="5175772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3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/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4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8911" lvl="0" marL="457200" algn="l">
              <a:spcBef>
                <a:spcPts val="720"/>
              </a:spcBef>
              <a:spcAft>
                <a:spcPts val="0"/>
              </a:spcAft>
              <a:buSzPts val="3312"/>
              <a:buChar char="◼"/>
              <a:defRPr sz="3600"/>
            </a:lvl1pPr>
            <a:lvl2pPr indent="-415544" lvl="1" marL="914400" algn="l">
              <a:spcBef>
                <a:spcPts val="640"/>
              </a:spcBef>
              <a:spcAft>
                <a:spcPts val="0"/>
              </a:spcAft>
              <a:buSzPts val="2944"/>
              <a:buChar char="◼"/>
              <a:defRPr sz="3200"/>
            </a:lvl2pPr>
            <a:lvl3pPr indent="-392175" lvl="2" marL="1371600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3pPr>
            <a:lvl4pPr indent="-368808" lvl="3" marL="1828800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4pPr>
            <a:lvl5pPr indent="-368807" lvl="4" marL="2286000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5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5"/>
          <p:cNvSpPr txBox="1"/>
          <p:nvPr/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Last Edit: 6/4/2020</a:t>
            </a:r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COPYRIGHT 2018, FLL TUTORIALS</a:t>
            </a:r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6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2" name="Google Shape;52;p17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4" name="Google Shape;54;p17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0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2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2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leocad.org/trac" TargetMode="External"/><Relationship Id="rId4" Type="http://schemas.openxmlformats.org/officeDocument/2006/relationships/hyperlink" Target="https://www.bricklink.com/v3/studio/download.pag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www.flltutorials.com/" TargetMode="External"/><Relationship Id="rId5" Type="http://schemas.openxmlformats.org/officeDocument/2006/relationships/hyperlink" Target="http://creativecommons.org/licenses/by-nc-sa/4.0/" TargetMode="External"/><Relationship Id="rId6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F0bunR-iBHU?list=PLH3wHnw9b170XP7HkZ6wc-FNl_7kxZOyo" TargetMode="External"/><Relationship Id="rId4" Type="http://schemas.openxmlformats.org/officeDocument/2006/relationships/hyperlink" Target="https://youtu.be/-IaTwfQXmY0?list=PLH3wHnw9b170XP7HkZ6wc-FNl_7kxZOyo" TargetMode="External"/><Relationship Id="rId5" Type="http://schemas.openxmlformats.org/officeDocument/2006/relationships/hyperlink" Target="https://youtu.be/X4c7Q0W4cDI" TargetMode="External"/><Relationship Id="rId6" Type="http://schemas.openxmlformats.org/officeDocument/2006/relationships/hyperlink" Target="https://youtu.be/p-UBj76eEG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581192" y="3936453"/>
            <a:ext cx="7989752" cy="1033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תוכנת מידול בלגו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581192" y="5168368"/>
            <a:ext cx="7989752" cy="125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SESHAN BROTHERS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ctr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תורגם לעברית ע"י D-Bug #3316 מתיכון עירוני ד', תל-אביב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תוכנות מידול לגו נוספות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"/>
          <p:cNvSpPr txBox="1"/>
          <p:nvPr>
            <p:ph idx="1" type="body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892" lvl="0" marL="306000" rtl="1" algn="r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◼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LDCad : http://www.melkert.net/LDCad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30892" lvl="0" marL="306000" rtl="1" algn="r">
              <a:spcBef>
                <a:spcPts val="1080"/>
              </a:spcBef>
              <a:spcAft>
                <a:spcPts val="0"/>
              </a:spcAft>
              <a:buSzPts val="2600"/>
              <a:buFont typeface="Arial"/>
              <a:buChar char="◼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MLCAD : http://mlcad.lm-software.com/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30892" lvl="0" marL="306000" rtl="1" algn="r">
              <a:spcBef>
                <a:spcPts val="1080"/>
              </a:spcBef>
              <a:spcAft>
                <a:spcPts val="0"/>
              </a:spcAft>
              <a:buSzPts val="2600"/>
              <a:buFont typeface="Arial"/>
              <a:buChar char="◼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LeoCAD : </a:t>
            </a:r>
            <a:r>
              <a:rPr lang="en-US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http://www.leocad.org/trac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30892" lvl="0" marL="306000" rtl="1" algn="r">
              <a:spcBef>
                <a:spcPts val="1080"/>
              </a:spcBef>
              <a:spcAft>
                <a:spcPts val="0"/>
              </a:spcAft>
              <a:buSzPts val="2600"/>
              <a:buFont typeface="Arial"/>
              <a:buChar char="◼"/>
            </a:pPr>
            <a:r>
              <a:rPr lang="en-US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https://www.bricklink.com/v3/studio/download.page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STUD.IO אחת התוכנות הכי עדכניות מבחינת חלקים כגון מספייק פריים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FLL Tutorials</a:t>
            </a:r>
            <a:endParaRPr/>
          </a:p>
        </p:txBody>
      </p:sp>
      <p:sp>
        <p:nvSpPr>
          <p:cNvPr id="193" name="Google Shape;193;p10"/>
          <p:cNvSpPr txBox="1"/>
          <p:nvPr/>
        </p:nvSpPr>
        <p:spPr>
          <a:xfrm>
            <a:off x="3843200" y="6387923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8e56b5b55_0_3"/>
          <p:cNvSpPr txBox="1"/>
          <p:nvPr>
            <p:ph type="title"/>
          </p:nvPr>
        </p:nvSpPr>
        <p:spPr>
          <a:xfrm>
            <a:off x="581192" y="687475"/>
            <a:ext cx="79899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תודות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88e56b5b55_0_3"/>
          <p:cNvSpPr txBox="1"/>
          <p:nvPr>
            <p:ph idx="1" type="body"/>
          </p:nvPr>
        </p:nvSpPr>
        <p:spPr>
          <a:xfrm>
            <a:off x="456841" y="1827883"/>
            <a:ext cx="8238600" cy="4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המדריך נוצר ע"י Sanjay Seshan  ו-  Arvind Seshan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תורגם לעברית ע"י D-Bug #3316 מתיכון עירוני ד', תל-אביב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תוכלו למצוא עוד מדריכים ב: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2800"/>
              <a:t>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www.ev3lessons.com</a:t>
            </a:r>
            <a:endParaRPr sz="2800"/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2800"/>
              <a:t>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ו-</a:t>
            </a:r>
            <a:r>
              <a:rPr lang="en-US" sz="2800"/>
              <a:t>  </a:t>
            </a:r>
            <a:r>
              <a:rPr lang="en-US" sz="2800" u="sng">
                <a:solidFill>
                  <a:schemeClr val="hlink"/>
                </a:solidFill>
                <a:hlinkClick r:id="rId4"/>
              </a:rPr>
              <a:t>www.flltutorials.com</a:t>
            </a:r>
            <a:endParaRPr sz="2800"/>
          </a:p>
          <a:p>
            <a:pPr indent="-179324" lvl="0" marL="342900" rtl="0" algn="l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01" name="Google Shape;201;g88e56b5b55_0_3"/>
          <p:cNvSpPr/>
          <p:nvPr/>
        </p:nvSpPr>
        <p:spPr>
          <a:xfrm>
            <a:off x="457199" y="5391957"/>
            <a:ext cx="7913400" cy="923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20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Creative Commons Attribution-NonCommercial-ShareAlike 4.0 International License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02" name="Google Shape;202;g88e56b5b55_0_3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10561" y="4398852"/>
            <a:ext cx="2161449" cy="7614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203" name="Google Shape;203;g88e56b5b55_0_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9725" y="3820314"/>
            <a:ext cx="2050825" cy="1571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למה להשתמש בתוכנת מידול רובוט?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4031601" y="1649312"/>
            <a:ext cx="4539343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342900" rtl="1" algn="r">
              <a:spcBef>
                <a:spcPts val="0"/>
              </a:spcBef>
              <a:spcAft>
                <a:spcPts val="0"/>
              </a:spcAft>
              <a:buSzPts val="214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דרך קלה לשתף עם חברי קבוצתך מה בנית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61950" lvl="0" marL="342900" rtl="1" algn="r">
              <a:spcBef>
                <a:spcPts val="1000"/>
              </a:spcBef>
              <a:spcAft>
                <a:spcPts val="0"/>
              </a:spcAft>
              <a:buSzPts val="214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יכול לעזור לכם לתעד את מבנה הרובוט לחדר השיפוט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61950" lvl="0" marL="342900" rtl="1" algn="r">
              <a:spcBef>
                <a:spcPts val="1000"/>
              </a:spcBef>
              <a:spcAft>
                <a:spcPts val="0"/>
              </a:spcAft>
              <a:buSzPts val="214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עוזר לבנות רובוט שני לבדיקות או למקרה שהרובוט הראשון נהרס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61950" lvl="0" marL="342900" rtl="1" algn="r">
              <a:spcBef>
                <a:spcPts val="1000"/>
              </a:spcBef>
              <a:spcAft>
                <a:spcPts val="0"/>
              </a:spcAft>
              <a:buSzPts val="214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העלאה של הרובוט לסביבה וירטואלית בשביל בדיקות וניסיונות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oy, LEGO, cake, indoor&#10;&#10;Description generated with very high confidence" id="110" name="Google Shape;110;p2"/>
          <p:cNvPicPr preferRelativeResize="0"/>
          <p:nvPr/>
        </p:nvPicPr>
        <p:blipFill rotWithShape="1">
          <a:blip r:embed="rId3">
            <a:alphaModFix/>
          </a:blip>
          <a:srcRect b="6344" l="23393" r="25654" t="9675"/>
          <a:stretch/>
        </p:blipFill>
        <p:spPr>
          <a:xfrm>
            <a:off x="155927" y="1506078"/>
            <a:ext cx="2744849" cy="279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825" y="3429000"/>
            <a:ext cx="4174016" cy="31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3843200" y="6387923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LEGO DIGITAL DESIGNER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4779737" y="1674086"/>
            <a:ext cx="3907200" cy="4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ישנם הרבה כלים שיוכלו לעזור במידול הרובוט שלכם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spcBef>
                <a:spcPts val="100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Lego Digital Designer הינה תוכנה חינמית שנמצאת בשימוש על ידי קבוצות רבות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rtl="1" algn="r">
              <a:spcBef>
                <a:spcPts val="100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ניתן להוריד ולצפות בקבצי .lxf ולשתף אותם באתרים כגון FLLTutorials.com או EV3Lessons.com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6059" lvl="0" marL="342900" rtl="1" algn="r">
              <a:spcBef>
                <a:spcPts val="1000"/>
              </a:spcBef>
              <a:spcAft>
                <a:spcPts val="0"/>
              </a:spcAft>
              <a:buSzPts val="184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666900" rtl="1" algn="r">
              <a:spcBef>
                <a:spcPts val="920"/>
              </a:spcBef>
              <a:spcAft>
                <a:spcPts val="0"/>
              </a:spcAft>
              <a:buSzPts val="1472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לינק להורדת התוכנה: http://ldd.lego.com/en-us/download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generated with very high confidence"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322" y="1582594"/>
            <a:ext cx="4342396" cy="433795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3843200" y="6387923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יצירת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HTML מקבצי .LXF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5503927" y="1807692"/>
            <a:ext cx="2542327" cy="2728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73"/>
              <a:buFont typeface="Arial"/>
              <a:buChar char="◼"/>
            </a:pPr>
            <a:r>
              <a:rPr lang="en-US" sz="2110">
                <a:latin typeface="Arial"/>
                <a:ea typeface="Arial"/>
                <a:cs typeface="Arial"/>
                <a:sym typeface="Arial"/>
              </a:rPr>
              <a:t>בחר Building Guide Mode   בצד ימין בקצה</a:t>
            </a:r>
            <a:endParaRPr sz="2110">
              <a:latin typeface="Arial"/>
              <a:ea typeface="Arial"/>
              <a:cs typeface="Arial"/>
              <a:sym typeface="Arial"/>
            </a:endParaRPr>
          </a:p>
          <a:p>
            <a:pPr indent="-206101" lvl="0" marL="306000" rtl="0" algn="l">
              <a:lnSpc>
                <a:spcPct val="80000"/>
              </a:lnSpc>
              <a:spcBef>
                <a:spcPts val="942"/>
              </a:spcBef>
              <a:spcAft>
                <a:spcPts val="0"/>
              </a:spcAft>
              <a:buSzPts val="1573"/>
              <a:buNone/>
            </a:pPr>
            <a:r>
              <a:t/>
            </a:r>
            <a:endParaRPr sz="2110">
              <a:latin typeface="Arial"/>
              <a:ea typeface="Arial"/>
              <a:cs typeface="Arial"/>
              <a:sym typeface="Arial"/>
            </a:endParaRPr>
          </a:p>
          <a:p>
            <a:pPr indent="-331400" lvl="0" marL="306000" rtl="1" algn="r">
              <a:lnSpc>
                <a:spcPct val="80000"/>
              </a:lnSpc>
              <a:spcBef>
                <a:spcPts val="942"/>
              </a:spcBef>
              <a:spcAft>
                <a:spcPts val="0"/>
              </a:spcAft>
              <a:buSzPts val="1973"/>
              <a:buFont typeface="Arial"/>
              <a:buChar char="◼"/>
            </a:pPr>
            <a:r>
              <a:rPr lang="en-US" sz="2110">
                <a:latin typeface="Arial"/>
                <a:ea typeface="Arial"/>
                <a:cs typeface="Arial"/>
                <a:sym typeface="Arial"/>
              </a:rPr>
              <a:t>בחר בכפתור HTML בצד שמאל</a:t>
            </a:r>
            <a:endParaRPr sz="2110">
              <a:latin typeface="Arial"/>
              <a:ea typeface="Arial"/>
              <a:cs typeface="Arial"/>
              <a:sym typeface="Arial"/>
            </a:endParaRPr>
          </a:p>
          <a:p>
            <a:pPr indent="-206101" lvl="0" marL="306000" rtl="0" algn="l">
              <a:lnSpc>
                <a:spcPct val="80000"/>
              </a:lnSpc>
              <a:spcBef>
                <a:spcPts val="942"/>
              </a:spcBef>
              <a:spcAft>
                <a:spcPts val="0"/>
              </a:spcAft>
              <a:buSzPts val="1573"/>
              <a:buNone/>
            </a:pPr>
            <a:r>
              <a:t/>
            </a:r>
            <a:endParaRPr sz="2110">
              <a:latin typeface="Arial"/>
              <a:ea typeface="Arial"/>
              <a:cs typeface="Arial"/>
              <a:sym typeface="Arial"/>
            </a:endParaRPr>
          </a:p>
          <a:p>
            <a:pPr indent="-331400" lvl="0" marL="306000" rtl="1" algn="r">
              <a:lnSpc>
                <a:spcPct val="80000"/>
              </a:lnSpc>
              <a:spcBef>
                <a:spcPts val="942"/>
              </a:spcBef>
              <a:spcAft>
                <a:spcPts val="0"/>
              </a:spcAft>
              <a:buSzPts val="1973"/>
              <a:buFont typeface="Arial"/>
              <a:buChar char="◼"/>
            </a:pPr>
            <a:r>
              <a:rPr lang="en-US" sz="2110">
                <a:latin typeface="Arial"/>
                <a:ea typeface="Arial"/>
                <a:cs typeface="Arial"/>
                <a:sym typeface="Arial"/>
              </a:rPr>
              <a:t>המשך ההוראות מופיעות בתוך התוכנה</a:t>
            </a:r>
            <a:endParaRPr sz="211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4628" y="3114229"/>
            <a:ext cx="618885" cy="62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4613" y="1913491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oy, LEGO&#10;&#10;Description generated with very high confidence" id="131" name="Google Shape;13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772" y="1648666"/>
            <a:ext cx="4778771" cy="317453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3843200" y="6387923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הכנת רשימת חלקים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457200" y="1546025"/>
            <a:ext cx="8229600" cy="458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SzPts val="1656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בעמוד האחרון של הוראות הבנייה יש רשימת חלקים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6017217" y="2847975"/>
            <a:ext cx="24150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chemeClr val="dk1"/>
                </a:solidFill>
              </a:rPr>
              <a:t>בנוסף, ניתן לבחור ב Export BOM (רשימת חלקים) מהתפריט הראשי</a:t>
            </a:r>
            <a:endParaRPr i="0" sz="1600" u="none" cap="none" strike="noStrike">
              <a:solidFill>
                <a:schemeClr val="dk1"/>
              </a:solidFill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6098" l="53004" r="3047" t="0"/>
          <a:stretch/>
        </p:blipFill>
        <p:spPr>
          <a:xfrm>
            <a:off x="6671825" y="4135830"/>
            <a:ext cx="1105823" cy="1418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generated with very high confidence"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212" y="2198380"/>
            <a:ext cx="5588677" cy="358518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3843200" y="6387923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שימוש ב LDD  על מנת ליצור MINDSTORMS DESIGNS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4868405" y="2076398"/>
            <a:ext cx="4275595" cy="144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840"/>
              <a:buFont typeface="Arial"/>
              <a:buChar char="◼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צעד ראשון : File —&gt; View —&gt; New Themes  ובחר את MINDSTORMS	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5879" y="3103041"/>
            <a:ext cx="3492500" cy="1717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477" y="3362052"/>
            <a:ext cx="3192075" cy="26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/>
          <p:nvPr/>
        </p:nvSpPr>
        <p:spPr>
          <a:xfrm>
            <a:off x="263748" y="1996959"/>
            <a:ext cx="4604700" cy="3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i="0" lang="en-US" sz="2000" u="none" cap="none" strike="noStrike">
                <a:solidFill>
                  <a:schemeClr val="dk1"/>
                </a:solidFill>
              </a:rPr>
              <a:t>צעד שני: בפינה השמאלית התחתונה יש ללחוץ על כפתור “Filter Bricks by Boxes” ואז יש לבחור את ער</a:t>
            </a:r>
            <a:r>
              <a:rPr lang="en-US" sz="2000">
                <a:solidFill>
                  <a:schemeClr val="dk1"/>
                </a:solidFill>
              </a:rPr>
              <a:t>כ</a:t>
            </a:r>
            <a:r>
              <a:rPr i="0" lang="en-US" sz="2000" u="none" cap="none" strike="noStrike">
                <a:solidFill>
                  <a:schemeClr val="dk1"/>
                </a:solidFill>
              </a:rPr>
              <a:t>ת ה MINDSTORM אשר תרצו להשתמש בה</a:t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154" name="Google Shape;154;p6"/>
          <p:cNvSpPr/>
          <p:nvPr/>
        </p:nvSpPr>
        <p:spPr>
          <a:xfrm flipH="1" rot="10800000">
            <a:off x="7578236" y="3811575"/>
            <a:ext cx="1373662" cy="300284"/>
          </a:xfrm>
          <a:prstGeom prst="rect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p6"/>
          <p:cNvSpPr/>
          <p:nvPr/>
        </p:nvSpPr>
        <p:spPr>
          <a:xfrm flipH="1" rot="10800000">
            <a:off x="1076057" y="5633999"/>
            <a:ext cx="343500" cy="391500"/>
          </a:xfrm>
          <a:prstGeom prst="rect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868313" y="1551724"/>
            <a:ext cx="8000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</a:rPr>
              <a:t>טיפ #1 – סינון החלקים יעזור לך עם מיקום החלקים </a:t>
            </a:r>
            <a:r>
              <a:rPr lang="en-US" sz="1800">
                <a:solidFill>
                  <a:schemeClr val="dk1"/>
                </a:solidFill>
              </a:rPr>
              <a:t>שתצטרך</a:t>
            </a:r>
            <a:r>
              <a:rPr i="0" lang="en-US" sz="1800" u="none" cap="none" strike="noStrike">
                <a:solidFill>
                  <a:schemeClr val="dk1"/>
                </a:solidFill>
              </a:rPr>
              <a:t> 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157" name="Google Shape;157;p6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3843200" y="6387923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שימוש ב LDD  על מנת ליצור MINDSTORMS DESIGNS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506185" y="1453245"/>
            <a:ext cx="83860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</a:rPr>
              <a:t>טיפ #2 – קריאת ההוראות באתר    http://ldd.lego.com/en-us/support יעזור להבנת התוכנה טוב יותר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4778" y="2295571"/>
            <a:ext cx="6223000" cy="378106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/>
          <p:nvPr/>
        </p:nvSpPr>
        <p:spPr>
          <a:xfrm flipH="1" rot="10800000">
            <a:off x="6055678" y="2321631"/>
            <a:ext cx="1562100" cy="1006427"/>
          </a:xfrm>
          <a:prstGeom prst="rect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7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</a:t>
            </a:r>
            <a:endParaRPr/>
          </a:p>
        </p:txBody>
      </p:sp>
      <p:sp>
        <p:nvSpPr>
          <p:cNvPr id="168" name="Google Shape;168;p7"/>
          <p:cNvSpPr txBox="1"/>
          <p:nvPr/>
        </p:nvSpPr>
        <p:spPr>
          <a:xfrm>
            <a:off x="3843200" y="6387923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טיפים נוספים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6800" lvl="0" marL="306000" rtl="1" algn="r">
              <a:spcBef>
                <a:spcPts val="0"/>
              </a:spcBef>
              <a:spcAft>
                <a:spcPts val="0"/>
              </a:spcAft>
              <a:buSzPts val="2272"/>
              <a:buFont typeface="Arial"/>
              <a:buChar char="◼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סרטון הכרות וירטואלי עם Robotics Toolkit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6800" lvl="1" marL="630000" rtl="1" algn="r">
              <a:spcBef>
                <a:spcPts val="920"/>
              </a:spcBef>
              <a:spcAft>
                <a:spcPts val="0"/>
              </a:spcAft>
              <a:buSzPts val="2272"/>
              <a:buFont typeface="Arial"/>
              <a:buChar char="◼"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https://youtu.be/F0bunR-iBHU?list=PLH3wHnw9b170XP7HkZ6wc-FNl_7kxZOyo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6800" lvl="1" marL="630000" rtl="1" algn="r">
              <a:spcBef>
                <a:spcPts val="920"/>
              </a:spcBef>
              <a:spcAft>
                <a:spcPts val="0"/>
              </a:spcAft>
              <a:buSzPts val="2272"/>
              <a:buFont typeface="Arial"/>
              <a:buChar char="◼"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https://youtu.be/-IaTwfQXmY0?list=PLH3wHnw9b170XP7HkZ6wc-FNl_7kxZOyo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12527" lvl="0" marL="30600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6800" lvl="0" marL="306000" rtl="1" algn="r">
              <a:spcBef>
                <a:spcPts val="920"/>
              </a:spcBef>
              <a:spcAft>
                <a:spcPts val="0"/>
              </a:spcAft>
              <a:buSzPts val="2272"/>
              <a:buFont typeface="Arial"/>
              <a:buChar char="◼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סרטונים של Isaac Lloyd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6800" lvl="1" marL="630000" rtl="1" algn="r">
              <a:spcBef>
                <a:spcPts val="920"/>
              </a:spcBef>
              <a:spcAft>
                <a:spcPts val="0"/>
              </a:spcAft>
              <a:buSzPts val="2272"/>
              <a:buFont typeface="Arial"/>
              <a:buChar char="◼"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https://youtu.be/X4c7Q0W4cDI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6800" lvl="1" marL="630000" rtl="1" algn="r">
              <a:spcBef>
                <a:spcPts val="920"/>
              </a:spcBef>
              <a:spcAft>
                <a:spcPts val="0"/>
              </a:spcAft>
              <a:buSzPts val="2272"/>
              <a:buFont typeface="Arial"/>
              <a:buChar char="◼"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https://youtu.be/p-UBj76eEGA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</a:t>
            </a:r>
            <a:endParaRPr/>
          </a:p>
        </p:txBody>
      </p:sp>
      <p:sp>
        <p:nvSpPr>
          <p:cNvPr id="177" name="Google Shape;177;p8"/>
          <p:cNvSpPr txBox="1"/>
          <p:nvPr/>
        </p:nvSpPr>
        <p:spPr>
          <a:xfrm>
            <a:off x="3843200" y="6387923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הגבלות בשימוש LDD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 txBox="1"/>
          <p:nvPr>
            <p:ph idx="1" type="body"/>
          </p:nvPr>
        </p:nvSpPr>
        <p:spPr>
          <a:xfrm>
            <a:off x="457200" y="1514475"/>
            <a:ext cx="8245474" cy="4611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2576"/>
              <a:buFont typeface="Arial"/>
              <a:buChar char="◼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הוראות ההרכבה מבלבלות ולא מובנות בהרבה מהמקרים 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◼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לא ניתן להגדיר את הוראות ההרכבה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◼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חלק מהרובוטים אשר נבנים בעולם האמיתי מתקשים לפעול בסביבה הווירטואלית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◼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צינורות פניאומטיים, גומיות ואלמנטים אחרים מתקשים להתחבר זה לזה בתוכנה 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</a:t>
            </a: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3843200" y="6387923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2014-10-28T21:59:38Z</dcterms:created>
  <dc:creator>Sanjay Seshan</dc:creator>
</cp:coreProperties>
</file>