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  <p:embeddedFont>
      <p:font typeface="Gill San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kVi0yfuTbIYLUGMOxqxiIZdG3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GillSans-bold.fntdata"/><Relationship Id="rId6" Type="http://schemas.openxmlformats.org/officeDocument/2006/relationships/slide" Target="slides/slide1.xml"/><Relationship Id="rId18" Type="http://schemas.openxmlformats.org/officeDocument/2006/relationships/font" Target="fonts/Gill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8ee9f89e7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88ee9f89e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88ee9f89e7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0"/>
          <p:cNvSpPr txBox="1"/>
          <p:nvPr>
            <p:ph type="ctrTitle"/>
          </p:nvPr>
        </p:nvSpPr>
        <p:spPr>
          <a:xfrm>
            <a:off x="581192" y="3936453"/>
            <a:ext cx="7989752" cy="10331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subTitle"/>
          </p:nvPr>
        </p:nvSpPr>
        <p:spPr>
          <a:xfrm>
            <a:off x="581192" y="5175772"/>
            <a:ext cx="7989752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 rot="5400000">
            <a:off x="2760671" y="48524"/>
            <a:ext cx="3630794" cy="7989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 txBox="1"/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0" type="dt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1" type="ftr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/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1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448091" y="1505583"/>
            <a:ext cx="8238707" cy="435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8911" lvl="0" marL="457200" algn="l">
              <a:spcBef>
                <a:spcPts val="720"/>
              </a:spcBef>
              <a:spcAft>
                <a:spcPts val="0"/>
              </a:spcAft>
              <a:buSzPts val="3312"/>
              <a:buChar char="◼"/>
              <a:defRPr sz="3600"/>
            </a:lvl1pPr>
            <a:lvl2pPr indent="-415544" lvl="1" marL="914400" algn="l">
              <a:spcBef>
                <a:spcPts val="640"/>
              </a:spcBef>
              <a:spcAft>
                <a:spcPts val="0"/>
              </a:spcAft>
              <a:buSzPts val="2944"/>
              <a:buChar char="◼"/>
              <a:defRPr sz="3200"/>
            </a:lvl2pPr>
            <a:lvl3pPr indent="-392175" lvl="2" marL="1371600" algn="l">
              <a:spcBef>
                <a:spcPts val="600"/>
              </a:spcBef>
              <a:spcAft>
                <a:spcPts val="0"/>
              </a:spcAft>
              <a:buSzPts val="2576"/>
              <a:buChar char="◼"/>
              <a:defRPr sz="2800"/>
            </a:lvl3pPr>
            <a:lvl4pPr indent="-368808" lvl="3" marL="1828800" algn="l">
              <a:spcBef>
                <a:spcPts val="600"/>
              </a:spcBef>
              <a:spcAft>
                <a:spcPts val="0"/>
              </a:spcAft>
              <a:buSzPts val="2208"/>
              <a:buChar char="◼"/>
              <a:defRPr sz="2400"/>
            </a:lvl4pPr>
            <a:lvl5pPr indent="-368807" lvl="4" marL="2286000" algn="l">
              <a:spcBef>
                <a:spcPts val="600"/>
              </a:spcBef>
              <a:spcAft>
                <a:spcPts val="0"/>
              </a:spcAft>
              <a:buSzPts val="2208"/>
              <a:buChar char="◼"/>
              <a:defRPr sz="2400"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2"/>
          <p:cNvSpPr txBox="1"/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2"/>
          <p:cNvSpPr txBox="1"/>
          <p:nvPr/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Last Edit: 6/7/2020</a:t>
            </a:r>
            <a:endParaRPr b="0" i="0" sz="900" u="none" cap="none" strike="noStrike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12"/>
          <p:cNvSpPr txBox="1"/>
          <p:nvPr/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COPYRIGHT 2018, FLL TUTORIALS</a:t>
            </a:r>
            <a:endParaRPr b="0" i="0" sz="900" u="none" cap="none" strike="noStrike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12"/>
          <p:cNvSpPr txBox="1"/>
          <p:nvPr/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900" u="none" cap="none" strike="noStrike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3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581192" y="2228002"/>
            <a:ext cx="3899527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4663282" y="2228003"/>
            <a:ext cx="390766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4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2" name="Google Shape;52;p14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4" name="Google Shape;54;p14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b="0" sz="200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17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/>
          <p:nvPr>
            <p:ph idx="2" type="pic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9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9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jp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ev3lessons.com/" TargetMode="External"/><Relationship Id="rId4" Type="http://schemas.openxmlformats.org/officeDocument/2006/relationships/hyperlink" Target="http://www.flltutorials.com/" TargetMode="External"/><Relationship Id="rId5" Type="http://schemas.openxmlformats.org/officeDocument/2006/relationships/hyperlink" Target="http://creativecommons.org/licenses/by-nc-sa/4.0/" TargetMode="External"/><Relationship Id="rId6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ctrTitle"/>
          </p:nvPr>
        </p:nvSpPr>
        <p:spPr>
          <a:xfrm>
            <a:off x="581192" y="3936453"/>
            <a:ext cx="7989752" cy="10331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Gill Sans"/>
              <a:buNone/>
            </a:pPr>
            <a:r>
              <a:rPr lang="en-US" sz="3240">
                <a:latin typeface="Arial"/>
                <a:ea typeface="Arial"/>
                <a:cs typeface="Arial"/>
                <a:sym typeface="Arial"/>
              </a:rPr>
              <a:t>שיעור 8:</a:t>
            </a:r>
            <a:br>
              <a:rPr lang="en-US" sz="3240">
                <a:latin typeface="Arial"/>
                <a:ea typeface="Arial"/>
                <a:cs typeface="Arial"/>
                <a:sym typeface="Arial"/>
              </a:rPr>
            </a:br>
            <a:r>
              <a:rPr lang="en-US" sz="3240">
                <a:latin typeface="Arial"/>
                <a:ea typeface="Arial"/>
                <a:cs typeface="Arial"/>
                <a:sym typeface="Arial"/>
              </a:rPr>
              <a:t>מעקב אחר קו</a:t>
            </a:r>
            <a:endParaRPr sz="32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581192" y="5175772"/>
            <a:ext cx="79899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SESHAN BROTHERS</a:t>
            </a:r>
            <a:endParaRPr>
              <a:solidFill>
                <a:srgbClr val="FFFFFF"/>
              </a:solidFill>
            </a:endParaRPr>
          </a:p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תורגם לעברית ע"י D-Bug #3316 מתיכון עירוני ד', תל-אביב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type="title"/>
          </p:nvPr>
        </p:nvSpPr>
        <p:spPr>
          <a:xfrm>
            <a:off x="577124" y="68250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למה חשוב לעקוב אחרי קו?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>
            <p:ph idx="1" type="body"/>
          </p:nvPr>
        </p:nvSpPr>
        <p:spPr>
          <a:xfrm>
            <a:off x="457200" y="1524318"/>
            <a:ext cx="5075383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342900" rtl="1" algn="r">
              <a:spcBef>
                <a:spcPts val="0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לא משנה באיזו עונה של FIRST LEGO League אתם נמצאים, על המפה תמיד יהיו קווים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55600" lvl="0" marL="342900" rtl="1" algn="r">
              <a:spcBef>
                <a:spcPts val="1000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קווים יכולים לעזור לכם לנווט על המפה מקצה אחד לשני בצורה אמינה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55600" lvl="0" marL="342900" rtl="1" algn="r">
              <a:spcBef>
                <a:spcPts val="1000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קווים יכולים לעזור לכם להגיע לדגם משימה מסויים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55600" lvl="0" marL="342900" rtl="1" algn="r">
              <a:spcBef>
                <a:spcPts val="1000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זה בסיס שיכול לעזור לכם ב-FIRST LEGO League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49428" lvl="0" marL="342900" rtl="1" algn="r">
              <a:spcBef>
                <a:spcPts val="920"/>
              </a:spcBef>
              <a:spcAft>
                <a:spcPts val="0"/>
              </a:spcAft>
              <a:buSzPts val="1472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2018, FLL Tutorials, Last Edit 9/16/2018</a:t>
            </a:r>
            <a:endParaRPr/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5855" y="3138098"/>
            <a:ext cx="2715089" cy="1316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5855" y="1710627"/>
            <a:ext cx="2715089" cy="1321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65569" y="4680680"/>
            <a:ext cx="2367013" cy="145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55854" y="4680686"/>
            <a:ext cx="2715089" cy="129888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 txBox="1"/>
          <p:nvPr/>
        </p:nvSpPr>
        <p:spPr>
          <a:xfrm>
            <a:off x="4572000" y="6423786"/>
            <a:ext cx="4870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קווים צבעוניים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 txBox="1"/>
          <p:nvPr>
            <p:ph idx="1" type="body"/>
          </p:nvPr>
        </p:nvSpPr>
        <p:spPr>
          <a:xfrm>
            <a:off x="448092" y="1505583"/>
            <a:ext cx="4308636" cy="435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8700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21"/>
              <a:buFont typeface="Arial"/>
              <a:buChar char="◼"/>
            </a:pPr>
            <a:r>
              <a:rPr lang="en-US" sz="2180">
                <a:latin typeface="Arial"/>
                <a:ea typeface="Arial"/>
                <a:cs typeface="Arial"/>
                <a:sym typeface="Arial"/>
              </a:rPr>
              <a:t>בחלק מהעונות של FIRST LEGO League יש קווים בצבעים שונים</a:t>
            </a:r>
            <a:endParaRPr sz="2180">
              <a:latin typeface="Arial"/>
              <a:ea typeface="Arial"/>
              <a:cs typeface="Arial"/>
              <a:sym typeface="Arial"/>
            </a:endParaRPr>
          </a:p>
          <a:p>
            <a:pPr indent="-318700" lvl="0" marL="306000" rtl="1" algn="r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021"/>
              <a:buChar char="◼"/>
            </a:pPr>
            <a:r>
              <a:rPr b="1" lang="en-US" sz="2180">
                <a:latin typeface="Arial"/>
                <a:ea typeface="Arial"/>
                <a:cs typeface="Arial"/>
                <a:sym typeface="Arial"/>
              </a:rPr>
              <a:t>בעיה: </a:t>
            </a:r>
            <a:r>
              <a:rPr lang="en-US" sz="2180">
                <a:latin typeface="Arial"/>
                <a:ea typeface="Arial"/>
                <a:cs typeface="Arial"/>
                <a:sym typeface="Arial"/>
              </a:rPr>
              <a:t>קווים צבעוניים במפה הם לא תמיד צבעי לגו, כלומר, הם קשים לזיהוי ב color mode של חיישן הצבע. </a:t>
            </a:r>
            <a:endParaRPr sz="2180">
              <a:latin typeface="Arial"/>
              <a:ea typeface="Arial"/>
              <a:cs typeface="Arial"/>
              <a:sym typeface="Arial"/>
            </a:endParaRPr>
          </a:p>
          <a:p>
            <a:pPr indent="-318700" lvl="0" marL="306000" rtl="1" algn="r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021"/>
              <a:buChar char="◼"/>
            </a:pPr>
            <a:r>
              <a:rPr lang="en-US" sz="2180">
                <a:latin typeface="Arial"/>
                <a:ea typeface="Arial"/>
                <a:cs typeface="Arial"/>
                <a:sym typeface="Arial"/>
              </a:rPr>
              <a:t>בנוסף, ב- reflected light intensity, הצבעים האדומים מראים ערכים גבוהים במיוחד מה שמקשה להבדיל אותם מלבן, מכיוון שחיישן הצבע מאיר באור אדום.</a:t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-318700" lvl="0" marL="306000" rtl="1" algn="r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021"/>
              <a:buChar char="◼"/>
            </a:pPr>
            <a:r>
              <a:rPr b="1" lang="en-US" sz="2180">
                <a:latin typeface="Arial"/>
                <a:ea typeface="Arial"/>
                <a:cs typeface="Arial"/>
                <a:sym typeface="Arial"/>
              </a:rPr>
              <a:t>פתרון: </a:t>
            </a:r>
            <a:r>
              <a:rPr lang="en-US" sz="2180">
                <a:latin typeface="Arial"/>
                <a:ea typeface="Arial"/>
                <a:cs typeface="Arial"/>
                <a:sym typeface="Arial"/>
              </a:rPr>
              <a:t>Color mode עובד בצורה הדירה על קווים אדומים אז נשתמש בו. בשביל הירוק, רק reflected light intensity יעבוד באופן יעיל.</a:t>
            </a:r>
            <a:endParaRPr sz="21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2018, FLL Tutorials, Last Edit 9/16/2018</a:t>
            </a:r>
            <a:endParaRPr/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6844" y="2601386"/>
            <a:ext cx="3697701" cy="178588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 txBox="1"/>
          <p:nvPr/>
        </p:nvSpPr>
        <p:spPr>
          <a:xfrm>
            <a:off x="4572000" y="6423786"/>
            <a:ext cx="4870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מציאת קווים שימושיים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/>
          <p:nvPr>
            <p:ph idx="1" type="body"/>
          </p:nvPr>
        </p:nvSpPr>
        <p:spPr>
          <a:xfrm>
            <a:off x="429617" y="1659496"/>
            <a:ext cx="4142400" cy="4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3300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15"/>
              <a:buFont typeface="Arial"/>
              <a:buChar char="◼"/>
            </a:pPr>
            <a:r>
              <a:rPr lang="en-US" sz="2860">
                <a:latin typeface="Arial"/>
                <a:ea typeface="Arial"/>
                <a:cs typeface="Arial"/>
                <a:sym typeface="Arial"/>
              </a:rPr>
              <a:t>ברוב הפעמים הקווים מתוכננים כך שתוכלו להגיע לדגמי משימה בקלות ולנווט במגרש</a:t>
            </a:r>
            <a:endParaRPr sz="2860">
              <a:latin typeface="Arial"/>
              <a:ea typeface="Arial"/>
              <a:cs typeface="Arial"/>
              <a:sym typeface="Arial"/>
            </a:endParaRPr>
          </a:p>
          <a:p>
            <a:pPr indent="-293300" lvl="0" marL="306000" rtl="1" algn="r">
              <a:lnSpc>
                <a:spcPct val="80000"/>
              </a:lnSpc>
              <a:spcBef>
                <a:spcPts val="1212"/>
              </a:spcBef>
              <a:spcAft>
                <a:spcPts val="0"/>
              </a:spcAft>
              <a:buSzPts val="2615"/>
              <a:buFont typeface="Arial"/>
              <a:buChar char="◼"/>
            </a:pPr>
            <a:r>
              <a:rPr lang="en-US" sz="2860">
                <a:latin typeface="Arial"/>
                <a:ea typeface="Arial"/>
                <a:cs typeface="Arial"/>
                <a:sym typeface="Arial"/>
              </a:rPr>
              <a:t>אם תעקבו אחרי קו תוכלו להגיע בדיוק לאן שרציתם</a:t>
            </a:r>
            <a:endParaRPr sz="2860">
              <a:latin typeface="Arial"/>
              <a:ea typeface="Arial"/>
              <a:cs typeface="Arial"/>
              <a:sym typeface="Arial"/>
            </a:endParaRPr>
          </a:p>
          <a:p>
            <a:pPr indent="-293300" lvl="0" marL="306000" rtl="1" algn="r">
              <a:lnSpc>
                <a:spcPct val="80000"/>
              </a:lnSpc>
              <a:spcBef>
                <a:spcPts val="1212"/>
              </a:spcBef>
              <a:spcAft>
                <a:spcPts val="0"/>
              </a:spcAft>
              <a:buSzPts val="2615"/>
              <a:buFont typeface="Arial"/>
              <a:buChar char="◼"/>
            </a:pPr>
            <a:r>
              <a:rPr lang="en-US" sz="2860">
                <a:latin typeface="Arial"/>
                <a:ea typeface="Arial"/>
                <a:cs typeface="Arial"/>
                <a:sym typeface="Arial"/>
              </a:rPr>
              <a:t>חפשו קווים שימושיים לעקוב אחריהם</a:t>
            </a:r>
            <a:endParaRPr sz="286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2018, FLL Tutorials, Last Edit 9/16/2018</a:t>
            </a:r>
            <a:endParaRPr/>
          </a:p>
        </p:txBody>
      </p:sp>
      <p:pic>
        <p:nvPicPr>
          <p:cNvPr id="132" name="Google Shape;1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5306" y="1618970"/>
            <a:ext cx="3762899" cy="239884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4"/>
          <p:cNvSpPr/>
          <p:nvPr/>
        </p:nvSpPr>
        <p:spPr>
          <a:xfrm>
            <a:off x="7056583" y="1761717"/>
            <a:ext cx="655780" cy="641927"/>
          </a:xfrm>
          <a:prstGeom prst="ellipse">
            <a:avLst/>
          </a:prstGeom>
          <a:noFill/>
          <a:ln cap="flat" cmpd="sng" w="28575">
            <a:solidFill>
              <a:srgbClr val="FF3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7929420" y="2930117"/>
            <a:ext cx="655780" cy="641927"/>
          </a:xfrm>
          <a:prstGeom prst="ellipse">
            <a:avLst/>
          </a:prstGeom>
          <a:noFill/>
          <a:ln cap="flat" cmpd="sng" w="28575">
            <a:solidFill>
              <a:srgbClr val="FF3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2752" y="4299443"/>
            <a:ext cx="3725453" cy="180684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/>
          <p:nvPr/>
        </p:nvSpPr>
        <p:spPr>
          <a:xfrm>
            <a:off x="7084293" y="4775200"/>
            <a:ext cx="1173017" cy="427666"/>
          </a:xfrm>
          <a:prstGeom prst="ellipse">
            <a:avLst/>
          </a:prstGeom>
          <a:noFill/>
          <a:ln cap="flat" cmpd="sng" w="28575">
            <a:solidFill>
              <a:srgbClr val="FF3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4572000" y="6423786"/>
            <a:ext cx="4870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קווים לא כל כך שימושיים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>
            <p:ph idx="1" type="body"/>
          </p:nvPr>
        </p:nvSpPr>
        <p:spPr>
          <a:xfrm>
            <a:off x="448092" y="1505583"/>
            <a:ext cx="3939182" cy="435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3064"/>
              <a:buFont typeface="Arial"/>
              <a:buChar char="◼"/>
            </a:pPr>
            <a:r>
              <a:rPr lang="en-US" sz="3330">
                <a:latin typeface="Arial"/>
                <a:ea typeface="Arial"/>
                <a:cs typeface="Arial"/>
                <a:sym typeface="Arial"/>
              </a:rPr>
              <a:t>לפעמים, הקו קרוב </a:t>
            </a:r>
            <a:r>
              <a:rPr lang="en-US" sz="3330">
                <a:latin typeface="Arial"/>
                <a:ea typeface="Arial"/>
                <a:cs typeface="Arial"/>
                <a:sym typeface="Arial"/>
              </a:rPr>
              <a:t>מדי</a:t>
            </a:r>
            <a:r>
              <a:rPr lang="en-US" sz="3330">
                <a:latin typeface="Arial"/>
                <a:ea typeface="Arial"/>
                <a:cs typeface="Arial"/>
                <a:sym typeface="Arial"/>
              </a:rPr>
              <a:t> לדגם משימה בכדי לעקוב אחריו</a:t>
            </a:r>
            <a:endParaRPr sz="3330"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1" algn="r">
              <a:spcBef>
                <a:spcPts val="1266"/>
              </a:spcBef>
              <a:spcAft>
                <a:spcPts val="0"/>
              </a:spcAft>
              <a:buSzPts val="3064"/>
              <a:buFont typeface="Arial"/>
              <a:buChar char="◼"/>
            </a:pPr>
            <a:r>
              <a:rPr lang="en-US" sz="3330">
                <a:latin typeface="Arial"/>
                <a:ea typeface="Arial"/>
                <a:cs typeface="Arial"/>
                <a:sym typeface="Arial"/>
              </a:rPr>
              <a:t>לכן, נצטרך להשתמש בטכניקות אחרות</a:t>
            </a:r>
            <a:endParaRPr sz="3330"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1" algn="r">
              <a:spcBef>
                <a:spcPts val="1266"/>
              </a:spcBef>
              <a:spcAft>
                <a:spcPts val="0"/>
              </a:spcAft>
              <a:buSzPts val="3064"/>
              <a:buFont typeface="Arial"/>
              <a:buChar char="◼"/>
            </a:pPr>
            <a:r>
              <a:rPr lang="en-US" sz="3330">
                <a:latin typeface="Arial"/>
                <a:ea typeface="Arial"/>
                <a:cs typeface="Arial"/>
                <a:sym typeface="Arial"/>
              </a:rPr>
              <a:t>לא כל קו נועד למעקב!</a:t>
            </a:r>
            <a:endParaRPr sz="333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2018, FLL Tutorials, Last Edit 9/16/2018</a:t>
            </a:r>
            <a:endParaRPr/>
          </a:p>
        </p:txBody>
      </p:sp>
      <p:pic>
        <p:nvPicPr>
          <p:cNvPr id="145" name="Google Shape;14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6979" y="2634970"/>
            <a:ext cx="3762899" cy="239884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/>
          <p:nvPr/>
        </p:nvSpPr>
        <p:spPr>
          <a:xfrm>
            <a:off x="5389445" y="2873203"/>
            <a:ext cx="443345" cy="641927"/>
          </a:xfrm>
          <a:prstGeom prst="ellipse">
            <a:avLst/>
          </a:prstGeom>
          <a:noFill/>
          <a:ln cap="flat" cmpd="sng" w="28575">
            <a:solidFill>
              <a:srgbClr val="FF3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4572000" y="6423786"/>
            <a:ext cx="4870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טיפים למעקב אחר קו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 txBox="1"/>
          <p:nvPr>
            <p:ph idx="1" type="body"/>
          </p:nvPr>
        </p:nvSpPr>
        <p:spPr>
          <a:xfrm>
            <a:off x="448092" y="1505583"/>
            <a:ext cx="8122852" cy="1837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15"/>
              <a:buFont typeface="Arial"/>
              <a:buChar char="◼"/>
            </a:pPr>
            <a:r>
              <a:rPr lang="en-US" sz="3060">
                <a:latin typeface="Arial"/>
                <a:ea typeface="Arial"/>
                <a:cs typeface="Arial"/>
                <a:sym typeface="Arial"/>
              </a:rPr>
              <a:t>וודאו שאתם בדיוק על הקו לפני שאתם מתחילים לעקוב</a:t>
            </a:r>
            <a:endParaRPr sz="3060">
              <a:latin typeface="Arial"/>
              <a:ea typeface="Arial"/>
              <a:cs typeface="Arial"/>
              <a:sym typeface="Arial"/>
            </a:endParaRPr>
          </a:p>
          <a:p>
            <a:pPr indent="-514350" lvl="1" marL="838350" rtl="1" algn="r">
              <a:lnSpc>
                <a:spcPct val="80000"/>
              </a:lnSpc>
              <a:spcBef>
                <a:spcPts val="1144"/>
              </a:spcBef>
              <a:spcAft>
                <a:spcPts val="0"/>
              </a:spcAft>
              <a:buSzPts val="2502"/>
              <a:buFont typeface="Arial"/>
              <a:buAutoNum type="arabicPeriod"/>
            </a:pPr>
            <a:r>
              <a:rPr lang="en-US" sz="2720">
                <a:latin typeface="Arial"/>
                <a:ea typeface="Arial"/>
                <a:cs typeface="Arial"/>
                <a:sym typeface="Arial"/>
              </a:rPr>
              <a:t>סע עד לקו</a:t>
            </a:r>
            <a:endParaRPr sz="2720">
              <a:latin typeface="Arial"/>
              <a:ea typeface="Arial"/>
              <a:cs typeface="Arial"/>
              <a:sym typeface="Arial"/>
            </a:endParaRPr>
          </a:p>
          <a:p>
            <a:pPr indent="-514350" lvl="1" marL="838350" rtl="1" algn="r">
              <a:lnSpc>
                <a:spcPct val="80000"/>
              </a:lnSpc>
              <a:spcBef>
                <a:spcPts val="1144"/>
              </a:spcBef>
              <a:spcAft>
                <a:spcPts val="0"/>
              </a:spcAft>
              <a:buSzPts val="2502"/>
              <a:buFont typeface="Arial"/>
              <a:buAutoNum type="arabicPeriod"/>
            </a:pPr>
            <a:r>
              <a:rPr lang="en-US" sz="2720">
                <a:latin typeface="Arial"/>
                <a:ea typeface="Arial"/>
                <a:cs typeface="Arial"/>
                <a:sym typeface="Arial"/>
              </a:rPr>
              <a:t>פנה קצת בכדי להתיישר על הקו</a:t>
            </a:r>
            <a:endParaRPr sz="27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2018, FLL Tutorials, Last Edit 9/16/2018</a:t>
            </a:r>
            <a:endParaRPr/>
          </a:p>
        </p:txBody>
      </p:sp>
      <p:pic>
        <p:nvPicPr>
          <p:cNvPr id="155" name="Google Shape;1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7359" y="3637417"/>
            <a:ext cx="5671127" cy="2750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Google Shape;156;p6"/>
          <p:cNvGrpSpPr/>
          <p:nvPr/>
        </p:nvGrpSpPr>
        <p:grpSpPr>
          <a:xfrm rot="-3665094">
            <a:off x="4843259" y="4001787"/>
            <a:ext cx="522936" cy="653670"/>
            <a:chOff x="7544526" y="2316689"/>
            <a:chExt cx="731520" cy="914400"/>
          </a:xfrm>
        </p:grpSpPr>
        <p:sp>
          <p:nvSpPr>
            <p:cNvPr id="157" name="Google Shape;157;p6"/>
            <p:cNvSpPr/>
            <p:nvPr/>
          </p:nvSpPr>
          <p:spPr>
            <a:xfrm>
              <a:off x="7585166" y="2316689"/>
              <a:ext cx="650240" cy="9144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7544526" y="2834849"/>
              <a:ext cx="111760" cy="30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8164286" y="2834849"/>
              <a:ext cx="111760" cy="30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60" name="Google Shape;160;p6"/>
          <p:cNvSpPr txBox="1"/>
          <p:nvPr/>
        </p:nvSpPr>
        <p:spPr>
          <a:xfrm>
            <a:off x="4572000" y="6423786"/>
            <a:ext cx="4870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ה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שלבים הבאים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"/>
          <p:cNvSpPr txBox="1"/>
          <p:nvPr>
            <p:ph idx="1" type="body"/>
          </p:nvPr>
        </p:nvSpPr>
        <p:spPr>
          <a:xfrm>
            <a:off x="448091" y="1505583"/>
            <a:ext cx="8238707" cy="435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3312"/>
              <a:buFont typeface="Arial"/>
              <a:buChar char="◼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השלם את שיעור מעקב אחרי קו ב-EV3Lessons.com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000" lvl="1" marL="630000" rtl="1" algn="r">
              <a:spcBef>
                <a:spcPts val="1240"/>
              </a:spcBef>
              <a:spcAft>
                <a:spcPts val="0"/>
              </a:spcAft>
              <a:buSzPts val="2944"/>
              <a:buFont typeface="Arial"/>
              <a:buChar char="◼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Beginner: Basic Line Follower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000" lvl="1" marL="630000" rtl="1" algn="r">
              <a:spcBef>
                <a:spcPts val="1240"/>
              </a:spcBef>
              <a:spcAft>
                <a:spcPts val="0"/>
              </a:spcAft>
              <a:buSzPts val="2944"/>
              <a:buFont typeface="Arial"/>
              <a:buChar char="◼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Intermediate: Color Line Follower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000" lvl="1" marL="630000" rtl="1" algn="r">
              <a:spcBef>
                <a:spcPts val="1240"/>
              </a:spcBef>
              <a:spcAft>
                <a:spcPts val="0"/>
              </a:spcAft>
              <a:buSzPts val="2944"/>
              <a:buFont typeface="Arial"/>
              <a:buChar char="◼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Advanced: Proportional Line Follower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7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2018, FLL Tutorials, Last Edit 9/16/2018</a:t>
            </a:r>
            <a:endParaRPr/>
          </a:p>
        </p:txBody>
      </p:sp>
      <p:sp>
        <p:nvSpPr>
          <p:cNvPr id="168" name="Google Shape;168;p7"/>
          <p:cNvSpPr txBox="1"/>
          <p:nvPr/>
        </p:nvSpPr>
        <p:spPr>
          <a:xfrm>
            <a:off x="4572000" y="6423786"/>
            <a:ext cx="4870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8ee9f89e7_0_7"/>
          <p:cNvSpPr txBox="1"/>
          <p:nvPr>
            <p:ph type="title"/>
          </p:nvPr>
        </p:nvSpPr>
        <p:spPr>
          <a:xfrm>
            <a:off x="581192" y="687475"/>
            <a:ext cx="79899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תודות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88ee9f89e7_0_7"/>
          <p:cNvSpPr txBox="1"/>
          <p:nvPr>
            <p:ph idx="1" type="body"/>
          </p:nvPr>
        </p:nvSpPr>
        <p:spPr>
          <a:xfrm>
            <a:off x="456841" y="1881608"/>
            <a:ext cx="8238600" cy="4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SzPts val="2576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המדריך נוצר ע"י Sanjay Seshan  ו-  Arvind Seshan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1" algn="r">
              <a:spcBef>
                <a:spcPts val="1160"/>
              </a:spcBef>
              <a:spcAft>
                <a:spcPts val="0"/>
              </a:spcAft>
              <a:buSzPts val="2576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תורגם לעברית ע"י D-Bug #3316 מתיכון עירוני ד', תל-אביב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1" algn="r">
              <a:spcBef>
                <a:spcPts val="1160"/>
              </a:spcBef>
              <a:spcAft>
                <a:spcPts val="0"/>
              </a:spcAft>
              <a:buSzPts val="2576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תוכלו למצוא עוד מדריכים ב: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1" algn="r">
              <a:spcBef>
                <a:spcPts val="1160"/>
              </a:spcBef>
              <a:spcAft>
                <a:spcPts val="0"/>
              </a:spcAft>
              <a:buSzPts val="2576"/>
              <a:buFont typeface="Arial"/>
              <a:buChar char="•"/>
            </a:pPr>
            <a:r>
              <a:rPr lang="en-US" sz="2800"/>
              <a:t> </a:t>
            </a:r>
            <a:r>
              <a:rPr lang="en-US" sz="2800" u="sng">
                <a:solidFill>
                  <a:schemeClr val="hlink"/>
                </a:solidFill>
                <a:hlinkClick r:id="rId3"/>
              </a:rPr>
              <a:t>www.ev3lessons.com</a:t>
            </a:r>
            <a:endParaRPr sz="2800"/>
          </a:p>
          <a:p>
            <a:pPr indent="-342900" lvl="0" marL="342900" rtl="1" algn="r">
              <a:spcBef>
                <a:spcPts val="1160"/>
              </a:spcBef>
              <a:spcAft>
                <a:spcPts val="0"/>
              </a:spcAft>
              <a:buSzPts val="2576"/>
              <a:buFont typeface="Arial"/>
              <a:buChar char="•"/>
            </a:pPr>
            <a:r>
              <a:rPr lang="en-US" sz="2800"/>
              <a:t>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ו-</a:t>
            </a:r>
            <a:r>
              <a:rPr lang="en-US" sz="2800"/>
              <a:t>  </a:t>
            </a:r>
            <a:r>
              <a:rPr lang="en-US" sz="2800" u="sng">
                <a:solidFill>
                  <a:schemeClr val="hlink"/>
                </a:solidFill>
                <a:hlinkClick r:id="rId4"/>
              </a:rPr>
              <a:t>www.flltutorials.com</a:t>
            </a:r>
            <a:endParaRPr sz="2800"/>
          </a:p>
          <a:p>
            <a:pPr indent="-179324" lvl="0" marL="342900" rtl="0" algn="l">
              <a:spcBef>
                <a:spcPts val="1160"/>
              </a:spcBef>
              <a:spcAft>
                <a:spcPts val="0"/>
              </a:spcAft>
              <a:buSzPts val="2576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176" name="Google Shape;176;g88ee9f89e7_0_7"/>
          <p:cNvSpPr/>
          <p:nvPr/>
        </p:nvSpPr>
        <p:spPr>
          <a:xfrm>
            <a:off x="457199" y="5391957"/>
            <a:ext cx="7913400" cy="923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en-US" sz="20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Creative Commons Attribution-NonCommercial-ShareAlike 4.0 International License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177" name="Google Shape;177;g88ee9f89e7_0_7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10561" y="4398852"/>
            <a:ext cx="2161449" cy="7614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78" name="Google Shape;178;g88ee9f89e7_0_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9725" y="3820314"/>
            <a:ext cx="2050825" cy="1571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2014-10-28T21:59:38Z</dcterms:created>
  <dc:creator>Sanjay Seshan</dc:creator>
</cp:coreProperties>
</file>