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YLDUA8BjJ16mxJlQTcjcEvWU4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20B83F-306B-454F-B367-7A9CF9FEF7D9}">
  <a:tblStyle styleId="{0A20B83F-306B-454F-B367-7A9CF9FEF7D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5EB"/>
          </a:solidFill>
        </a:fill>
      </a:tcStyle>
    </a:wholeTbl>
    <a:band1H>
      <a:tcTxStyle/>
      <a:tcStyle>
        <a:fill>
          <a:solidFill>
            <a:srgbClr val="DFEBD5"/>
          </a:solidFill>
        </a:fill>
      </a:tcStyle>
    </a:band1H>
    <a:band2H>
      <a:tcTxStyle/>
    </a:band2H>
    <a:band1V>
      <a:tcTxStyle/>
      <a:tcStyle>
        <a:fill>
          <a:solidFill>
            <a:srgbClr val="DFEBD5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iw-IL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5/21/2020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iw-IL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iw-IL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www.flltutorials.com/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גלגלים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30" y="5314034"/>
            <a:ext cx="7989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2"/>
              <a:buFont typeface="Arial"/>
              <a:buNone/>
            </a:pPr>
            <a:r>
              <a:rPr lang="iw-IL" sz="1480"/>
              <a:t>SESHAN BROTHERS</a:t>
            </a:r>
            <a:endParaRPr/>
          </a:p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362"/>
              <a:buFont typeface="Arial"/>
              <a:buNone/>
            </a:pPr>
            <a:r>
              <a:rPr lang="iw-IL" sz="148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 sz="14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כלי שימושי: טבלת גלגלי לגו (LEGO)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57200" y="1831510"/>
            <a:ext cx="2576945" cy="3488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5"/>
              <a:buChar char="◼"/>
            </a:pPr>
            <a:r>
              <a:rPr lang="iw-IL" sz="1440"/>
              <a:t>http://wheels.sariel.pl/</a:t>
            </a:r>
            <a:endParaRPr/>
          </a:p>
          <a:p>
            <a:pPr indent="-221875" lvl="0" marL="306000" rtl="0" algn="l">
              <a:lnSpc>
                <a:spcPct val="80000"/>
              </a:lnSpc>
              <a:spcBef>
                <a:spcPts val="888"/>
              </a:spcBef>
              <a:spcAft>
                <a:spcPts val="0"/>
              </a:spcAft>
              <a:buSzPts val="1325"/>
              <a:buNone/>
            </a:pPr>
            <a:r>
              <a:t/>
            </a:r>
            <a:endParaRPr sz="1440"/>
          </a:p>
        </p:txBody>
      </p:sp>
      <p:sp>
        <p:nvSpPr>
          <p:cNvPr id="207" name="Google Shape;207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145" y="1655519"/>
            <a:ext cx="5673229" cy="4296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תודות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המדריך נוצר ע"י Sanjay Seshan  ו-  Arvind Seshan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73488" lvl="0" marL="306000" rtl="1" algn="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את טבלת גלגלי לגו (LEGO ) ניתן למצוא ב- http://wheels.sariel.pl/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תוכלו למצוא עוד מדריכים ב: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/>
              <a:t> </a:t>
            </a:r>
            <a:r>
              <a:rPr lang="iw-IL" sz="2800" u="sng">
                <a:solidFill>
                  <a:schemeClr val="hlink"/>
                </a:solidFill>
                <a:hlinkClick r:id="rId3"/>
              </a:rPr>
              <a:t>www.ev3lessons.com</a:t>
            </a:r>
            <a:endParaRPr sz="2800"/>
          </a:p>
          <a:p>
            <a:pPr indent="-342900" lvl="0" marL="342900" rtl="1" algn="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/>
              <a:t> </a:t>
            </a:r>
            <a:r>
              <a:rPr lang="iw-IL" sz="2800">
                <a:latin typeface="Arial"/>
                <a:ea typeface="Arial"/>
                <a:cs typeface="Arial"/>
                <a:sym typeface="Arial"/>
              </a:rPr>
              <a:t>ו-</a:t>
            </a:r>
            <a:r>
              <a:rPr lang="iw-IL" sz="2800"/>
              <a:t>  </a:t>
            </a:r>
            <a:r>
              <a:rPr lang="iw-IL" sz="2800" u="sng">
                <a:solidFill>
                  <a:schemeClr val="hlink"/>
                </a:solidFill>
                <a:hlinkClick r:id="rId4"/>
              </a:rPr>
              <a:t>www.flltutorials.com</a:t>
            </a:r>
            <a:endParaRPr sz="2800"/>
          </a:p>
          <a:p>
            <a:pPr indent="-179324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17" name="Google Shape;217;p11"/>
          <p:cNvSpPr/>
          <p:nvPr/>
        </p:nvSpPr>
        <p:spPr>
          <a:xfrm>
            <a:off x="448100" y="5663800"/>
            <a:ext cx="7742700" cy="456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iw-IL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b="0" i="0" lang="iw-IL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18" name="Google Shape;218;p1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1636" y="4704752"/>
            <a:ext cx="2161449" cy="76142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</a:t>
            </a:r>
            <a:endParaRPr/>
          </a:p>
        </p:txBody>
      </p:sp>
      <p:pic>
        <p:nvPicPr>
          <p:cNvPr descr="A close up of a logo  Description automatically generated" id="220" name="Google Shape;22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500" y="4092164"/>
            <a:ext cx="2050825" cy="157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מגוון ענק לבחירה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5559159" y="1510762"/>
            <a:ext cx="31930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לגו (LEGO) הי</a:t>
            </a:r>
            <a:r>
              <a:rPr lang="iw-IL" sz="1800">
                <a:solidFill>
                  <a:schemeClr val="dk1"/>
                </a:solidFill>
              </a:rPr>
              <a:t>א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יצר</a:t>
            </a:r>
            <a:r>
              <a:rPr lang="iw-IL" sz="1800">
                <a:solidFill>
                  <a:schemeClr val="dk1"/>
                </a:solidFill>
              </a:rPr>
              <a:t>נית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הצמיגים </a:t>
            </a:r>
            <a:r>
              <a:rPr lang="iw-IL" sz="1800">
                <a:solidFill>
                  <a:schemeClr val="dk1"/>
                </a:solidFill>
              </a:rPr>
              <a:t>הגדולה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ביותר בעולם!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לגו (LEGO) מייצרת גלגלים וצמיגים בכל הגדלים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-276275" y="1510762"/>
            <a:ext cx="7850721" cy="4852139"/>
            <a:chOff x="494765" y="1765327"/>
            <a:chExt cx="7850721" cy="4852139"/>
          </a:xfrm>
        </p:grpSpPr>
        <p:pic>
          <p:nvPicPr>
            <p:cNvPr id="111" name="Google Shape;111;p2"/>
            <p:cNvPicPr preferRelativeResize="0"/>
            <p:nvPr/>
          </p:nvPicPr>
          <p:blipFill rotWithShape="1">
            <a:blip r:embed="rId3">
              <a:alphaModFix/>
            </a:blip>
            <a:srcRect b="0" l="0" r="14144" t="14183"/>
            <a:stretch/>
          </p:blipFill>
          <p:spPr>
            <a:xfrm>
              <a:off x="494765" y="1765327"/>
              <a:ext cx="7850721" cy="4852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2"/>
            <p:cNvSpPr/>
            <p:nvPr/>
          </p:nvSpPr>
          <p:spPr>
            <a:xfrm>
              <a:off x="1950838" y="3192147"/>
              <a:ext cx="864433" cy="276999"/>
            </a:xfrm>
            <a:prstGeom prst="rect">
              <a:avLst/>
            </a:prstGeom>
            <a:solidFill>
              <a:srgbClr val="F2F2F2">
                <a:alpha val="7137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68.8 X 36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209873" y="5362159"/>
              <a:ext cx="864433" cy="276999"/>
            </a:xfrm>
            <a:prstGeom prst="rect">
              <a:avLst/>
            </a:prstGeom>
            <a:solidFill>
              <a:srgbClr val="F2F2F2">
                <a:alpha val="7137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94.2 X 22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76614" y="4312244"/>
              <a:ext cx="864433" cy="276999"/>
            </a:xfrm>
            <a:prstGeom prst="rect">
              <a:avLst/>
            </a:prstGeom>
            <a:solidFill>
              <a:srgbClr val="F2F2F2">
                <a:alpha val="7137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56 X 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675336" y="2162715"/>
              <a:ext cx="864433" cy="276999"/>
            </a:xfrm>
            <a:prstGeom prst="rect">
              <a:avLst/>
            </a:prstGeom>
            <a:solidFill>
              <a:srgbClr val="F2F2F2">
                <a:alpha val="7137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43.2 X 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487720" y="2645916"/>
              <a:ext cx="864433" cy="276999"/>
            </a:xfrm>
            <a:prstGeom prst="rect">
              <a:avLst/>
            </a:prstGeom>
            <a:solidFill>
              <a:srgbClr val="F2F2F2">
                <a:alpha val="7137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56 X 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135777" y="3391099"/>
              <a:ext cx="864433" cy="276999"/>
            </a:xfrm>
            <a:prstGeom prst="rect">
              <a:avLst/>
            </a:prstGeom>
            <a:solidFill>
              <a:srgbClr val="F2F2F2">
                <a:alpha val="7137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81.6 X 15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059590" y="4259500"/>
              <a:ext cx="864433" cy="276999"/>
            </a:xfrm>
            <a:prstGeom prst="rect">
              <a:avLst/>
            </a:prstGeom>
            <a:solidFill>
              <a:srgbClr val="F2F2F2">
                <a:alpha val="7137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iw-IL" sz="12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62.4 X 20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טיפ: איך למדוד את גודל הצמיג?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4572000" y="1752600"/>
            <a:ext cx="41124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8"/>
              <a:buFont typeface="Arial"/>
              <a:buAutoNum type="arabicParenR"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חפשו את מידות הצמיג על הצמיג עצמו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0" lvl="1" marL="630000" rtl="1" algn="r">
              <a:lnSpc>
                <a:spcPct val="80000"/>
              </a:lnSpc>
              <a:spcBef>
                <a:spcPts val="1048"/>
              </a:spcBef>
              <a:spcAft>
                <a:spcPts val="0"/>
              </a:spcAft>
              <a:buSzPts val="2061"/>
              <a:buNone/>
            </a:pPr>
            <a:r>
              <a:rPr lang="iw-IL" sz="2240">
                <a:latin typeface="Arial"/>
                <a:ea typeface="Arial"/>
                <a:cs typeface="Arial"/>
                <a:sym typeface="Arial"/>
              </a:rPr>
              <a:t>המספר הראשון מייצג את קוטר הצמיג (במילימטרים). ואילו המספר השני מייצג את עובי הצמיג (במילימטרים)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AutoNum type="arabicParenR"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חפשו את הצמיג בקטלוג לגו (LEGO) (לדוגמא באתרים Brickowl.com ו-Bricklink.com), 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AutoNum type="arabicParenR"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או באמצעות טבלת גלגלי לגו (LEGO) של </a:t>
            </a:r>
            <a:r>
              <a:rPr b="1" lang="iw-IL" sz="252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שריאל </a:t>
            </a:r>
            <a:r>
              <a:rPr lang="iw-IL" sz="2520">
                <a:latin typeface="Arial"/>
                <a:ea typeface="Arial"/>
                <a:cs typeface="Arial"/>
                <a:sym typeface="Arial"/>
              </a:rPr>
              <a:t>(ראו בעמוד 10)</a:t>
            </a:r>
            <a:endParaRPr b="1" sz="252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528863" y="2374223"/>
            <a:ext cx="3454400" cy="2590800"/>
            <a:chOff x="4536558" y="2374223"/>
            <a:chExt cx="3454400" cy="2590800"/>
          </a:xfrm>
        </p:grpSpPr>
        <p:pic>
          <p:nvPicPr>
            <p:cNvPr id="128" name="Google Shape;12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4536558" y="2374223"/>
              <a:ext cx="3454400" cy="259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3"/>
            <p:cNvSpPr/>
            <p:nvPr/>
          </p:nvSpPr>
          <p:spPr>
            <a:xfrm rot="1897420">
              <a:off x="6048624" y="2870968"/>
              <a:ext cx="1425441" cy="747518"/>
            </a:xfrm>
            <a:prstGeom prst="ellipse">
              <a:avLst/>
            </a:prstGeom>
            <a:noFill/>
            <a:ln cap="rnd" cmpd="sng" w="222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0" name="Google Shape;130;p3"/>
          <p:cNvSpPr txBox="1"/>
          <p:nvPr/>
        </p:nvSpPr>
        <p:spPr>
          <a:xfrm>
            <a:off x="5451775" y="629823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665917" y="638099"/>
            <a:ext cx="7989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iw-IL" sz="2320">
                <a:latin typeface="Arial"/>
                <a:ea typeface="Arial"/>
                <a:cs typeface="Arial"/>
                <a:sym typeface="Arial"/>
              </a:rPr>
              <a:t>מציאת גודל הגלגל עוזרת להמיר בין מרחק נסיעה רצוי לכמות מעלות או סיבובים </a:t>
            </a:r>
            <a:endParaRPr sz="23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22" y="1436823"/>
            <a:ext cx="6949068" cy="45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2369127" y="5694218"/>
            <a:ext cx="6333546" cy="43194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http://ev3lessons.com/resources/wheelconverter/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531" y="4142846"/>
            <a:ext cx="5259590" cy="241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הגלגלים "הטובים ביותר" עבור FLL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457200" y="1713053"/>
            <a:ext cx="8245474" cy="262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1"/>
              <a:buFont typeface="Arial"/>
              <a:buChar char="◼"/>
            </a:pPr>
            <a:r>
              <a:rPr lang="iw-IL" sz="1979">
                <a:latin typeface="Arial"/>
                <a:ea typeface="Arial"/>
                <a:cs typeface="Arial"/>
                <a:sym typeface="Arial"/>
              </a:rPr>
              <a:t>ישנו מגוון אפשרויות גלגלים רחב עבור הרובוט שלכם לתחרות, לכן אין גלגל אחד שהוא "הטוב ביותר"</a:t>
            </a:r>
            <a:endParaRPr sz="1979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1821"/>
              <a:buFont typeface="Arial"/>
              <a:buAutoNum type="arabicParenR"/>
            </a:pPr>
            <a:r>
              <a:rPr lang="iw-IL" sz="1979">
                <a:latin typeface="Arial"/>
                <a:ea typeface="Arial"/>
                <a:cs typeface="Arial"/>
                <a:sym typeface="Arial"/>
              </a:rPr>
              <a:t>חלק מהגלגלים טובים יותר מאחרים, אך אין גלגל אחד שהוא מושלם לכל משימה או לכל משטח עליו הרובוט ייסע</a:t>
            </a:r>
            <a:endParaRPr sz="1979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1821"/>
              <a:buFont typeface="Arial"/>
              <a:buAutoNum type="arabicParenR"/>
            </a:pPr>
            <a:r>
              <a:rPr lang="iw-IL" sz="1979">
                <a:latin typeface="Arial"/>
                <a:ea typeface="Arial"/>
                <a:cs typeface="Arial"/>
                <a:sym typeface="Arial"/>
              </a:rPr>
              <a:t>לכל גלגל יתרונות וחסרונות לעומת גלגלים אחרים</a:t>
            </a:r>
            <a:endParaRPr sz="1979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1821"/>
              <a:buFont typeface="Arial"/>
              <a:buAutoNum type="arabicParenR"/>
            </a:pPr>
            <a:r>
              <a:rPr lang="iw-IL" sz="1979">
                <a:latin typeface="Arial"/>
                <a:ea typeface="Arial"/>
                <a:cs typeface="Arial"/>
                <a:sym typeface="Arial"/>
              </a:rPr>
              <a:t>אל תבחרו גלגל על פי ניסיון של אנשים אחרים</a:t>
            </a:r>
            <a:endParaRPr sz="1979">
              <a:latin typeface="Arial"/>
              <a:ea typeface="Arial"/>
              <a:cs typeface="Arial"/>
              <a:sym typeface="Arial"/>
            </a:endParaRPr>
          </a:p>
          <a:p>
            <a:pPr indent="0" lvl="1" marL="630000" rtl="1" algn="r">
              <a:lnSpc>
                <a:spcPct val="80000"/>
              </a:lnSpc>
              <a:spcBef>
                <a:spcPts val="897"/>
              </a:spcBef>
              <a:spcAft>
                <a:spcPts val="0"/>
              </a:spcAft>
              <a:buSzPts val="1366"/>
              <a:buNone/>
            </a:pPr>
            <a:r>
              <a:rPr lang="iw-IL" sz="14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צרו סט בדיקות וניסויים </a:t>
            </a:r>
            <a:r>
              <a:rPr lang="iw-IL" sz="148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על מנת לראות האם הגלגלים מחזיקים את משקל הרובוט, נוסעים בקו ישר ומהירים מספיק למשימות שלהם (ראו בעמוד הבא)</a:t>
            </a:r>
            <a:endParaRPr sz="148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5691632" y="4861274"/>
            <a:ext cx="580380" cy="430887"/>
          </a:xfrm>
          <a:prstGeom prst="rect">
            <a:avLst/>
          </a:prstGeom>
          <a:solidFill>
            <a:srgbClr val="F2F2F2">
              <a:alpha val="9058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w-IL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31313 EV3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3801370" y="4861273"/>
            <a:ext cx="853225" cy="430887"/>
          </a:xfrm>
          <a:prstGeom prst="rect">
            <a:avLst/>
          </a:prstGeom>
          <a:solidFill>
            <a:srgbClr val="F2F2F2">
              <a:alpha val="9058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w-IL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45544 EV3 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1744003" y="5857561"/>
            <a:ext cx="855394" cy="261610"/>
          </a:xfrm>
          <a:prstGeom prst="rect">
            <a:avLst/>
          </a:prstGeom>
          <a:solidFill>
            <a:srgbClr val="F2F2F2">
              <a:alpha val="9058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w-IL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9797 NXT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478013" y="4861273"/>
            <a:ext cx="1606477" cy="261610"/>
          </a:xfrm>
          <a:prstGeom prst="rect">
            <a:avLst/>
          </a:prstGeom>
          <a:solidFill>
            <a:srgbClr val="F2F2F2">
              <a:alpha val="9058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w-IL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45560 EV3 Expansion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4194233" y="6117705"/>
            <a:ext cx="1490960" cy="261610"/>
          </a:xfrm>
          <a:prstGeom prst="rect">
            <a:avLst/>
          </a:prstGeom>
          <a:solidFill>
            <a:srgbClr val="F2F2F2">
              <a:alpha val="9058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w-IL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9695 NXT Resource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701741" y="4745620"/>
            <a:ext cx="18701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גלגלים נפוצים בערכות MINDSTORMS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581192" y="846309"/>
            <a:ext cx="7989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נקודות למחשבה: גודל, מהירות, דיוק, יציבות...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568035" y="1524318"/>
            <a:ext cx="7889348" cy="335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גלגלים גדולים גורמים לרובוט להיות גבוה יותר ולכן עלולים ליצור רובוט גבוה יותר ומרכז כובד גבוה יותר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63550" lvl="1" marL="9144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מרווח גחון גבוה מאפשר לעבור מכשולים בקלות אך מרכז כובד גבוה יותר עלול להפוך את הרובוט ליציב פחות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גלגלים גדולים מאפשרים לרובוט שלכם לנסוע רחוק יותר בכל סיבוב של הגלגל, לכן הרובוט ייסע מהר יותר.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63550" lvl="1" marL="9144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מהירות גבוהה יכולה להיות יתרון בתחרות רובוטיקה, אך הרובוט עלול לנסוע בצורה לא מדויקת.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גלגלים קטנים מאפשרים מהירות נסיעה נמוכה אבל מאפשרים דיוק גבוה יותר מגלגלים גדולים.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גלגלים רחבים מספקים שח מגע גדול יותר עם הרצפה ולכן יוצרים יציבות גבוהה, אך עלולים ליצור חיכוך גבוה.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800" y="4813401"/>
            <a:ext cx="3202803" cy="142689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5706983" y="5203691"/>
            <a:ext cx="254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ראו סט בדיקות לדוגמא בעמוד הבא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גיליון בדיקות לדוגמא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7"/>
          <p:cNvGraphicFramePr/>
          <p:nvPr/>
        </p:nvGraphicFramePr>
        <p:xfrm>
          <a:off x="457198" y="1414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{0A20B83F-306B-454F-B367-7A9CF9FEF7D9}</a:tableStyleId>
              </a:tblPr>
              <a:tblGrid>
                <a:gridCol w="4217825"/>
                <a:gridCol w="4027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w-IL" sz="1800" u="none" cap="none" strike="noStrike"/>
                        <a:t>תוצאות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w-IL" sz="1800" u="none" cap="none" strike="noStrike"/>
                        <a:t>בדיקה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(ציינו את סוג וגודל הגלגל)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באיזה גלגל אתם משתמשים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(האם הרובוט סוטה ממסלולו?)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בדיקת דיוק: סע ישר כחצי מטר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(האם הרובוט פונה בצורה מדויקת?)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בדיקת פניות: בצע 4 פניות של 90 מעלות ברצף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(האם הרובוט מחליק?)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מבחן אחיזה: דחוף חפץ כלשהו עם הרובוט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(האם הרובוט מהיר מספיק?)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מבחן מהירות: כמה זמן לוקחת נסיעה של מטר וחצי ולאחר מכן סיבוב של 360 מעלות?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(האם הצמיג נשאר על הגלגל או נופל בקלות?)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בחינת תקינות הצמיג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(האם הצמיג גורם לרובוט להיות רחב או צר יותר? גבוה או נמוך יותר?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iw-IL" sz="1800" u="none" cap="none" strike="noStrike"/>
                        <a:t>גובה ורוחב הרובוט (בשימוש בגלגלים הנבדקים)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518336" y="5689496"/>
            <a:ext cx="82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תצטרכו לשקול את היתרונות והחסרונות של כל גלגל עבור הרובוט שלכם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גלגלים אחוריים: מגלשים, גלגלים "משוגעים"...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-3778" l="0" r="0" t="0"/>
          <a:stretch/>
        </p:blipFill>
        <p:spPr>
          <a:xfrm>
            <a:off x="4808536" y="1650080"/>
            <a:ext cx="3691093" cy="242915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3695699" y="4250741"/>
            <a:ext cx="476168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גלגלים אחוריים או מגלשים צריכים לאפשר לרובוט לפנות בצורה חלקה. אתם יכולים ליצור אותם מחלקי לגו (LEGO) שונים כולל גלגלים ללא צמיג, כדורי לגו (LEGO)</a:t>
            </a:r>
            <a:r>
              <a:rPr lang="iw-IL" sz="1800">
                <a:solidFill>
                  <a:schemeClr val="dk1"/>
                </a:solidFill>
              </a:rPr>
              <a:t>, </a:t>
            </a: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גלגלים משוגעים מערכת EV3 ועוד. גם כאן קיימים יתרונות וחסרונות, מומלץ שתבדקו ותשוו גלגלים אחוריים או מגלשים שונים.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09" y="3401468"/>
            <a:ext cx="2570832" cy="306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1615" y="1361467"/>
            <a:ext cx="2950350" cy="2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3130984" y="3202465"/>
            <a:ext cx="919249" cy="947651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8"/>
          <p:cNvSpPr/>
          <p:nvPr/>
        </p:nvSpPr>
        <p:spPr>
          <a:xfrm rot="1580122">
            <a:off x="590060" y="5652657"/>
            <a:ext cx="1188864" cy="546284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גלגלים לשימושים נוספים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457200" y="1445164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◼"/>
            </a:pPr>
            <a:r>
              <a:rPr lang="iw-IL" sz="2400">
                <a:latin typeface="Arial"/>
                <a:ea typeface="Arial"/>
                <a:cs typeface="Arial"/>
                <a:sym typeface="Arial"/>
              </a:rPr>
              <a:t>גלגלי הכוונה יכולים לעזור לרובוט שלכם לנסוע לאורך קירות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◼"/>
            </a:pPr>
            <a:r>
              <a:rPr lang="iw-IL" sz="2400">
                <a:latin typeface="Arial"/>
                <a:ea typeface="Arial"/>
                <a:cs typeface="Arial"/>
                <a:sym typeface="Arial"/>
              </a:rPr>
              <a:t>טיפ FLL: בדקו שהגלגלים מותקנים בגובה הנכון לשולחן בו אתם משתמשים (בבית או בתחרות). הקירות עלולים להיות בגובה 3 או 4 אינץ’ (~76/101  מילימטרים)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rtl="1" algn="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w-IL"/>
              <a:t>© 2018, FLL Tutorials, Last Edit 6/11/2018</a:t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437" y="3146270"/>
            <a:ext cx="3187700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7939" y="3393701"/>
            <a:ext cx="3603498" cy="294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7269522" y="4870137"/>
            <a:ext cx="754256" cy="692727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4157181" y="4708572"/>
            <a:ext cx="754256" cy="692727"/>
          </a:xfrm>
          <a:prstGeom prst="ellipse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5559150" y="6343088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