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1"/>
  </p:notesMasterIdLst>
  <p:sldIdLst>
    <p:sldId id="262" r:id="rId2"/>
    <p:sldId id="263" r:id="rId3"/>
    <p:sldId id="265" r:id="rId4"/>
    <p:sldId id="266" r:id="rId5"/>
    <p:sldId id="267" r:id="rId6"/>
    <p:sldId id="264" r:id="rId7"/>
    <p:sldId id="269" r:id="rId8"/>
    <p:sldId id="268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9"/>
    <p:restoredTop sz="94648"/>
  </p:normalViewPr>
  <p:slideViewPr>
    <p:cSldViewPr snapToGrid="0" snapToObjects="1">
      <p:cViewPr>
        <p:scale>
          <a:sx n="70" d="100"/>
          <a:sy n="70" d="100"/>
        </p:scale>
        <p:origin x="51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E7A96-434B-7C49-AFFC-CD2B710B4004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DCC753B-DA6E-674F-87AA-54EEE62286B5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728D2B-336E-7842-A2DE-876B2F4752BF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9F0A68-CCAC-C44F-85FC-A9111323ED98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4863E-0B48-4B45-9DDC-EB52C1436871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012EDC-49C2-0A4F-AEDD-C8F089B956C6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F852C74-B171-F34C-A808-76FCADD44AFC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A3FCC78-3583-0A44-807A-CBC49B4EBD26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A91B27-BF4D-4F4B-A2EC-53F56046BB55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CFCC75-D900-0B45-B8DE-86808520726A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C2BC4A4-5CA5-0F41-9546-2A60EE13BDF8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2B4C53-BEBD-234B-8687-F817CE49C9EE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s-ya_QVZQ" TargetMode="External"/><Relationship Id="rId2" Type="http://schemas.openxmlformats.org/officeDocument/2006/relationships/hyperlink" Target="https://www.youtube.com/watch?v=E_JsBhN2dD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Xox8MgzXo0" TargetMode="External"/><Relationship Id="rId2" Type="http://schemas.openxmlformats.org/officeDocument/2006/relationships/hyperlink" Target="https://www.youtube.com/watch?v=Q3S1chdLhh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YOU RESEARCH?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5839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1CDE75-7463-B05E-B4CF-E94F9A3B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TEACH THE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F2E9E-7CF8-34EC-0DDE-A553BF77A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students in </a:t>
            </a:r>
            <a:r>
              <a:rPr lang="en-US" i="1" dirty="0"/>
              <a:t>FIRST</a:t>
            </a:r>
            <a:r>
              <a:rPr lang="en-US" dirty="0"/>
              <a:t> LEGO League Challenge have not been taught how to do research. </a:t>
            </a:r>
          </a:p>
          <a:p>
            <a:r>
              <a:rPr lang="en-US" dirty="0"/>
              <a:t>Discussing how to research is an important first step before sending students to the library or Internet to being their Innovation Project Research.</a:t>
            </a:r>
          </a:p>
          <a:p>
            <a:r>
              <a:rPr lang="en-US" dirty="0"/>
              <a:t>Online safety is also a concern.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1FC83-529E-A016-D7C3-D3961A7A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100-4C58-DC06-CA59-E32C931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MAIN PARTS OF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5ED7-070F-7729-D030-CADBFEC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BA629-99B9-BBEA-479D-C18D5EF67E6E}"/>
              </a:ext>
            </a:extLst>
          </p:cNvPr>
          <p:cNvSpPr/>
          <p:nvPr/>
        </p:nvSpPr>
        <p:spPr>
          <a:xfrm>
            <a:off x="832139" y="1949358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Keywords/Search Terms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3F96C-49E4-4E28-F101-C2120FCA568F}"/>
              </a:ext>
            </a:extLst>
          </p:cNvPr>
          <p:cNvSpPr/>
          <p:nvPr/>
        </p:nvSpPr>
        <p:spPr>
          <a:xfrm>
            <a:off x="5087072" y="1949358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Reliable 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2AC63-E7BF-D64A-3CDB-4BE3520C683B}"/>
              </a:ext>
            </a:extLst>
          </p:cNvPr>
          <p:cNvSpPr/>
          <p:nvPr/>
        </p:nvSpPr>
        <p:spPr>
          <a:xfrm>
            <a:off x="832139" y="3416843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 to Take Notes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97D73-472B-1980-73C7-89FC91D71F5D}"/>
              </a:ext>
            </a:extLst>
          </p:cNvPr>
          <p:cNvSpPr/>
          <p:nvPr/>
        </p:nvSpPr>
        <p:spPr>
          <a:xfrm>
            <a:off x="5087072" y="3356982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Cite Your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874886-E8DB-0C17-FC91-7FFB62FB311F}"/>
              </a:ext>
            </a:extLst>
          </p:cNvPr>
          <p:cNvSpPr/>
          <p:nvPr/>
        </p:nvSpPr>
        <p:spPr>
          <a:xfrm>
            <a:off x="2878348" y="4764606"/>
            <a:ext cx="3387304" cy="849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Information/Results</a:t>
            </a:r>
          </a:p>
        </p:txBody>
      </p:sp>
    </p:spTree>
    <p:extLst>
      <p:ext uri="{BB962C8B-B14F-4D97-AF65-F5344CB8AC3E}">
        <p14:creationId xmlns:p14="http://schemas.microsoft.com/office/powerpoint/2010/main" val="25916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6100-4C58-DC06-CA59-E32C931E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SELECTING KEYWORDS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086FE32-CEC1-B45C-A931-08A4EBC0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keywords you use in your search matters</a:t>
            </a:r>
          </a:p>
          <a:p>
            <a:r>
              <a:rPr lang="en-US" dirty="0"/>
              <a:t>While adults may be familiar with search terms, young students may not be.</a:t>
            </a:r>
          </a:p>
          <a:p>
            <a:r>
              <a:rPr lang="en-US" dirty="0"/>
              <a:t>Go through the Challenge prompt together and highlight important terms that can be used in keyword searches</a:t>
            </a:r>
          </a:p>
          <a:p>
            <a:r>
              <a:rPr lang="en-US" dirty="0"/>
              <a:t>Have a coach do some sample searches together to see what sources show up.</a:t>
            </a:r>
          </a:p>
          <a:p>
            <a:r>
              <a:rPr lang="en-US" dirty="0"/>
              <a:t>Watch this video: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=ttaPomA5xUE&amp;feature=</a:t>
            </a:r>
            <a:r>
              <a:rPr lang="en-US" dirty="0" err="1"/>
              <a:t>youtu.be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5ED7-070F-7729-D030-CADBFEC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8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6F2F-B280-E388-6E96-C195A553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reliable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E44B-6288-87F7-D5A2-C716324A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56997" cy="27946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Not all sources are equal. Some sources are just opinions (e.g. Twitter post, personal blog) and others have been validated by research (e.g. scientific paper)</a:t>
            </a:r>
          </a:p>
          <a:p>
            <a:r>
              <a:rPr lang="en-US" dirty="0"/>
              <a:t>For a young team, a coach might create a subset of resources that are reliable</a:t>
            </a:r>
          </a:p>
          <a:p>
            <a:r>
              <a:rPr lang="en-US" dirty="0"/>
              <a:t>Watch this: </a:t>
            </a:r>
            <a:r>
              <a:rPr lang="en-US" dirty="0">
                <a:hlinkClick r:id="rId2"/>
              </a:rPr>
              <a:t>https://www.youtube.com/watch?v=E_JsBhN2dDM</a:t>
            </a:r>
            <a:endParaRPr lang="en-US" dirty="0"/>
          </a:p>
          <a:p>
            <a:r>
              <a:rPr lang="en-US" dirty="0"/>
              <a:t>Watch this: </a:t>
            </a:r>
            <a:r>
              <a:rPr lang="en-US" dirty="0">
                <a:hlinkClick r:id="rId3"/>
              </a:rPr>
              <a:t>https://www.youtube.com/watch?v=Zss-ya_QVZQ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CF01-50EA-5FA9-3297-BB88F016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34D82-0C77-CD7D-5EBB-192D2515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28" y="4517633"/>
            <a:ext cx="3119167" cy="16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B66CE-AD6E-4CC1-D484-FFB18E4136A0}"/>
              </a:ext>
            </a:extLst>
          </p:cNvPr>
          <p:cNvSpPr txBox="1"/>
          <p:nvPr/>
        </p:nvSpPr>
        <p:spPr>
          <a:xfrm>
            <a:off x="5900895" y="5524194"/>
            <a:ext cx="2516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Source: University of Washington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5D79-700C-78FD-A7D0-63347DFF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6C2D-AAAD-12A7-4F37-E798E45D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437818" cy="43532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Taking notes is a skill – you don’t want to write too much or too little.</a:t>
            </a:r>
          </a:p>
          <a:p>
            <a:r>
              <a:rPr lang="en-US" dirty="0"/>
              <a:t>You also want to learn the difference between quoting someone and </a:t>
            </a:r>
            <a:r>
              <a:rPr lang="en-US" dirty="0" err="1"/>
              <a:t>parapharasing</a:t>
            </a:r>
            <a:r>
              <a:rPr lang="en-US" dirty="0"/>
              <a:t> their work</a:t>
            </a:r>
          </a:p>
          <a:p>
            <a:r>
              <a:rPr lang="en-US" dirty="0"/>
              <a:t>Watch this: </a:t>
            </a:r>
            <a:r>
              <a:rPr lang="en-US" dirty="0">
                <a:hlinkClick r:id="rId2"/>
              </a:rPr>
              <a:t>https://www.youtube.com/watch?v=Q3S1chdLhhw</a:t>
            </a:r>
            <a:endParaRPr lang="en-US" dirty="0"/>
          </a:p>
          <a:p>
            <a:r>
              <a:rPr lang="en-US" dirty="0"/>
              <a:t>Watch this: </a:t>
            </a:r>
            <a:r>
              <a:rPr lang="en-US" dirty="0">
                <a:hlinkClick r:id="rId3"/>
              </a:rPr>
              <a:t>https://www.youtube.com/watch?v=4Xox8MgzXo0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A13C-A9C6-88AC-5940-38009F2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243996-A270-2B33-E3A8-EAACAD3D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77" y="1731899"/>
            <a:ext cx="3244133" cy="18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D37A6-DC56-D530-D8E5-75767A41228C}"/>
              </a:ext>
            </a:extLst>
          </p:cNvPr>
          <p:cNvSpPr txBox="1"/>
          <p:nvPr/>
        </p:nvSpPr>
        <p:spPr>
          <a:xfrm>
            <a:off x="5451777" y="3548613"/>
            <a:ext cx="32441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 Source: Learn and Lead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AA4D-BE0D-0E50-7AE6-462DB27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Cite your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F922-30E3-2381-048F-0F013627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Citations are how you can give credit to someone else for the idea, the words, etc.</a:t>
            </a:r>
          </a:p>
          <a:p>
            <a:r>
              <a:rPr lang="en-US" sz="2000" dirty="0"/>
              <a:t>You can cite websites, articles, experts, other teams, etc. </a:t>
            </a:r>
          </a:p>
          <a:p>
            <a:r>
              <a:rPr lang="en-US" sz="2000" dirty="0"/>
              <a:t>In </a:t>
            </a:r>
            <a:r>
              <a:rPr lang="en-US" sz="2000" i="1" dirty="0"/>
              <a:t>FIRST</a:t>
            </a:r>
            <a:r>
              <a:rPr lang="en-US" sz="2000" dirty="0"/>
              <a:t> LEGO League, citations do not have to follow any particular format.</a:t>
            </a:r>
          </a:p>
          <a:p>
            <a:r>
              <a:rPr lang="en-US" sz="2000" dirty="0"/>
              <a:t>Keeping track of the author and website/links is a great place for a young student to start.</a:t>
            </a:r>
          </a:p>
          <a:p>
            <a:r>
              <a:rPr lang="en-US" sz="2000" dirty="0"/>
              <a:t>Read this: https://</a:t>
            </a:r>
            <a:r>
              <a:rPr lang="en-US" sz="2000" dirty="0" err="1"/>
              <a:t>guides.lib.uw.edu</a:t>
            </a:r>
            <a:r>
              <a:rPr lang="en-US" sz="2000" dirty="0"/>
              <a:t>/research/citations/</a:t>
            </a:r>
            <a:r>
              <a:rPr lang="en-US" sz="2000" dirty="0" err="1"/>
              <a:t>citationwhat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C93B-20EA-3D09-BCA7-3CF766C8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7" name="Picture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E0A150E6-89E3-526C-B9DB-9CBC0D18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54" y="4662527"/>
            <a:ext cx="3759375" cy="1507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57592-D6AD-1754-E741-F7A185FBC56D}"/>
              </a:ext>
            </a:extLst>
          </p:cNvPr>
          <p:cNvSpPr txBox="1"/>
          <p:nvPr/>
        </p:nvSpPr>
        <p:spPr>
          <a:xfrm>
            <a:off x="5596895" y="5678953"/>
            <a:ext cx="220358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Source: https://</a:t>
            </a:r>
            <a:r>
              <a:rPr lang="en-US" sz="1050" dirty="0" err="1"/>
              <a:t>guides.library.unk.edu</a:t>
            </a:r>
            <a:r>
              <a:rPr lang="en-US" sz="1050" dirty="0"/>
              <a:t>/</a:t>
            </a:r>
            <a:r>
              <a:rPr lang="en-US" sz="1050" dirty="0" err="1"/>
              <a:t>c.php?g</a:t>
            </a:r>
            <a:r>
              <a:rPr lang="en-US" sz="1050" dirty="0"/>
              <a:t>=710678&amp;p=5051044</a:t>
            </a:r>
          </a:p>
        </p:txBody>
      </p:sp>
    </p:spTree>
    <p:extLst>
      <p:ext uri="{BB962C8B-B14F-4D97-AF65-F5344CB8AC3E}">
        <p14:creationId xmlns:p14="http://schemas.microsoft.com/office/powerpoint/2010/main" val="210499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AA4D-BE0D-0E50-7AE6-462DB274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YOUR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F922-30E3-2381-048F-0F013627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Being able to communicate what you found during your research is an important part of FIRST LEGO League</a:t>
            </a:r>
          </a:p>
          <a:p>
            <a:r>
              <a:rPr lang="en-US" dirty="0"/>
              <a:t>You need to be able to communicate information to your teammates, experts, and judges. </a:t>
            </a:r>
          </a:p>
          <a:p>
            <a:r>
              <a:rPr lang="en-US" dirty="0"/>
              <a:t>There are many different ways to communicate information you have found. </a:t>
            </a:r>
          </a:p>
          <a:p>
            <a:pPr lvl="1"/>
            <a:r>
              <a:rPr lang="en-US" dirty="0"/>
              <a:t>Some information such as existing solutions may be best presented in a comparison table. </a:t>
            </a:r>
          </a:p>
          <a:p>
            <a:pPr lvl="1"/>
            <a:r>
              <a:rPr lang="en-US" dirty="0"/>
              <a:t>A pie chart might be useful for other information.</a:t>
            </a:r>
          </a:p>
          <a:p>
            <a:pPr lvl="1"/>
            <a:r>
              <a:rPr lang="en-US" dirty="0"/>
              <a:t>If you are sharing survey data, you must include how many people responded to your survey.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5C93B-20EA-3D09-BCA7-3CF766C8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7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lesson was written by Arvind and Sanjay Seshan</a:t>
            </a:r>
          </a:p>
          <a:p>
            <a:r>
              <a:rPr lang="en-US" sz="1800" dirty="0"/>
              <a:t>More lessons are available on </a:t>
            </a:r>
            <a:r>
              <a:rPr lang="en-US" sz="1800" dirty="0">
                <a:hlinkClick r:id="rId3"/>
              </a:rPr>
              <a:t>www.ev3lessons.com</a:t>
            </a:r>
            <a:r>
              <a:rPr lang="en-US" sz="1800" dirty="0"/>
              <a:t> and </a:t>
            </a:r>
            <a:r>
              <a:rPr lang="en-US" sz="1800" dirty="0">
                <a:hlinkClick r:id="rId4"/>
              </a:rPr>
              <a:t>www.flltutorials.com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6/01/2023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9924</TotalTime>
  <Words>649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HOW DO YOU RESEARCH?</vt:lpstr>
      <vt:lpstr>Why TEACH THE PROCESS?</vt:lpstr>
      <vt:lpstr>FIVE MAIN PARTS OF RESEARCH</vt:lpstr>
      <vt:lpstr>SELECTING KEYWORDS</vt:lpstr>
      <vt:lpstr>using reliable sources</vt:lpstr>
      <vt:lpstr>TAKING NOTES</vt:lpstr>
      <vt:lpstr>Cite your sources</vt:lpstr>
      <vt:lpstr>PRESENTING YOUR RESEARCH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53</cp:revision>
  <cp:lastPrinted>2017-09-27T10:53:54Z</cp:lastPrinted>
  <dcterms:created xsi:type="dcterms:W3CDTF">2017-08-13T17:46:18Z</dcterms:created>
  <dcterms:modified xsi:type="dcterms:W3CDTF">2023-06-01T12:24:13Z</dcterms:modified>
</cp:coreProperties>
</file>