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1"/>
  </p:notesMasterIdLst>
  <p:sldIdLst>
    <p:sldId id="256" r:id="rId2"/>
    <p:sldId id="257" r:id="rId3"/>
    <p:sldId id="264" r:id="rId4"/>
    <p:sldId id="261" r:id="rId5"/>
    <p:sldId id="262" r:id="rId6"/>
    <p:sldId id="260" r:id="rId7"/>
    <p:sldId id="259" r:id="rId8"/>
    <p:sldId id="263" r:id="rId9"/>
    <p:sldId id="25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39"/>
    <p:restoredTop sz="94648"/>
  </p:normalViewPr>
  <p:slideViewPr>
    <p:cSldViewPr snapToGrid="0" snapToObjects="1">
      <p:cViewPr varScale="1">
        <p:scale>
          <a:sx n="112" d="100"/>
          <a:sy n="112" d="100"/>
        </p:scale>
        <p:origin x="7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5/29/23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65911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5</a:t>
            </a:fld>
            <a:endParaRPr lang="en-US"/>
          </a:p>
        </p:txBody>
      </p:sp>
    </p:spTree>
    <p:extLst>
      <p:ext uri="{BB962C8B-B14F-4D97-AF65-F5344CB8AC3E}">
        <p14:creationId xmlns:p14="http://schemas.microsoft.com/office/powerpoint/2010/main" val="603053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58A22F78-0379-7949-B4A2-8A5415DD823A}" type="datetime1">
              <a:rPr lang="en-US" smtClean="0"/>
              <a:t>5/29/23</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64822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E29AE74D-52E5-D844-9837-3130C51F052F}" type="datetime1">
              <a:rPr lang="en-US" smtClean="0"/>
              <a:t>5/29/23</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494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D9FA56A3-26F0-8A4C-BB32-279BFBEB5AA1}" type="datetime1">
              <a:rPr lang="en-US" smtClean="0"/>
              <a:t>5/29/23</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1839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6060BCAE-169E-114A-8365-372338DC3DE0}" type="datetime1">
              <a:rPr lang="en-US" smtClean="0"/>
              <a:t>5/29/23</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9965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983A4A3C-6BE9-4A41-ADB0-7DAA1E8ED5B9}"/>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9854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47280C1-BB01-7346-92BF-F47D86D8497A}"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697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AB9988FB-A628-7E48-BEA0-2D175BA0FEAB}" type="datetime1">
              <a:rPr lang="en-US" smtClean="0"/>
              <a:t>5/29/23</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70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D381CFB9-1684-5F4B-AB0F-618B3720B51F}" type="datetime1">
              <a:rPr lang="en-US" smtClean="0"/>
              <a:t>5/29/23</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31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3FA9AA88-5D51-4C43-B3F0-804441D57020}" type="datetime1">
              <a:rPr lang="en-US" smtClean="0"/>
              <a:t>5/29/23</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690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A9CC9D7B-A30B-4C41-8F8D-7FFCC0E097FC}"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69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A7D7AE6F-DCA0-AC40-831A-FDE5CC57E53E}"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635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650698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lltutorials.com/en/Worksheets.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flltutorials.com/en/Worksheet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lltutorials.com/"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a Mission Strategy</a:t>
            </a:r>
          </a:p>
        </p:txBody>
      </p:sp>
      <p:sp>
        <p:nvSpPr>
          <p:cNvPr id="3" name="Subtitle 2"/>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105655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1"/>
            <a:r>
              <a:rPr lang="en-US" dirty="0"/>
              <a:t>Learn how to come up with a strategy for the robot game</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Understand the Missions</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
        <p:nvSpPr>
          <p:cNvPr id="8" name="TextBox 7"/>
          <p:cNvSpPr txBox="1"/>
          <p:nvPr/>
        </p:nvSpPr>
        <p:spPr>
          <a:xfrm>
            <a:off x="372246" y="1674982"/>
            <a:ext cx="4554083" cy="3477875"/>
          </a:xfrm>
          <a:prstGeom prst="rect">
            <a:avLst/>
          </a:prstGeom>
          <a:noFill/>
        </p:spPr>
        <p:txBody>
          <a:bodyPr wrap="square" rtlCol="0">
            <a:spAutoFit/>
          </a:bodyPr>
          <a:lstStyle/>
          <a:p>
            <a:pPr marL="285750" indent="-285750">
              <a:buFont typeface="Arial" panose="020B0604020202020204" pitchFamily="34" charset="0"/>
              <a:buChar char="•"/>
            </a:pPr>
            <a:r>
              <a:rPr lang="en-US" dirty="0"/>
              <a:t>Rule #1 is to read the Challenge Guide thoroughly </a:t>
            </a:r>
            <a:r>
              <a:rPr lang="mr-IN" dirty="0"/>
              <a:t>–</a:t>
            </a:r>
            <a:r>
              <a:rPr lang="en-US" dirty="0"/>
              <a:t> everyone should do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Rule #2 is to read the Challenge Updates during the season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t>Tip: Many teams like to take notes on each mission (the rules, the points, etc.) and place them next to the missions on the mat (You can get the tents pictured on: </a:t>
            </a:r>
            <a:r>
              <a:rPr lang="en-US" sz="1600" dirty="0">
                <a:hlinkClick r:id="rId2"/>
              </a:rPr>
              <a:t>https://flltutorials.com/en/Worksheets.html</a:t>
            </a:r>
            <a:r>
              <a:rPr lang="en-US" sz="1600" dirty="0"/>
              <a:t>. </a:t>
            </a:r>
            <a:r>
              <a:rPr lang="en-US" sz="1600" i="1" dirty="0"/>
              <a:t>They will be updated for the newest season in August 2023</a:t>
            </a:r>
          </a:p>
        </p:txBody>
      </p:sp>
      <p:pic>
        <p:nvPicPr>
          <p:cNvPr id="11" name="Picture 10" descr="A screenshot of a video game&#10;&#10;Description automatically generated with medium confidence">
            <a:extLst>
              <a:ext uri="{FF2B5EF4-FFF2-40B4-BE49-F238E27FC236}">
                <a16:creationId xmlns:a16="http://schemas.microsoft.com/office/drawing/2014/main" id="{2327BD35-425E-E887-CF6E-3E8DFF3D2160}"/>
              </a:ext>
            </a:extLst>
          </p:cNvPr>
          <p:cNvPicPr>
            <a:picLocks noChangeAspect="1"/>
          </p:cNvPicPr>
          <p:nvPr/>
        </p:nvPicPr>
        <p:blipFill rotWithShape="1">
          <a:blip r:embed="rId3"/>
          <a:srcRect b="77661"/>
          <a:stretch/>
        </p:blipFill>
        <p:spPr>
          <a:xfrm>
            <a:off x="5451777" y="1674982"/>
            <a:ext cx="2865939" cy="854563"/>
          </a:xfrm>
          <a:prstGeom prst="rect">
            <a:avLst/>
          </a:prstGeom>
        </p:spPr>
      </p:pic>
      <p:pic>
        <p:nvPicPr>
          <p:cNvPr id="13" name="Picture 12" descr="A picture containing text, indoor, bed&#10;&#10;Description automatically generated">
            <a:extLst>
              <a:ext uri="{FF2B5EF4-FFF2-40B4-BE49-F238E27FC236}">
                <a16:creationId xmlns:a16="http://schemas.microsoft.com/office/drawing/2014/main" id="{DDE6EE97-61D7-15D6-1050-F217FD7BA88B}"/>
              </a:ext>
            </a:extLst>
          </p:cNvPr>
          <p:cNvPicPr>
            <a:picLocks noChangeAspect="1"/>
          </p:cNvPicPr>
          <p:nvPr/>
        </p:nvPicPr>
        <p:blipFill>
          <a:blip r:embed="rId4"/>
          <a:stretch>
            <a:fillRect/>
          </a:stretch>
        </p:blipFill>
        <p:spPr>
          <a:xfrm>
            <a:off x="5451777" y="3611880"/>
            <a:ext cx="3052010" cy="2297006"/>
          </a:xfrm>
          <a:prstGeom prst="rect">
            <a:avLst/>
          </a:prstGeom>
        </p:spPr>
      </p:pic>
    </p:spTree>
    <p:extLst>
      <p:ext uri="{BB962C8B-B14F-4D97-AF65-F5344CB8AC3E}">
        <p14:creationId xmlns:p14="http://schemas.microsoft.com/office/powerpoint/2010/main" val="144455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Plan Your Robot Game</a:t>
            </a:r>
          </a:p>
        </p:txBody>
      </p:sp>
      <p:sp>
        <p:nvSpPr>
          <p:cNvPr id="3" name="Content Placeholder 2"/>
          <p:cNvSpPr>
            <a:spLocks noGrp="1"/>
          </p:cNvSpPr>
          <p:nvPr>
            <p:ph idx="1"/>
          </p:nvPr>
        </p:nvSpPr>
        <p:spPr>
          <a:xfrm>
            <a:off x="241740" y="1845734"/>
            <a:ext cx="3992058" cy="4023360"/>
          </a:xfrm>
        </p:spPr>
        <p:txBody>
          <a:bodyPr>
            <a:normAutofit fontScale="47500" lnSpcReduction="20000"/>
          </a:bodyPr>
          <a:lstStyle/>
          <a:p>
            <a:r>
              <a:rPr lang="en-US" dirty="0"/>
              <a:t>Which missions are near Launch and could be done quickly?</a:t>
            </a:r>
          </a:p>
          <a:p>
            <a:r>
              <a:rPr lang="en-US" dirty="0"/>
              <a:t>Which missions might be grouped together because of their proximity?</a:t>
            </a:r>
          </a:p>
          <a:p>
            <a:r>
              <a:rPr lang="en-US" dirty="0"/>
              <a:t>Which missions might use the same attachment/tool to complete?</a:t>
            </a:r>
          </a:p>
          <a:p>
            <a:r>
              <a:rPr lang="en-US" dirty="0"/>
              <a:t>Are some missions harder than others?</a:t>
            </a:r>
          </a:p>
          <a:p>
            <a:r>
              <a:rPr lang="en-US" dirty="0"/>
              <a:t>Are some missions harder to get to?</a:t>
            </a:r>
          </a:p>
          <a:p>
            <a:r>
              <a:rPr lang="en-US" dirty="0"/>
              <a:t>What are the team’s goals for the year when it comes to the robot game?</a:t>
            </a:r>
          </a:p>
          <a:p>
            <a:r>
              <a:rPr lang="en-US" dirty="0"/>
              <a:t>How many points is the mission?</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
        <p:nvSpPr>
          <p:cNvPr id="9" name="TextBox 8"/>
          <p:cNvSpPr txBox="1"/>
          <p:nvPr/>
        </p:nvSpPr>
        <p:spPr>
          <a:xfrm>
            <a:off x="977987" y="5499762"/>
            <a:ext cx="7188025" cy="369332"/>
          </a:xfrm>
          <a:prstGeom prst="rect">
            <a:avLst/>
          </a:prstGeom>
          <a:noFill/>
        </p:spPr>
        <p:txBody>
          <a:bodyPr wrap="square" rtlCol="0">
            <a:spAutoFit/>
          </a:bodyPr>
          <a:lstStyle/>
          <a:p>
            <a:r>
              <a:rPr lang="en-US" i="1" dirty="0">
                <a:solidFill>
                  <a:srgbClr val="FF0000"/>
                </a:solidFill>
              </a:rPr>
              <a:t>Use the answers to the questions to determine which missions to do and when.</a:t>
            </a:r>
          </a:p>
        </p:txBody>
      </p:sp>
      <p:pic>
        <p:nvPicPr>
          <p:cNvPr id="8" name="Picture 7" descr="A picture containing drawing, graphics, child art, cartoon&#10;&#10;Description automatically generated">
            <a:extLst>
              <a:ext uri="{FF2B5EF4-FFF2-40B4-BE49-F238E27FC236}">
                <a16:creationId xmlns:a16="http://schemas.microsoft.com/office/drawing/2014/main" id="{50629500-5119-5EDF-538E-54F72D0964D4}"/>
              </a:ext>
            </a:extLst>
          </p:cNvPr>
          <p:cNvPicPr>
            <a:picLocks noChangeAspect="1"/>
          </p:cNvPicPr>
          <p:nvPr/>
        </p:nvPicPr>
        <p:blipFill>
          <a:blip r:embed="rId2"/>
          <a:stretch>
            <a:fillRect/>
          </a:stretch>
        </p:blipFill>
        <p:spPr>
          <a:xfrm>
            <a:off x="4233798" y="2247588"/>
            <a:ext cx="4389120" cy="2288857"/>
          </a:xfrm>
          <a:prstGeom prst="rect">
            <a:avLst/>
          </a:prstGeom>
        </p:spPr>
      </p:pic>
    </p:spTree>
    <p:extLst>
      <p:ext uri="{BB962C8B-B14F-4D97-AF65-F5344CB8AC3E}">
        <p14:creationId xmlns:p14="http://schemas.microsoft.com/office/powerpoint/2010/main" val="79779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Step 2: Mission Planning Guide</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
        <p:nvSpPr>
          <p:cNvPr id="9" name="TextBox 8"/>
          <p:cNvSpPr txBox="1"/>
          <p:nvPr/>
        </p:nvSpPr>
        <p:spPr>
          <a:xfrm>
            <a:off x="383399" y="1621762"/>
            <a:ext cx="432638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worksheet with all the missions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it to evaluate all your options for a given year’s robot game</a:t>
            </a:r>
          </a:p>
        </p:txBody>
      </p:sp>
      <p:pic>
        <p:nvPicPr>
          <p:cNvPr id="3" name="Picture 2" descr="Table, timeline&#10;&#10;Description automatically generated">
            <a:extLst>
              <a:ext uri="{FF2B5EF4-FFF2-40B4-BE49-F238E27FC236}">
                <a16:creationId xmlns:a16="http://schemas.microsoft.com/office/drawing/2014/main" id="{9432AE1C-5E32-AF4E-AEA7-1CFD0B86EDFA}"/>
              </a:ext>
            </a:extLst>
          </p:cNvPr>
          <p:cNvPicPr>
            <a:picLocks noChangeAspect="1"/>
          </p:cNvPicPr>
          <p:nvPr/>
        </p:nvPicPr>
        <p:blipFill>
          <a:blip r:embed="rId3"/>
          <a:stretch>
            <a:fillRect/>
          </a:stretch>
        </p:blipFill>
        <p:spPr>
          <a:xfrm>
            <a:off x="5110620" y="1621762"/>
            <a:ext cx="3228939" cy="4191696"/>
          </a:xfrm>
          <a:prstGeom prst="rect">
            <a:avLst/>
          </a:prstGeom>
        </p:spPr>
      </p:pic>
      <p:sp>
        <p:nvSpPr>
          <p:cNvPr id="6" name="TextBox 5">
            <a:extLst>
              <a:ext uri="{FF2B5EF4-FFF2-40B4-BE49-F238E27FC236}">
                <a16:creationId xmlns:a16="http://schemas.microsoft.com/office/drawing/2014/main" id="{51FF6E43-7799-D27F-42F0-D2DDCCD1FA41}"/>
              </a:ext>
            </a:extLst>
          </p:cNvPr>
          <p:cNvSpPr txBox="1"/>
          <p:nvPr/>
        </p:nvSpPr>
        <p:spPr>
          <a:xfrm>
            <a:off x="383399" y="4049877"/>
            <a:ext cx="4108236" cy="1384995"/>
          </a:xfrm>
          <a:prstGeom prst="rect">
            <a:avLst/>
          </a:prstGeom>
          <a:noFill/>
        </p:spPr>
        <p:txBody>
          <a:bodyPr wrap="square" rtlCol="0">
            <a:spAutoFit/>
          </a:bodyPr>
          <a:lstStyle/>
          <a:p>
            <a:r>
              <a:rPr lang="en-US" sz="1400" i="1" dirty="0"/>
              <a:t>All worksheets mentioned in this document at available at </a:t>
            </a:r>
            <a:r>
              <a:rPr lang="en-US" sz="1400" dirty="0">
                <a:hlinkClick r:id="rId4"/>
              </a:rPr>
              <a:t>https://flltutorials.com/en/Worksheets.html</a:t>
            </a:r>
            <a:endParaRPr lang="en-US" sz="1400" dirty="0"/>
          </a:p>
          <a:p>
            <a:endParaRPr lang="en-US" sz="1400" i="1" dirty="0"/>
          </a:p>
          <a:p>
            <a:r>
              <a:rPr lang="en-US" sz="1400" i="1" dirty="0"/>
              <a:t>They will be updated for the newest season in August 2023</a:t>
            </a:r>
          </a:p>
          <a:p>
            <a:endParaRPr lang="en-US" sz="1400" dirty="0"/>
          </a:p>
        </p:txBody>
      </p:sp>
    </p:spTree>
    <p:extLst>
      <p:ext uri="{BB962C8B-B14F-4D97-AF65-F5344CB8AC3E}">
        <p14:creationId xmlns:p14="http://schemas.microsoft.com/office/powerpoint/2010/main" val="105662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board&#10;&#10;Description automatically generated with low confidence">
            <a:extLst>
              <a:ext uri="{FF2B5EF4-FFF2-40B4-BE49-F238E27FC236}">
                <a16:creationId xmlns:a16="http://schemas.microsoft.com/office/drawing/2014/main" id="{C9C8B531-01AA-4FB4-2620-73C3FBCE92B8}"/>
              </a:ext>
            </a:extLst>
          </p:cNvPr>
          <p:cNvPicPr>
            <a:picLocks noChangeAspect="1"/>
          </p:cNvPicPr>
          <p:nvPr/>
        </p:nvPicPr>
        <p:blipFill>
          <a:blip r:embed="rId2"/>
          <a:stretch>
            <a:fillRect/>
          </a:stretch>
        </p:blipFill>
        <p:spPr>
          <a:xfrm>
            <a:off x="672766" y="2770383"/>
            <a:ext cx="7798466" cy="3606790"/>
          </a:xfrm>
          <a:prstGeom prst="rect">
            <a:avLst/>
          </a:prstGeom>
        </p:spPr>
      </p:pic>
      <p:sp>
        <p:nvSpPr>
          <p:cNvPr id="2" name="Title 1"/>
          <p:cNvSpPr>
            <a:spLocks noGrp="1"/>
          </p:cNvSpPr>
          <p:nvPr>
            <p:ph type="title"/>
          </p:nvPr>
        </p:nvSpPr>
        <p:spPr/>
        <p:txBody>
          <a:bodyPr/>
          <a:lstStyle/>
          <a:p>
            <a:r>
              <a:rPr lang="en-US" dirty="0"/>
              <a:t>Step 3: Team Robot Game Strategy</a:t>
            </a:r>
          </a:p>
        </p:txBody>
      </p:sp>
      <p:sp>
        <p:nvSpPr>
          <p:cNvPr id="3" name="Content Placeholder 2"/>
          <p:cNvSpPr>
            <a:spLocks noGrp="1"/>
          </p:cNvSpPr>
          <p:nvPr>
            <p:ph idx="1"/>
          </p:nvPr>
        </p:nvSpPr>
        <p:spPr>
          <a:xfrm>
            <a:off x="465424" y="1559574"/>
            <a:ext cx="8476376" cy="4023360"/>
          </a:xfrm>
        </p:spPr>
        <p:txBody>
          <a:bodyPr>
            <a:normAutofit/>
          </a:bodyPr>
          <a:lstStyle/>
          <a:p>
            <a:r>
              <a:rPr lang="en-US" sz="2000" dirty="0"/>
              <a:t>Plan out a path for each run/launch</a:t>
            </a:r>
          </a:p>
          <a:p>
            <a:r>
              <a:rPr lang="en-US" sz="2000" dirty="0"/>
              <a:t>We recommend that each team member comes up with a strategy and then the team listens to all the ideas and combines them.</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cxnSp>
        <p:nvCxnSpPr>
          <p:cNvPr id="8" name="Straight Connector 7">
            <a:extLst>
              <a:ext uri="{FF2B5EF4-FFF2-40B4-BE49-F238E27FC236}">
                <a16:creationId xmlns:a16="http://schemas.microsoft.com/office/drawing/2014/main" id="{D95B5B25-658C-2B33-4725-6E3416340255}"/>
              </a:ext>
            </a:extLst>
          </p:cNvPr>
          <p:cNvCxnSpPr>
            <a:cxnSpLocks/>
          </p:cNvCxnSpPr>
          <p:nvPr/>
        </p:nvCxnSpPr>
        <p:spPr>
          <a:xfrm flipH="1">
            <a:off x="6283010" y="3885329"/>
            <a:ext cx="503883" cy="88551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F50404-84B1-469F-6D20-A6DAD8DD2B7E}"/>
              </a:ext>
            </a:extLst>
          </p:cNvPr>
          <p:cNvCxnSpPr>
            <a:cxnSpLocks/>
          </p:cNvCxnSpPr>
          <p:nvPr/>
        </p:nvCxnSpPr>
        <p:spPr>
          <a:xfrm>
            <a:off x="6283010" y="4770844"/>
            <a:ext cx="735850" cy="42168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3583D9E-51D0-D63C-E22A-D480EB453EEE}"/>
              </a:ext>
            </a:extLst>
          </p:cNvPr>
          <p:cNvCxnSpPr>
            <a:cxnSpLocks/>
          </p:cNvCxnSpPr>
          <p:nvPr/>
        </p:nvCxnSpPr>
        <p:spPr>
          <a:xfrm>
            <a:off x="4142145" y="5598043"/>
            <a:ext cx="2384358" cy="917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EEC454-52D3-E8F3-24B6-2CD473801649}"/>
              </a:ext>
            </a:extLst>
          </p:cNvPr>
          <p:cNvCxnSpPr>
            <a:cxnSpLocks/>
          </p:cNvCxnSpPr>
          <p:nvPr/>
        </p:nvCxnSpPr>
        <p:spPr>
          <a:xfrm flipV="1">
            <a:off x="2534740" y="3738299"/>
            <a:ext cx="0" cy="170545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5E8A5C-0098-C647-4708-2C8A6777C586}"/>
              </a:ext>
            </a:extLst>
          </p:cNvPr>
          <p:cNvCxnSpPr>
            <a:cxnSpLocks/>
          </p:cNvCxnSpPr>
          <p:nvPr/>
        </p:nvCxnSpPr>
        <p:spPr>
          <a:xfrm flipH="1">
            <a:off x="2597871" y="3451367"/>
            <a:ext cx="1503560" cy="286932"/>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8A1F568-A8BF-5340-5ABA-2BD4F0984E77}"/>
              </a:ext>
            </a:extLst>
          </p:cNvPr>
          <p:cNvSpPr/>
          <p:nvPr/>
        </p:nvSpPr>
        <p:spPr>
          <a:xfrm>
            <a:off x="2115350" y="5014394"/>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B5511F88-21DA-CE57-48B6-CB1496427C0C}"/>
              </a:ext>
            </a:extLst>
          </p:cNvPr>
          <p:cNvSpPr/>
          <p:nvPr/>
        </p:nvSpPr>
        <p:spPr>
          <a:xfrm>
            <a:off x="6104880" y="5204339"/>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07A954CB-85CE-A02D-9CD5-E0E63554635F}"/>
              </a:ext>
            </a:extLst>
          </p:cNvPr>
          <p:cNvSpPr/>
          <p:nvPr/>
        </p:nvSpPr>
        <p:spPr>
          <a:xfrm>
            <a:off x="6665917" y="4597543"/>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a:extLst>
              <a:ext uri="{FF2B5EF4-FFF2-40B4-BE49-F238E27FC236}">
                <a16:creationId xmlns:a16="http://schemas.microsoft.com/office/drawing/2014/main" id="{D12B2E2C-75DA-9975-05AB-93BFAD880B9B}"/>
              </a:ext>
            </a:extLst>
          </p:cNvPr>
          <p:cNvCxnSpPr>
            <a:cxnSpLocks/>
          </p:cNvCxnSpPr>
          <p:nvPr/>
        </p:nvCxnSpPr>
        <p:spPr>
          <a:xfrm>
            <a:off x="4142145" y="3460705"/>
            <a:ext cx="722362" cy="1113073"/>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15E5C3-756E-9F70-B1F5-04A607C8E1CD}"/>
              </a:ext>
            </a:extLst>
          </p:cNvPr>
          <p:cNvCxnSpPr>
            <a:cxnSpLocks/>
          </p:cNvCxnSpPr>
          <p:nvPr/>
        </p:nvCxnSpPr>
        <p:spPr>
          <a:xfrm>
            <a:off x="3688889" y="4770844"/>
            <a:ext cx="453256" cy="8228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688416-F4D6-7679-26FA-373661AF5166}"/>
              </a:ext>
            </a:extLst>
          </p:cNvPr>
          <p:cNvCxnSpPr>
            <a:cxnSpLocks/>
          </p:cNvCxnSpPr>
          <p:nvPr/>
        </p:nvCxnSpPr>
        <p:spPr>
          <a:xfrm>
            <a:off x="4864507" y="4597543"/>
            <a:ext cx="2115252" cy="700883"/>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C1FC83B-C414-D627-32FE-6635335A904B}"/>
              </a:ext>
            </a:extLst>
          </p:cNvPr>
          <p:cNvCxnSpPr>
            <a:cxnSpLocks/>
          </p:cNvCxnSpPr>
          <p:nvPr/>
        </p:nvCxnSpPr>
        <p:spPr>
          <a:xfrm flipH="1" flipV="1">
            <a:off x="5758472" y="3544969"/>
            <a:ext cx="1028421" cy="316077"/>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06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Building &amp; Programming</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8" name="TextBox 7"/>
          <p:cNvSpPr txBox="1"/>
          <p:nvPr/>
        </p:nvSpPr>
        <p:spPr>
          <a:xfrm>
            <a:off x="395416" y="1614832"/>
            <a:ext cx="3904735" cy="923330"/>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a strategy, start to build your robot and write Pseudocode for each run/launch</a:t>
            </a:r>
          </a:p>
        </p:txBody>
      </p:sp>
      <p:pic>
        <p:nvPicPr>
          <p:cNvPr id="6" name="Picture 5" descr="Table&#10;&#10;Description automatically generated">
            <a:extLst>
              <a:ext uri="{FF2B5EF4-FFF2-40B4-BE49-F238E27FC236}">
                <a16:creationId xmlns:a16="http://schemas.microsoft.com/office/drawing/2014/main" id="{550CEF92-A92C-EE47-F161-060138AA054F}"/>
              </a:ext>
            </a:extLst>
          </p:cNvPr>
          <p:cNvPicPr>
            <a:picLocks noChangeAspect="1"/>
          </p:cNvPicPr>
          <p:nvPr/>
        </p:nvPicPr>
        <p:blipFill>
          <a:blip r:embed="rId2"/>
          <a:stretch>
            <a:fillRect/>
          </a:stretch>
        </p:blipFill>
        <p:spPr>
          <a:xfrm>
            <a:off x="4971858" y="1497827"/>
            <a:ext cx="3599086" cy="4672208"/>
          </a:xfrm>
          <a:prstGeom prst="rect">
            <a:avLst/>
          </a:prstGeom>
        </p:spPr>
      </p:pic>
    </p:spTree>
    <p:extLst>
      <p:ext uri="{BB962C8B-B14F-4D97-AF65-F5344CB8AC3E}">
        <p14:creationId xmlns:p14="http://schemas.microsoft.com/office/powerpoint/2010/main" val="146334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Thoughts</a:t>
            </a:r>
          </a:p>
        </p:txBody>
      </p:sp>
      <p:sp>
        <p:nvSpPr>
          <p:cNvPr id="3" name="Content Placeholder 2"/>
          <p:cNvSpPr>
            <a:spLocks noGrp="1"/>
          </p:cNvSpPr>
          <p:nvPr>
            <p:ph idx="1"/>
          </p:nvPr>
        </p:nvSpPr>
        <p:spPr/>
        <p:txBody>
          <a:bodyPr>
            <a:normAutofit fontScale="62500" lnSpcReduction="20000"/>
          </a:bodyPr>
          <a:lstStyle/>
          <a:p>
            <a:r>
              <a:rPr lang="en-US" dirty="0"/>
              <a:t>Remember that a robot game strategy may change over time </a:t>
            </a:r>
          </a:p>
          <a:p>
            <a:pPr lvl="1"/>
            <a:r>
              <a:rPr lang="en-US" dirty="0"/>
              <a:t>You might get a new idea or find a way to combine missions</a:t>
            </a:r>
          </a:p>
          <a:p>
            <a:pPr lvl="1"/>
            <a:r>
              <a:rPr lang="en-US" dirty="0"/>
              <a:t>You might build a different attachment</a:t>
            </a:r>
          </a:p>
          <a:p>
            <a:r>
              <a:rPr lang="en-US" dirty="0"/>
              <a:t>As a rookie team, complete missions closer to Launch first</a:t>
            </a:r>
          </a:p>
          <a:p>
            <a:pPr lvl="1"/>
            <a:r>
              <a:rPr lang="en-US" dirty="0"/>
              <a:t>Usually, they are easier to get to and easier to activate</a:t>
            </a:r>
          </a:p>
          <a:p>
            <a:pPr lvl="1"/>
            <a:r>
              <a:rPr lang="en-US" dirty="0"/>
              <a:t>When you finish those and can do them reliably, start to add more missions</a:t>
            </a:r>
          </a:p>
          <a:p>
            <a:r>
              <a:rPr lang="en-US" dirty="0"/>
              <a:t>You don’t need to do </a:t>
            </a:r>
            <a:r>
              <a:rPr lang="en-US" i="1" dirty="0">
                <a:solidFill>
                  <a:srgbClr val="FF0000"/>
                </a:solidFill>
              </a:rPr>
              <a:t>all </a:t>
            </a:r>
            <a:r>
              <a:rPr lang="en-US" dirty="0"/>
              <a:t>the missions to “win”.  </a:t>
            </a:r>
          </a:p>
          <a:p>
            <a:pPr lvl="1"/>
            <a:r>
              <a:rPr lang="en-US" dirty="0"/>
              <a:t>Doing the missions you can well can often yield better results than completing all the mission unreliably.</a:t>
            </a:r>
          </a:p>
          <a:p>
            <a:pPr lvl="1"/>
            <a:r>
              <a:rPr lang="en-US" dirty="0"/>
              <a:t>Example: We have won the robot performance award and Champion’s without completing all the missions</a:t>
            </a:r>
          </a:p>
          <a:p>
            <a:endParaRPr lang="en-US"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95349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sz="2800" dirty="0"/>
              <a:t>This lesson was written by Sanjay and Arvind Seshan</a:t>
            </a:r>
          </a:p>
          <a:p>
            <a:r>
              <a:rPr lang="en-US" sz="2800" dirty="0"/>
              <a:t>More lessons available at </a:t>
            </a:r>
            <a:r>
              <a:rPr lang="en-US" sz="2800" dirty="0">
                <a:hlinkClick r:id="rId2"/>
              </a:rPr>
              <a:t>www.ev3lessons.com</a:t>
            </a:r>
            <a:r>
              <a:rPr lang="en-US" sz="2800" dirty="0"/>
              <a:t> and </a:t>
            </a:r>
            <a:r>
              <a:rPr lang="en-US" sz="2800" dirty="0">
                <a:hlinkClick r:id="rId3"/>
              </a:rPr>
              <a:t>www.flltutorials.com</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9379" t="11606" r="9183" b="11463"/>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219</TotalTime>
  <Words>555</Words>
  <Application>Microsoft Macintosh PowerPoint</Application>
  <PresentationFormat>On-screen Show (4:3)</PresentationFormat>
  <Paragraphs>65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 2</vt:lpstr>
      <vt:lpstr>Dividend</vt:lpstr>
      <vt:lpstr>Developing a Mission Strategy</vt:lpstr>
      <vt:lpstr>Objectives</vt:lpstr>
      <vt:lpstr>Step 1: Understand the Missions</vt:lpstr>
      <vt:lpstr>Step 2: Plan Your Robot Game</vt:lpstr>
      <vt:lpstr>Step 2: Mission Planning Guide</vt:lpstr>
      <vt:lpstr>Step 3: Team Robot Game Strategy</vt:lpstr>
      <vt:lpstr>Step 4: Building &amp; Programming</vt:lpstr>
      <vt:lpstr>Some Thoughts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40</cp:revision>
  <cp:lastPrinted>2017-08-26T18:12:44Z</cp:lastPrinted>
  <dcterms:created xsi:type="dcterms:W3CDTF">2017-08-13T17:46:18Z</dcterms:created>
  <dcterms:modified xsi:type="dcterms:W3CDTF">2023-05-29T19:59:44Z</dcterms:modified>
</cp:coreProperties>
</file>