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1" r:id="rId1"/>
  </p:sldMasterIdLst>
  <p:notesMasterIdLst>
    <p:notesMasterId r:id="rId19"/>
  </p:notesMasterIdLst>
  <p:handoutMasterIdLst>
    <p:handoutMasterId r:id="rId20"/>
  </p:handoutMasterIdLst>
  <p:sldIdLst>
    <p:sldId id="261" r:id="rId2"/>
    <p:sldId id="312" r:id="rId3"/>
    <p:sldId id="307" r:id="rId4"/>
    <p:sldId id="286" r:id="rId5"/>
    <p:sldId id="291" r:id="rId6"/>
    <p:sldId id="292" r:id="rId7"/>
    <p:sldId id="309" r:id="rId8"/>
    <p:sldId id="310" r:id="rId9"/>
    <p:sldId id="311" r:id="rId10"/>
    <p:sldId id="288" r:id="rId11"/>
    <p:sldId id="289" r:id="rId12"/>
    <p:sldId id="296" r:id="rId13"/>
    <p:sldId id="297" r:id="rId14"/>
    <p:sldId id="300" r:id="rId15"/>
    <p:sldId id="298" r:id="rId16"/>
    <p:sldId id="301" r:id="rId17"/>
    <p:sldId id="25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CF39"/>
    <a:srgbClr val="652C90"/>
    <a:srgbClr val="034A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73" autoAdjust="0"/>
    <p:restoredTop sz="95268" autoAdjust="0"/>
  </p:normalViewPr>
  <p:slideViewPr>
    <p:cSldViewPr snapToGrid="0" snapToObjects="1">
      <p:cViewPr varScale="1">
        <p:scale>
          <a:sx n="119" d="100"/>
          <a:sy n="119" d="100"/>
        </p:scale>
        <p:origin x="320" y="192"/>
      </p:cViewPr>
      <p:guideLst/>
    </p:cSldViewPr>
  </p:slideViewPr>
  <p:notesTextViewPr>
    <p:cViewPr>
      <p:scale>
        <a:sx n="1" d="1"/>
        <a:sy n="1" d="1"/>
      </p:scale>
      <p:origin x="0" y="0"/>
    </p:cViewPr>
  </p:notesTextViewPr>
  <p:notesViewPr>
    <p:cSldViewPr snapToGrid="0" snapToObjects="1">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361B30-4453-46D4-8089-125B564D05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EEE4564-61F9-48F7-A867-CCA5D38885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F92CFC-E422-40B4-9CC4-DEA280552AB2}" type="datetimeFigureOut">
              <a:rPr lang="en-US" smtClean="0"/>
              <a:t>5/29/23</a:t>
            </a:fld>
            <a:endParaRPr lang="en-US"/>
          </a:p>
        </p:txBody>
      </p:sp>
      <p:sp>
        <p:nvSpPr>
          <p:cNvPr id="4" name="Footer Placeholder 3">
            <a:extLst>
              <a:ext uri="{FF2B5EF4-FFF2-40B4-BE49-F238E27FC236}">
                <a16:creationId xmlns:a16="http://schemas.microsoft.com/office/drawing/2014/main" id="{74AB1315-599A-4D81-852D-E668C7B07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7BB853C-FFB3-4CD8-9103-CEFF2E6F93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5C22C9-6271-494F-AA0A-BBACC97D22B9}" type="slidenum">
              <a:rPr lang="en-US" smtClean="0"/>
              <a:t>‹#›</a:t>
            </a:fld>
            <a:endParaRPr lang="en-US"/>
          </a:p>
        </p:txBody>
      </p:sp>
    </p:spTree>
    <p:extLst>
      <p:ext uri="{BB962C8B-B14F-4D97-AF65-F5344CB8AC3E}">
        <p14:creationId xmlns:p14="http://schemas.microsoft.com/office/powerpoint/2010/main" val="2947498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B980B-A051-5042-A199-B77431CF73D3}" type="datetimeFigureOut">
              <a:rPr lang="en-US" smtClean="0"/>
              <a:t>5/29/23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EE19-6760-F547-8467-920A15216243}" type="slidenum">
              <a:rPr lang="en-US" smtClean="0"/>
              <a:t>‹#›</a:t>
            </a:fld>
            <a:endParaRPr lang="en-US"/>
          </a:p>
        </p:txBody>
      </p:sp>
    </p:spTree>
    <p:extLst>
      <p:ext uri="{BB962C8B-B14F-4D97-AF65-F5344CB8AC3E}">
        <p14:creationId xmlns:p14="http://schemas.microsoft.com/office/powerpoint/2010/main" val="7393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a:t>
            </a:fld>
            <a:endParaRPr lang="en-US"/>
          </a:p>
        </p:txBody>
      </p:sp>
    </p:spTree>
    <p:extLst>
      <p:ext uri="{BB962C8B-B14F-4D97-AF65-F5344CB8AC3E}">
        <p14:creationId xmlns:p14="http://schemas.microsoft.com/office/powerpoint/2010/main" val="148671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6551E046-3208-7149-84A6-616F510ED875}" type="datetime1">
              <a:rPr lang="en-US" smtClean="0"/>
              <a:t>5/29/23</a:t>
            </a:fld>
            <a:endParaRPr lang="en-US" dirty="0"/>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endParaRPr lang="en-US" dirty="0"/>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03881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A597C470-3AE1-774A-B114-1872FB3709B2}" type="datetime1">
              <a:rPr lang="en-US" smtClean="0"/>
              <a:t>5/29/23</a:t>
            </a:fld>
            <a:endParaRPr lang="en-US" dirty="0"/>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979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79E32FD2-11E8-CF43-9DD0-AFBF766A6B42}" type="datetime1">
              <a:rPr lang="en-US" smtClean="0"/>
              <a:t>5/29/23</a:t>
            </a:fld>
            <a:endParaRPr lang="en-US" dirty="0"/>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2023, FLLTutorials.com (Last Edit 5/29/2023)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56269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2023, FLLTutorials.com (Last Edit 5/29/2023)</a:t>
            </a:r>
            <a:endParaRPr lang="en-US" dirty="0"/>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547546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5/29/23</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
        <p:nvSpPr>
          <p:cNvPr id="12" name="Rectangle 11">
            <a:extLst>
              <a:ext uri="{FF2B5EF4-FFF2-40B4-BE49-F238E27FC236}">
                <a16:creationId xmlns:a16="http://schemas.microsoft.com/office/drawing/2014/main" id="{D1F724A4-AADF-4292-8789-3D9AB8A1552A}"/>
              </a:ext>
            </a:extLst>
          </p:cNvPr>
          <p:cNvSpPr/>
          <p:nvPr userDrawn="1"/>
        </p:nvSpPr>
        <p:spPr>
          <a:xfrm>
            <a:off x="2381" y="6270965"/>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47135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7DC51C6D-E49B-5749-B68C-6EB1D158EBA4}" type="datetime1">
              <a:rPr lang="en-US" smtClean="0"/>
              <a:t>5/29/23</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6707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52E5EE97-0D89-DD42-840D-163CD9FA9D3F}" type="datetime1">
              <a:rPr lang="en-US" smtClean="0"/>
              <a:t>5/29/23</a:t>
            </a:fld>
            <a:endParaRPr lang="en-US" dirty="0"/>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326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DC240E8A-4503-4545-897C-45198326CF11}" type="datetime1">
              <a:rPr lang="en-US" smtClean="0"/>
              <a:t>5/29/23</a:t>
            </a:fld>
            <a:endParaRPr lang="en-US" dirty="0"/>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1529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3A4FDAE2-1196-4F4D-AA5D-992B93F2FF5E}" type="datetime1">
              <a:rPr lang="en-US" smtClean="0"/>
              <a:t>5/29/23</a:t>
            </a:fld>
            <a:endParaRPr lang="en-US" dirty="0"/>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445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BB470F0E-93A0-8542-BE4C-5AD3498AFE61}" type="datetime1">
              <a:rPr lang="en-US" smtClean="0"/>
              <a:t>5/29/23</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36977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F2E0E8A5-0D05-504F-9908-127EDFF252F8}" type="datetime1">
              <a:rPr lang="en-US" smtClean="0"/>
              <a:t>5/29/23</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843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DECFE294-8351-8B40-9BEE-6D2DD2FBB4DE}" type="datetime1">
              <a:rPr lang="en-US" smtClean="0"/>
              <a:t>5/29/23</a:t>
            </a:fld>
            <a:endParaRPr lang="en-US" dirty="0"/>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endParaRPr lang="en-US" dirty="0"/>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618365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ev3lessson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firstinspires.org/robotics/fll/global-innov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Global Innovation Award (GIA)</a:t>
            </a:r>
          </a:p>
        </p:txBody>
      </p:sp>
      <p:sp>
        <p:nvSpPr>
          <p:cNvPr id="3" name="Subtitle 2"/>
          <p:cNvSpPr>
            <a:spLocks noGrp="1"/>
          </p:cNvSpPr>
          <p:nvPr>
            <p:ph type="subTitle" idx="1"/>
          </p:nvPr>
        </p:nvSpPr>
        <p:spPr/>
        <p:txBody>
          <a:bodyPr/>
          <a:lstStyle/>
          <a:p>
            <a:r>
              <a:rPr lang="en-US" dirty="0"/>
              <a:t>By Team 3659 </a:t>
            </a:r>
            <a:r>
              <a:rPr lang="en-US" dirty="0" err="1"/>
              <a:t>N</a:t>
            </a:r>
            <a:r>
              <a:rPr lang="en-US" cap="none" dirty="0" err="1"/>
              <a:t>e</a:t>
            </a:r>
            <a:r>
              <a:rPr lang="en-US" dirty="0" err="1"/>
              <a:t>Xt</a:t>
            </a:r>
            <a:r>
              <a:rPr lang="en-US" dirty="0"/>
              <a:t> Gen</a:t>
            </a:r>
          </a:p>
        </p:txBody>
      </p:sp>
    </p:spTree>
    <p:extLst>
      <p:ext uri="{BB962C8B-B14F-4D97-AF65-F5344CB8AC3E}">
        <p14:creationId xmlns:p14="http://schemas.microsoft.com/office/powerpoint/2010/main" val="1996209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B2D6-210B-4784-BA87-0E92F3C174FB}"/>
              </a:ext>
            </a:extLst>
          </p:cNvPr>
          <p:cNvSpPr>
            <a:spLocks noGrp="1"/>
          </p:cNvSpPr>
          <p:nvPr>
            <p:ph type="title"/>
          </p:nvPr>
        </p:nvSpPr>
        <p:spPr/>
        <p:txBody>
          <a:bodyPr/>
          <a:lstStyle/>
          <a:p>
            <a:r>
              <a:rPr lang="en-US" dirty="0"/>
              <a:t>Understanding the GIA Rubric</a:t>
            </a:r>
          </a:p>
        </p:txBody>
      </p:sp>
      <p:sp>
        <p:nvSpPr>
          <p:cNvPr id="3" name="Content Placeholder 2">
            <a:extLst>
              <a:ext uri="{FF2B5EF4-FFF2-40B4-BE49-F238E27FC236}">
                <a16:creationId xmlns:a16="http://schemas.microsoft.com/office/drawing/2014/main" id="{48E36AA5-28E3-4749-9659-61530C4E2F6E}"/>
              </a:ext>
            </a:extLst>
          </p:cNvPr>
          <p:cNvSpPr>
            <a:spLocks noGrp="1"/>
          </p:cNvSpPr>
          <p:nvPr>
            <p:ph idx="1"/>
          </p:nvPr>
        </p:nvSpPr>
        <p:spPr>
          <a:xfrm>
            <a:off x="341752" y="1487730"/>
            <a:ext cx="4874271" cy="4023360"/>
          </a:xfrm>
        </p:spPr>
        <p:txBody>
          <a:bodyPr>
            <a:noAutofit/>
          </a:bodyPr>
          <a:lstStyle/>
          <a:p>
            <a:pPr>
              <a:lnSpc>
                <a:spcPct val="150000"/>
              </a:lnSpc>
            </a:pPr>
            <a:r>
              <a:rPr lang="en-US" sz="1800" b="1" dirty="0">
                <a:solidFill>
                  <a:srgbClr val="FF0000"/>
                </a:solidFill>
              </a:rPr>
              <a:t>Problem Identification: </a:t>
            </a:r>
            <a:r>
              <a:rPr lang="en-US" sz="1400" dirty="0"/>
              <a:t>The team has to clearly explain the problem they chose to solve. However, it must be detailed enough to understand why it is a problem.</a:t>
            </a:r>
          </a:p>
          <a:p>
            <a:pPr>
              <a:lnSpc>
                <a:spcPct val="150000"/>
              </a:lnSpc>
            </a:pPr>
            <a:r>
              <a:rPr lang="en-US" sz="1800" b="1" dirty="0">
                <a:solidFill>
                  <a:srgbClr val="00B050"/>
                </a:solidFill>
              </a:rPr>
              <a:t>Innovation:</a:t>
            </a:r>
            <a:r>
              <a:rPr lang="en-US" sz="1800" b="1" dirty="0">
                <a:solidFill>
                  <a:srgbClr val="FF0000"/>
                </a:solidFill>
              </a:rPr>
              <a:t> </a:t>
            </a:r>
            <a:r>
              <a:rPr lang="en-US" sz="1400" dirty="0"/>
              <a:t>The team needs to explain why their solution is original, innovative, and will have a large impact on others.</a:t>
            </a:r>
          </a:p>
          <a:p>
            <a:pPr>
              <a:lnSpc>
                <a:spcPct val="150000"/>
              </a:lnSpc>
            </a:pPr>
            <a:r>
              <a:rPr lang="en-US" sz="1700" b="1" dirty="0">
                <a:solidFill>
                  <a:srgbClr val="0070C0"/>
                </a:solidFill>
              </a:rPr>
              <a:t>Solution Development: </a:t>
            </a:r>
            <a:r>
              <a:rPr lang="en-US" sz="1300" dirty="0"/>
              <a:t>The team needs to know the entire process of how the solution was developed, how they took into consideration experts/professionals’ feedback and used it to improve their solution, how they’ve tested the solution, why the solution is better than existing solutions, and if the solution is more expensive than existing solutions why it is worth the extra expense.</a:t>
            </a:r>
          </a:p>
          <a:p>
            <a:pPr>
              <a:lnSpc>
                <a:spcPct val="150000"/>
              </a:lnSpc>
            </a:pPr>
            <a:endParaRPr lang="en-US" sz="1400" dirty="0"/>
          </a:p>
        </p:txBody>
      </p:sp>
      <p:sp>
        <p:nvSpPr>
          <p:cNvPr id="4" name="Footer Placeholder 3">
            <a:extLst>
              <a:ext uri="{FF2B5EF4-FFF2-40B4-BE49-F238E27FC236}">
                <a16:creationId xmlns:a16="http://schemas.microsoft.com/office/drawing/2014/main" id="{63C17151-E14B-42D6-B396-8A67316B7A7A}"/>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D2017726-AD16-4226-8A68-94C4EBD8825D}"/>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608" y="1873340"/>
            <a:ext cx="3083249" cy="39957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5602147" y="2963114"/>
            <a:ext cx="625033" cy="1620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604077" y="3173391"/>
            <a:ext cx="625033" cy="13889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606006" y="3499410"/>
            <a:ext cx="625033" cy="15047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584786" y="3837002"/>
            <a:ext cx="625033" cy="16204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86715" y="4197749"/>
            <a:ext cx="625033" cy="2390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41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DD28-5148-414A-9056-8738F944E497}"/>
              </a:ext>
            </a:extLst>
          </p:cNvPr>
          <p:cNvSpPr>
            <a:spLocks noGrp="1"/>
          </p:cNvSpPr>
          <p:nvPr>
            <p:ph type="title"/>
          </p:nvPr>
        </p:nvSpPr>
        <p:spPr/>
        <p:txBody>
          <a:bodyPr/>
          <a:lstStyle/>
          <a:p>
            <a:r>
              <a:rPr lang="en-US" dirty="0"/>
              <a:t>Understanding the GIA Rubric</a:t>
            </a:r>
          </a:p>
        </p:txBody>
      </p:sp>
      <p:sp>
        <p:nvSpPr>
          <p:cNvPr id="3" name="Content Placeholder 2">
            <a:extLst>
              <a:ext uri="{FF2B5EF4-FFF2-40B4-BE49-F238E27FC236}">
                <a16:creationId xmlns:a16="http://schemas.microsoft.com/office/drawing/2014/main" id="{76DCCC5B-C058-4FE5-8A04-71761AF559FA}"/>
              </a:ext>
            </a:extLst>
          </p:cNvPr>
          <p:cNvSpPr>
            <a:spLocks noGrp="1"/>
          </p:cNvSpPr>
          <p:nvPr>
            <p:ph idx="1"/>
          </p:nvPr>
        </p:nvSpPr>
        <p:spPr>
          <a:xfrm>
            <a:off x="298889" y="1585775"/>
            <a:ext cx="4939861" cy="4500637"/>
          </a:xfrm>
          <a:ln>
            <a:noFill/>
          </a:ln>
        </p:spPr>
        <p:txBody>
          <a:bodyPr>
            <a:normAutofit fontScale="77500" lnSpcReduction="20000"/>
          </a:bodyPr>
          <a:lstStyle/>
          <a:p>
            <a:pPr>
              <a:lnSpc>
                <a:spcPct val="150000"/>
              </a:lnSpc>
            </a:pPr>
            <a:r>
              <a:rPr lang="en-US" b="1" dirty="0">
                <a:solidFill>
                  <a:srgbClr val="7030A0"/>
                </a:solidFill>
              </a:rPr>
              <a:t>Implementation: </a:t>
            </a:r>
            <a:r>
              <a:rPr lang="en-US" sz="1600" dirty="0"/>
              <a:t>The team has to know the cost of the solution, how they would manufacture the solution, the cost of manufacturing the solution, and what their marketing plan is. This is also where patents come into play. Do they have a provisional patent for their solution? Will they consider a full patent?</a:t>
            </a:r>
          </a:p>
          <a:p>
            <a:pPr>
              <a:lnSpc>
                <a:spcPct val="150000"/>
              </a:lnSpc>
            </a:pPr>
            <a:r>
              <a:rPr lang="en-US" b="1" dirty="0">
                <a:solidFill>
                  <a:srgbClr val="FFC000"/>
                </a:solidFill>
              </a:rPr>
              <a:t>Motivation to Implement: </a:t>
            </a:r>
            <a:r>
              <a:rPr lang="en-US" sz="1600" dirty="0"/>
              <a:t>The team must be committed to following through with their marketing plan and the continuation of their project for possibly years. Research about marketing, provisional patents, and patents. Discuss how far the team is willing to go with their project.</a:t>
            </a:r>
          </a:p>
          <a:p>
            <a:pPr>
              <a:lnSpc>
                <a:spcPct val="150000"/>
              </a:lnSpc>
            </a:pPr>
            <a:endParaRPr lang="en-US" sz="1300" dirty="0"/>
          </a:p>
          <a:p>
            <a:endParaRPr lang="en-US" dirty="0"/>
          </a:p>
        </p:txBody>
      </p:sp>
      <p:sp>
        <p:nvSpPr>
          <p:cNvPr id="4" name="Footer Placeholder 3">
            <a:extLst>
              <a:ext uri="{FF2B5EF4-FFF2-40B4-BE49-F238E27FC236}">
                <a16:creationId xmlns:a16="http://schemas.microsoft.com/office/drawing/2014/main" id="{B3AB935C-693A-4BE4-93FC-C400F802D784}"/>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D97B9E76-AACB-4EDF-ADF8-CC085E634338}"/>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608" y="1873340"/>
            <a:ext cx="3083249" cy="39957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5602147" y="2963114"/>
            <a:ext cx="625033" cy="1620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04077" y="3173391"/>
            <a:ext cx="625033" cy="13889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06006" y="3499410"/>
            <a:ext cx="625033" cy="15047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84786" y="3837002"/>
            <a:ext cx="625033" cy="16204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86715" y="4197749"/>
            <a:ext cx="625033" cy="2390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82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199F-7E3E-440D-83F9-4A1B6C62992F}"/>
              </a:ext>
            </a:extLst>
          </p:cNvPr>
          <p:cNvSpPr>
            <a:spLocks noGrp="1"/>
          </p:cNvSpPr>
          <p:nvPr>
            <p:ph type="title"/>
          </p:nvPr>
        </p:nvSpPr>
        <p:spPr/>
        <p:txBody>
          <a:bodyPr/>
          <a:lstStyle/>
          <a:p>
            <a:r>
              <a:rPr lang="en-US" dirty="0"/>
              <a:t>What Happens as a Semi-Finalist?</a:t>
            </a:r>
          </a:p>
        </p:txBody>
      </p:sp>
      <p:sp>
        <p:nvSpPr>
          <p:cNvPr id="3" name="Content Placeholder 2">
            <a:extLst>
              <a:ext uri="{FF2B5EF4-FFF2-40B4-BE49-F238E27FC236}">
                <a16:creationId xmlns:a16="http://schemas.microsoft.com/office/drawing/2014/main" id="{C129EE7C-955F-4973-844C-88E89273074A}"/>
              </a:ext>
            </a:extLst>
          </p:cNvPr>
          <p:cNvSpPr>
            <a:spLocks noGrp="1"/>
          </p:cNvSpPr>
          <p:nvPr>
            <p:ph idx="1"/>
          </p:nvPr>
        </p:nvSpPr>
        <p:spPr>
          <a:xfrm>
            <a:off x="381965" y="1390279"/>
            <a:ext cx="5173883" cy="4722426"/>
          </a:xfrm>
        </p:spPr>
        <p:txBody>
          <a:bodyPr>
            <a:normAutofit/>
          </a:bodyPr>
          <a:lstStyle/>
          <a:p>
            <a:pPr>
              <a:lnSpc>
                <a:spcPct val="150000"/>
              </a:lnSpc>
              <a:buFont typeface="Wingdings" panose="05000000000000000000" pitchFamily="2" charset="2"/>
              <a:buChar char="§"/>
            </a:pPr>
            <a:r>
              <a:rPr lang="en-US" sz="2000" dirty="0"/>
              <a:t>Invited to attend the Global Innovation Award Event in Washington, D.C. </a:t>
            </a:r>
          </a:p>
          <a:p>
            <a:pPr>
              <a:lnSpc>
                <a:spcPct val="150000"/>
              </a:lnSpc>
              <a:buFont typeface="Wingdings" panose="05000000000000000000" pitchFamily="2" charset="2"/>
              <a:buChar char="§"/>
            </a:pPr>
            <a:r>
              <a:rPr lang="en-US" sz="2000" dirty="0"/>
              <a:t>The team will need to create a 5 minute presentation for the judges. Judging will last 15 minutes. Judges have 10 minutes to ask questions.</a:t>
            </a:r>
          </a:p>
          <a:p>
            <a:pPr>
              <a:lnSpc>
                <a:spcPct val="150000"/>
              </a:lnSpc>
              <a:buFont typeface="Wingdings" panose="05000000000000000000" pitchFamily="2" charset="2"/>
              <a:buChar char="§"/>
            </a:pPr>
            <a:r>
              <a:rPr lang="en-US" sz="2000" dirty="0"/>
              <a:t>You also have to fill out an Engineering Change Notice form. </a:t>
            </a:r>
            <a:endParaRPr lang="en-US" sz="600" dirty="0"/>
          </a:p>
        </p:txBody>
      </p:sp>
      <p:sp>
        <p:nvSpPr>
          <p:cNvPr id="4" name="Footer Placeholder 3">
            <a:extLst>
              <a:ext uri="{FF2B5EF4-FFF2-40B4-BE49-F238E27FC236}">
                <a16:creationId xmlns:a16="http://schemas.microsoft.com/office/drawing/2014/main" id="{73815A05-5A37-4260-B08C-6055DBF25CE6}"/>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877EDF2C-353B-499D-831F-222DC2C020EC}"/>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6" name="Picture 5">
            <a:extLst>
              <a:ext uri="{FF2B5EF4-FFF2-40B4-BE49-F238E27FC236}">
                <a16:creationId xmlns:a16="http://schemas.microsoft.com/office/drawing/2014/main" id="{B606DEEE-C348-4CD4-9430-269D868710D7}"/>
              </a:ext>
            </a:extLst>
          </p:cNvPr>
          <p:cNvPicPr>
            <a:picLocks noChangeAspect="1"/>
          </p:cNvPicPr>
          <p:nvPr/>
        </p:nvPicPr>
        <p:blipFill rotWithShape="1">
          <a:blip r:embed="rId2"/>
          <a:srcRect r="28538"/>
          <a:stretch/>
        </p:blipFill>
        <p:spPr>
          <a:xfrm>
            <a:off x="5731411" y="1687101"/>
            <a:ext cx="2984326" cy="2363124"/>
          </a:xfrm>
          <a:prstGeom prst="rect">
            <a:avLst/>
          </a:prstGeom>
        </p:spPr>
      </p:pic>
      <p:sp>
        <p:nvSpPr>
          <p:cNvPr id="7" name="TextBox 6"/>
          <p:cNvSpPr txBox="1"/>
          <p:nvPr/>
        </p:nvSpPr>
        <p:spPr>
          <a:xfrm>
            <a:off x="5798916" y="4128093"/>
            <a:ext cx="2916821" cy="1448730"/>
          </a:xfrm>
          <a:prstGeom prst="rect">
            <a:avLst/>
          </a:prstGeom>
          <a:noFill/>
        </p:spPr>
        <p:txBody>
          <a:bodyPr wrap="square" rtlCol="0">
            <a:spAutoFit/>
          </a:bodyPr>
          <a:lstStyle/>
          <a:p>
            <a:pPr>
              <a:lnSpc>
                <a:spcPct val="150000"/>
              </a:lnSpc>
            </a:pPr>
            <a:r>
              <a:rPr lang="en-US" sz="1200" dirty="0"/>
              <a:t>It is recommended that semi-finalist, that the team get a provisional patent on their solution since information about the team’s solution will be listed on the Global Innovation Award website.</a:t>
            </a:r>
          </a:p>
        </p:txBody>
      </p:sp>
    </p:spTree>
    <p:extLst>
      <p:ext uri="{BB962C8B-B14F-4D97-AF65-F5344CB8AC3E}">
        <p14:creationId xmlns:p14="http://schemas.microsoft.com/office/powerpoint/2010/main" val="3056331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FCDBA-CEC9-47A6-94D9-FD81EB5BDB97}"/>
              </a:ext>
            </a:extLst>
          </p:cNvPr>
          <p:cNvSpPr>
            <a:spLocks noGrp="1"/>
          </p:cNvSpPr>
          <p:nvPr>
            <p:ph type="title"/>
          </p:nvPr>
        </p:nvSpPr>
        <p:spPr/>
        <p:txBody>
          <a:bodyPr/>
          <a:lstStyle/>
          <a:p>
            <a:r>
              <a:rPr lang="en-US" dirty="0"/>
              <a:t>GIA Judging Presentation</a:t>
            </a:r>
          </a:p>
        </p:txBody>
      </p:sp>
      <p:sp>
        <p:nvSpPr>
          <p:cNvPr id="3" name="Content Placeholder 2">
            <a:extLst>
              <a:ext uri="{FF2B5EF4-FFF2-40B4-BE49-F238E27FC236}">
                <a16:creationId xmlns:a16="http://schemas.microsoft.com/office/drawing/2014/main" id="{C5853E52-4524-44F2-B5F4-FDE45926613C}"/>
              </a:ext>
            </a:extLst>
          </p:cNvPr>
          <p:cNvSpPr>
            <a:spLocks noGrp="1"/>
          </p:cNvSpPr>
          <p:nvPr>
            <p:ph idx="1"/>
          </p:nvPr>
        </p:nvSpPr>
        <p:spPr>
          <a:xfrm>
            <a:off x="397616" y="1565248"/>
            <a:ext cx="5054161" cy="4359123"/>
          </a:xfrm>
        </p:spPr>
        <p:txBody>
          <a:bodyPr>
            <a:noAutofit/>
          </a:bodyPr>
          <a:lstStyle/>
          <a:p>
            <a:pPr>
              <a:lnSpc>
                <a:spcPct val="150000"/>
              </a:lnSpc>
            </a:pPr>
            <a:r>
              <a:rPr lang="en-US" sz="1600" dirty="0"/>
              <a:t>We highly recommend that the team creates a new presentation for the Global Innovation Award </a:t>
            </a:r>
          </a:p>
          <a:p>
            <a:pPr>
              <a:lnSpc>
                <a:spcPct val="150000"/>
              </a:lnSpc>
            </a:pPr>
            <a:r>
              <a:rPr lang="en-US" sz="1600" dirty="0"/>
              <a:t>We recommend writing a script based on the GIA rubric. Make your presentation creative and unique, and make sure the entire team participates.</a:t>
            </a:r>
          </a:p>
          <a:p>
            <a:pPr>
              <a:lnSpc>
                <a:spcPct val="150000"/>
              </a:lnSpc>
            </a:pPr>
            <a:r>
              <a:rPr lang="en-US" sz="1600" dirty="0"/>
              <a:t>If the team has a prototype, they need to bring it! Bring a smaller model if needed. </a:t>
            </a:r>
          </a:p>
          <a:p>
            <a:pPr>
              <a:lnSpc>
                <a:spcPct val="150000"/>
              </a:lnSpc>
            </a:pPr>
            <a:r>
              <a:rPr lang="en-US" sz="1600" dirty="0"/>
              <a:t>If you are a semi-finalist, FIRST also suggests getting a </a:t>
            </a:r>
            <a:r>
              <a:rPr lang="en-US" sz="1600" i="1" dirty="0"/>
              <a:t>provisional patent</a:t>
            </a:r>
            <a:r>
              <a:rPr lang="en-US" sz="1600" dirty="0"/>
              <a:t>.  </a:t>
            </a:r>
          </a:p>
        </p:txBody>
      </p:sp>
      <p:sp>
        <p:nvSpPr>
          <p:cNvPr id="4" name="Footer Placeholder 3">
            <a:extLst>
              <a:ext uri="{FF2B5EF4-FFF2-40B4-BE49-F238E27FC236}">
                <a16:creationId xmlns:a16="http://schemas.microsoft.com/office/drawing/2014/main" id="{9BAC6EEA-A67C-456D-992E-46B6403B8587}"/>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1D439343-C553-465A-B248-F2AFB13960B1}"/>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4174" y="1792565"/>
            <a:ext cx="1437208" cy="18625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3"/>
          <a:srcRect l="22331" r="14922"/>
          <a:stretch/>
        </p:blipFill>
        <p:spPr>
          <a:xfrm>
            <a:off x="7013229" y="2019103"/>
            <a:ext cx="1808247" cy="1409482"/>
          </a:xfrm>
          <a:prstGeom prst="rect">
            <a:avLst/>
          </a:prstGeom>
        </p:spPr>
      </p:pic>
      <p:sp>
        <p:nvSpPr>
          <p:cNvPr id="8" name="TextBox 7"/>
          <p:cNvSpPr txBox="1"/>
          <p:nvPr/>
        </p:nvSpPr>
        <p:spPr>
          <a:xfrm>
            <a:off x="6911382" y="3428585"/>
            <a:ext cx="2541540" cy="276999"/>
          </a:xfrm>
          <a:prstGeom prst="rect">
            <a:avLst/>
          </a:prstGeom>
          <a:noFill/>
        </p:spPr>
        <p:txBody>
          <a:bodyPr wrap="square" rtlCol="0">
            <a:spAutoFit/>
          </a:bodyPr>
          <a:lstStyle/>
          <a:p>
            <a:r>
              <a:rPr lang="en-US" sz="1200" dirty="0"/>
              <a:t>Image credit: USPTO</a:t>
            </a:r>
          </a:p>
        </p:txBody>
      </p:sp>
      <p:pic>
        <p:nvPicPr>
          <p:cNvPr id="9" name="Picture 8">
            <a:extLst>
              <a:ext uri="{FF2B5EF4-FFF2-40B4-BE49-F238E27FC236}">
                <a16:creationId xmlns:a16="http://schemas.microsoft.com/office/drawing/2014/main" id="{4B309160-7AC5-4EE3-9136-5498D5C61B09}"/>
              </a:ext>
            </a:extLst>
          </p:cNvPr>
          <p:cNvPicPr>
            <a:picLocks noChangeAspect="1"/>
          </p:cNvPicPr>
          <p:nvPr/>
        </p:nvPicPr>
        <p:blipFill rotWithShape="1">
          <a:blip r:embed="rId4"/>
          <a:srcRect t="31430" b="22674"/>
          <a:stretch/>
        </p:blipFill>
        <p:spPr>
          <a:xfrm>
            <a:off x="5393530" y="4222525"/>
            <a:ext cx="3565969" cy="1227455"/>
          </a:xfrm>
          <a:prstGeom prst="rect">
            <a:avLst/>
          </a:prstGeom>
        </p:spPr>
      </p:pic>
    </p:spTree>
    <p:extLst>
      <p:ext uri="{BB962C8B-B14F-4D97-AF65-F5344CB8AC3E}">
        <p14:creationId xmlns:p14="http://schemas.microsoft.com/office/powerpoint/2010/main" val="2012575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AB16-A7C3-45CD-A246-2A2F8AF8C811}"/>
              </a:ext>
            </a:extLst>
          </p:cNvPr>
          <p:cNvSpPr>
            <a:spLocks noGrp="1"/>
          </p:cNvSpPr>
          <p:nvPr>
            <p:ph type="title"/>
          </p:nvPr>
        </p:nvSpPr>
        <p:spPr/>
        <p:txBody>
          <a:bodyPr/>
          <a:lstStyle/>
          <a:p>
            <a:r>
              <a:rPr lang="en-US" dirty="0"/>
              <a:t>Tips for Judging Part 1</a:t>
            </a:r>
          </a:p>
        </p:txBody>
      </p:sp>
      <p:sp>
        <p:nvSpPr>
          <p:cNvPr id="3" name="Content Placeholder 2">
            <a:extLst>
              <a:ext uri="{FF2B5EF4-FFF2-40B4-BE49-F238E27FC236}">
                <a16:creationId xmlns:a16="http://schemas.microsoft.com/office/drawing/2014/main" id="{F1620C52-D741-4DD5-9DEE-30613DB2AD4D}"/>
              </a:ext>
            </a:extLst>
          </p:cNvPr>
          <p:cNvSpPr>
            <a:spLocks noGrp="1"/>
          </p:cNvSpPr>
          <p:nvPr>
            <p:ph idx="1"/>
          </p:nvPr>
        </p:nvSpPr>
        <p:spPr>
          <a:xfrm>
            <a:off x="359009" y="1568017"/>
            <a:ext cx="5685782" cy="4536153"/>
          </a:xfrm>
        </p:spPr>
        <p:txBody>
          <a:bodyPr>
            <a:noAutofit/>
          </a:bodyPr>
          <a:lstStyle/>
          <a:p>
            <a:pPr>
              <a:lnSpc>
                <a:spcPct val="150000"/>
              </a:lnSpc>
            </a:pPr>
            <a:r>
              <a:rPr lang="en-US" sz="1800" dirty="0"/>
              <a:t>We recommend having a “captain” who helps direct questions and makes sure everyone answers a question. </a:t>
            </a:r>
          </a:p>
          <a:p>
            <a:pPr>
              <a:lnSpc>
                <a:spcPct val="150000"/>
              </a:lnSpc>
            </a:pPr>
            <a:r>
              <a:rPr lang="en-US" sz="1800" dirty="0"/>
              <a:t>The captain needs to know what everyone feels comfortable talking about. The captain answers questions too.</a:t>
            </a:r>
          </a:p>
          <a:p>
            <a:pPr>
              <a:lnSpc>
                <a:spcPct val="150000"/>
              </a:lnSpc>
            </a:pPr>
            <a:r>
              <a:rPr lang="en-US" sz="1800" dirty="0"/>
              <a:t>Just because there is a captain for a judging session, does not mean that the team has an overall team captain. </a:t>
            </a:r>
          </a:p>
          <a:p>
            <a:pPr>
              <a:lnSpc>
                <a:spcPct val="150000"/>
              </a:lnSpc>
            </a:pPr>
            <a:r>
              <a:rPr lang="en-US" sz="1800" dirty="0"/>
              <a:t>If the judges don’t have questions, you can present additional information to them.</a:t>
            </a:r>
          </a:p>
        </p:txBody>
      </p:sp>
      <p:sp>
        <p:nvSpPr>
          <p:cNvPr id="4" name="Footer Placeholder 3">
            <a:extLst>
              <a:ext uri="{FF2B5EF4-FFF2-40B4-BE49-F238E27FC236}">
                <a16:creationId xmlns:a16="http://schemas.microsoft.com/office/drawing/2014/main" id="{67DDAE65-5F6A-4494-AEEF-BB0F45CC9C85}"/>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3332E168-DCFA-48AB-91B9-1C620597F1F0}"/>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6" name="Picture 5">
            <a:extLst>
              <a:ext uri="{FF2B5EF4-FFF2-40B4-BE49-F238E27FC236}">
                <a16:creationId xmlns:a16="http://schemas.microsoft.com/office/drawing/2014/main" id="{0A0075DD-D990-4146-8D76-B15BF292090F}"/>
              </a:ext>
            </a:extLst>
          </p:cNvPr>
          <p:cNvPicPr>
            <a:picLocks noChangeAspect="1"/>
          </p:cNvPicPr>
          <p:nvPr/>
        </p:nvPicPr>
        <p:blipFill rotWithShape="1">
          <a:blip r:embed="rId2"/>
          <a:srcRect b="6267"/>
          <a:stretch/>
        </p:blipFill>
        <p:spPr>
          <a:xfrm>
            <a:off x="6273478" y="2328053"/>
            <a:ext cx="2511513" cy="3138848"/>
          </a:xfrm>
          <a:prstGeom prst="rect">
            <a:avLst/>
          </a:prstGeom>
        </p:spPr>
      </p:pic>
    </p:spTree>
    <p:extLst>
      <p:ext uri="{BB962C8B-B14F-4D97-AF65-F5344CB8AC3E}">
        <p14:creationId xmlns:p14="http://schemas.microsoft.com/office/powerpoint/2010/main" val="3574880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85442-4074-469F-8A4B-254E75D8BF61}"/>
              </a:ext>
            </a:extLst>
          </p:cNvPr>
          <p:cNvSpPr>
            <a:spLocks noGrp="1"/>
          </p:cNvSpPr>
          <p:nvPr>
            <p:ph type="title"/>
          </p:nvPr>
        </p:nvSpPr>
        <p:spPr/>
        <p:txBody>
          <a:bodyPr/>
          <a:lstStyle/>
          <a:p>
            <a:r>
              <a:rPr lang="en-US" dirty="0"/>
              <a:t>Tips for Judging Part 2</a:t>
            </a:r>
          </a:p>
        </p:txBody>
      </p:sp>
      <p:sp>
        <p:nvSpPr>
          <p:cNvPr id="3" name="Content Placeholder 2">
            <a:extLst>
              <a:ext uri="{FF2B5EF4-FFF2-40B4-BE49-F238E27FC236}">
                <a16:creationId xmlns:a16="http://schemas.microsoft.com/office/drawing/2014/main" id="{4ABD0397-04FA-4D38-9BD8-CA889E5ED9CF}"/>
              </a:ext>
            </a:extLst>
          </p:cNvPr>
          <p:cNvSpPr>
            <a:spLocks noGrp="1"/>
          </p:cNvSpPr>
          <p:nvPr>
            <p:ph idx="1"/>
          </p:nvPr>
        </p:nvSpPr>
        <p:spPr>
          <a:xfrm>
            <a:off x="241739" y="1452172"/>
            <a:ext cx="5302534" cy="4718353"/>
          </a:xfrm>
        </p:spPr>
        <p:txBody>
          <a:bodyPr>
            <a:normAutofit/>
          </a:bodyPr>
          <a:lstStyle/>
          <a:p>
            <a:pPr>
              <a:lnSpc>
                <a:spcPct val="150000"/>
              </a:lnSpc>
            </a:pPr>
            <a:r>
              <a:rPr lang="en-US" sz="1200" dirty="0"/>
              <a:t> </a:t>
            </a:r>
            <a:r>
              <a:rPr lang="en-US" sz="1600" dirty="0"/>
              <a:t>Additional judges may come to the pit area and ask questions about the team’s project.</a:t>
            </a:r>
          </a:p>
          <a:p>
            <a:pPr>
              <a:lnSpc>
                <a:spcPct val="150000"/>
              </a:lnSpc>
            </a:pPr>
            <a:r>
              <a:rPr lang="en-US" sz="1600" dirty="0"/>
              <a:t> Everyone from the team should be there during the pit area judging and everyone needs to answer a question.</a:t>
            </a:r>
          </a:p>
          <a:p>
            <a:pPr>
              <a:lnSpc>
                <a:spcPct val="150000"/>
              </a:lnSpc>
            </a:pPr>
            <a:r>
              <a:rPr lang="en-US" sz="1600" dirty="0"/>
              <a:t> It’s a good idea to have a display board that summarizes the team’s project. It can serve as a useful prompt for the team.</a:t>
            </a:r>
          </a:p>
          <a:p>
            <a:pPr>
              <a:lnSpc>
                <a:spcPct val="150000"/>
              </a:lnSpc>
            </a:pPr>
            <a:r>
              <a:rPr lang="en-US" sz="1600" dirty="0"/>
              <a:t> Show the judges the prototype/model.</a:t>
            </a:r>
          </a:p>
          <a:p>
            <a:pPr>
              <a:lnSpc>
                <a:spcPct val="150000"/>
              </a:lnSpc>
            </a:pPr>
            <a:r>
              <a:rPr lang="en-US" sz="1600" dirty="0"/>
              <a:t> Don’t let the judges walk away without knowing everything about the team’s project.</a:t>
            </a:r>
          </a:p>
        </p:txBody>
      </p:sp>
      <p:sp>
        <p:nvSpPr>
          <p:cNvPr id="4" name="Footer Placeholder 3">
            <a:extLst>
              <a:ext uri="{FF2B5EF4-FFF2-40B4-BE49-F238E27FC236}">
                <a16:creationId xmlns:a16="http://schemas.microsoft.com/office/drawing/2014/main" id="{EE0E3BBE-8724-4B72-B49C-EF68DAAA9D87}"/>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CE02049F-4202-4F20-ABF5-461FE33E916A}"/>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7" name="Picture 6">
            <a:extLst>
              <a:ext uri="{FF2B5EF4-FFF2-40B4-BE49-F238E27FC236}">
                <a16:creationId xmlns:a16="http://schemas.microsoft.com/office/drawing/2014/main" id="{4A09AF60-F954-4C66-BEF5-1A5438C463CF}"/>
              </a:ext>
            </a:extLst>
          </p:cNvPr>
          <p:cNvPicPr>
            <a:picLocks noChangeAspect="1"/>
          </p:cNvPicPr>
          <p:nvPr/>
        </p:nvPicPr>
        <p:blipFill rotWithShape="1">
          <a:blip r:embed="rId2"/>
          <a:srcRect l="10595" t="26913" r="24524" b="2857"/>
          <a:stretch/>
        </p:blipFill>
        <p:spPr>
          <a:xfrm>
            <a:off x="5544273" y="1971600"/>
            <a:ext cx="3211536" cy="2607205"/>
          </a:xfrm>
          <a:prstGeom prst="rect">
            <a:avLst/>
          </a:prstGeom>
        </p:spPr>
      </p:pic>
    </p:spTree>
    <p:extLst>
      <p:ext uri="{BB962C8B-B14F-4D97-AF65-F5344CB8AC3E}">
        <p14:creationId xmlns:p14="http://schemas.microsoft.com/office/powerpoint/2010/main" val="443790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B9B5-7884-4286-BB9B-887C55215A3D}"/>
              </a:ext>
            </a:extLst>
          </p:cNvPr>
          <p:cNvSpPr>
            <a:spLocks noGrp="1"/>
          </p:cNvSpPr>
          <p:nvPr>
            <p:ph type="title"/>
          </p:nvPr>
        </p:nvSpPr>
        <p:spPr/>
        <p:txBody>
          <a:bodyPr/>
          <a:lstStyle/>
          <a:p>
            <a:r>
              <a:rPr lang="en-US" dirty="0"/>
              <a:t>Engineering Change Notice Form</a:t>
            </a:r>
          </a:p>
        </p:txBody>
      </p:sp>
      <p:sp>
        <p:nvSpPr>
          <p:cNvPr id="3" name="Content Placeholder 2">
            <a:extLst>
              <a:ext uri="{FF2B5EF4-FFF2-40B4-BE49-F238E27FC236}">
                <a16:creationId xmlns:a16="http://schemas.microsoft.com/office/drawing/2014/main" id="{9AC6FC5A-CCD8-41C0-9BF4-3F1E635D528D}"/>
              </a:ext>
            </a:extLst>
          </p:cNvPr>
          <p:cNvSpPr>
            <a:spLocks noGrp="1"/>
          </p:cNvSpPr>
          <p:nvPr>
            <p:ph idx="1"/>
          </p:nvPr>
        </p:nvSpPr>
        <p:spPr>
          <a:xfrm>
            <a:off x="372217" y="1548812"/>
            <a:ext cx="4721278" cy="4459082"/>
          </a:xfrm>
        </p:spPr>
        <p:txBody>
          <a:bodyPr>
            <a:normAutofit/>
          </a:bodyPr>
          <a:lstStyle/>
          <a:p>
            <a:pPr>
              <a:lnSpc>
                <a:spcPct val="150000"/>
              </a:lnSpc>
              <a:buFont typeface="Wingdings" panose="05000000000000000000" pitchFamily="2" charset="2"/>
              <a:buChar char="§"/>
            </a:pPr>
            <a:r>
              <a:rPr lang="en-US" sz="1400" dirty="0"/>
              <a:t>The team lists all the changes they’ve made to their solution. They can include the changes since they were nominated from their championship event or they can include all the changes since they first developed their solution.</a:t>
            </a:r>
          </a:p>
          <a:p>
            <a:pPr>
              <a:lnSpc>
                <a:spcPct val="150000"/>
              </a:lnSpc>
              <a:buFont typeface="Wingdings" panose="05000000000000000000" pitchFamily="2" charset="2"/>
              <a:buChar char="§"/>
            </a:pPr>
            <a:r>
              <a:rPr lang="en-US" sz="1400" dirty="0"/>
              <a:t>Include several drawings of the team’s solution. Describe the changes and how they improved the solution.</a:t>
            </a:r>
          </a:p>
          <a:p>
            <a:pPr>
              <a:lnSpc>
                <a:spcPct val="150000"/>
              </a:lnSpc>
              <a:buFont typeface="Wingdings" panose="05000000000000000000" pitchFamily="2" charset="2"/>
              <a:buChar char="§"/>
            </a:pPr>
            <a:r>
              <a:rPr lang="en-US" sz="1400" dirty="0"/>
              <a:t>The Engineering Change Notice form is basically about the team’s solution development. Think back to every change that was made which is why it is helpful to track the changes that were made while the team was developing their solution. Explain why they made those changes.</a:t>
            </a:r>
          </a:p>
        </p:txBody>
      </p:sp>
      <p:sp>
        <p:nvSpPr>
          <p:cNvPr id="4" name="Footer Placeholder 3">
            <a:extLst>
              <a:ext uri="{FF2B5EF4-FFF2-40B4-BE49-F238E27FC236}">
                <a16:creationId xmlns:a16="http://schemas.microsoft.com/office/drawing/2014/main" id="{C63ACA71-1C8B-4831-8620-87E3594E60B7}"/>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FCD0AB10-E908-4736-9959-DBBE305DCF97}"/>
              </a:ext>
            </a:extLst>
          </p:cNvPr>
          <p:cNvSpPr>
            <a:spLocks noGrp="1"/>
          </p:cNvSpPr>
          <p:nvPr>
            <p:ph type="sldNum" sz="quarter" idx="12"/>
          </p:nvPr>
        </p:nvSpPr>
        <p:spPr/>
        <p:txBody>
          <a:bodyPr/>
          <a:lstStyle/>
          <a:p>
            <a:fld id="{6D22F896-40B5-4ADD-8801-0D06FADFA095}" type="slidenum">
              <a:rPr lang="en-US" smtClean="0"/>
              <a:t>16</a:t>
            </a:fld>
            <a:endParaRPr lang="en-US" dirty="0"/>
          </a:p>
        </p:txBody>
      </p:sp>
      <p:pic>
        <p:nvPicPr>
          <p:cNvPr id="6" name="Picture 5">
            <a:extLst>
              <a:ext uri="{FF2B5EF4-FFF2-40B4-BE49-F238E27FC236}">
                <a16:creationId xmlns:a16="http://schemas.microsoft.com/office/drawing/2014/main" id="{8387993A-6B95-4405-B8CA-D57043107E9C}"/>
              </a:ext>
            </a:extLst>
          </p:cNvPr>
          <p:cNvPicPr>
            <a:picLocks noChangeAspect="1"/>
          </p:cNvPicPr>
          <p:nvPr/>
        </p:nvPicPr>
        <p:blipFill rotWithShape="1">
          <a:blip r:embed="rId2"/>
          <a:srcRect t="27314"/>
          <a:stretch/>
        </p:blipFill>
        <p:spPr>
          <a:xfrm>
            <a:off x="5224471" y="2144479"/>
            <a:ext cx="3584511" cy="1954094"/>
          </a:xfrm>
          <a:prstGeom prst="rect">
            <a:avLst/>
          </a:prstGeom>
        </p:spPr>
      </p:pic>
    </p:spTree>
    <p:extLst>
      <p:ext uri="{BB962C8B-B14F-4D97-AF65-F5344CB8AC3E}">
        <p14:creationId xmlns:p14="http://schemas.microsoft.com/office/powerpoint/2010/main" val="3503986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r>
              <a:rPr lang="en-US" sz="2000" dirty="0"/>
              <a:t>This lesson was written by Team 3659 NeXT GEN, with some edits by the Seshan Brothers</a:t>
            </a:r>
          </a:p>
          <a:p>
            <a:r>
              <a:rPr lang="en-US" sz="2000" dirty="0"/>
              <a:t>You can contact Team 3659 NeXT GEN through their Facebook page: Garrett County FIRST LEGO League Team 3659. </a:t>
            </a:r>
          </a:p>
          <a:p>
            <a:r>
              <a:rPr lang="en-US" sz="2000" dirty="0"/>
              <a:t>More lessons available at </a:t>
            </a:r>
            <a:r>
              <a:rPr lang="en-US" sz="2000" dirty="0">
                <a:hlinkClick r:id="rId2"/>
              </a:rPr>
              <a:t>www.ev3lesssons.com</a:t>
            </a:r>
            <a:r>
              <a:rPr lang="en-US" sz="2000" dirty="0"/>
              <a:t> and www.flltutorials.com</a:t>
            </a:r>
          </a:p>
          <a:p>
            <a:pPr marL="0" indent="0">
              <a:buNone/>
            </a:pPr>
            <a:endParaRPr lang="en-US" sz="2000" dirty="0"/>
          </a:p>
          <a:p>
            <a:endParaRPr lang="en-US" sz="2000" dirty="0"/>
          </a:p>
          <a:p>
            <a:endParaRPr lang="en-US" sz="2000" dirty="0"/>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9379" t="11606" r="9183" b="11463"/>
          <a:stretch/>
        </p:blipFill>
        <p:spPr>
          <a:xfrm>
            <a:off x="241739" y="3890368"/>
            <a:ext cx="8620008" cy="2087099"/>
          </a:xfrm>
          <a:prstGeom prst="rect">
            <a:avLst/>
          </a:prstGeom>
        </p:spPr>
      </p:pic>
    </p:spTree>
    <p:extLst>
      <p:ext uri="{BB962C8B-B14F-4D97-AF65-F5344CB8AC3E}">
        <p14:creationId xmlns:p14="http://schemas.microsoft.com/office/powerpoint/2010/main" val="47890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a:xfrm>
            <a:off x="265243" y="1499938"/>
            <a:ext cx="8426936" cy="4478554"/>
          </a:xfrm>
        </p:spPr>
        <p:txBody>
          <a:bodyPr>
            <a:noAutofit/>
          </a:bodyPr>
          <a:lstStyle/>
          <a:p>
            <a:pPr>
              <a:lnSpc>
                <a:spcPct val="150000"/>
              </a:lnSpc>
              <a:buFont typeface="Wingdings" panose="05000000000000000000" pitchFamily="2" charset="2"/>
              <a:buChar char="§"/>
            </a:pPr>
            <a:r>
              <a:rPr lang="en-US" sz="1600" dirty="0"/>
              <a:t>Global Innovation Award ended after the 2022 season.</a:t>
            </a:r>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478175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AUTHORS</a:t>
            </a:r>
          </a:p>
        </p:txBody>
      </p:sp>
      <p:sp>
        <p:nvSpPr>
          <p:cNvPr id="3" name="Content Placeholder 2"/>
          <p:cNvSpPr>
            <a:spLocks noGrp="1"/>
          </p:cNvSpPr>
          <p:nvPr>
            <p:ph idx="1"/>
          </p:nvPr>
        </p:nvSpPr>
        <p:spPr>
          <a:xfrm>
            <a:off x="265243" y="1499938"/>
            <a:ext cx="4331451" cy="4478554"/>
          </a:xfrm>
        </p:spPr>
        <p:txBody>
          <a:bodyPr>
            <a:noAutofit/>
          </a:bodyPr>
          <a:lstStyle/>
          <a:p>
            <a:pPr>
              <a:lnSpc>
                <a:spcPct val="150000"/>
              </a:lnSpc>
              <a:buFont typeface="Wingdings" panose="05000000000000000000" pitchFamily="2" charset="2"/>
              <a:buChar char="§"/>
            </a:pPr>
            <a:r>
              <a:rPr lang="en-US" sz="1600" dirty="0"/>
              <a:t> Middle school team from Garrett County, Maryland</a:t>
            </a:r>
          </a:p>
          <a:p>
            <a:pPr>
              <a:lnSpc>
                <a:spcPct val="150000"/>
              </a:lnSpc>
              <a:buFont typeface="Wingdings" panose="05000000000000000000" pitchFamily="2" charset="2"/>
              <a:buChar char="§"/>
            </a:pPr>
            <a:r>
              <a:rPr lang="en-US" sz="1600" dirty="0"/>
              <a:t> 13 years in FIRST LEGO League (including competing in International Tournaments)</a:t>
            </a:r>
          </a:p>
          <a:p>
            <a:pPr>
              <a:lnSpc>
                <a:spcPct val="150000"/>
              </a:lnSpc>
              <a:buFont typeface="Wingdings" panose="05000000000000000000" pitchFamily="2" charset="2"/>
              <a:buChar char="§"/>
            </a:pPr>
            <a:r>
              <a:rPr lang="en-US" sz="1600" dirty="0"/>
              <a:t> First place 2013 Global Innovation Award for the Gramma </a:t>
            </a:r>
            <a:r>
              <a:rPr lang="en-US" sz="1600" dirty="0" err="1"/>
              <a:t>Jamma</a:t>
            </a:r>
            <a:endParaRPr lang="en-US" sz="1600" dirty="0"/>
          </a:p>
          <a:p>
            <a:pPr>
              <a:lnSpc>
                <a:spcPct val="150000"/>
              </a:lnSpc>
              <a:buFont typeface="Wingdings" panose="05000000000000000000" pitchFamily="2" charset="2"/>
              <a:buChar char="§"/>
            </a:pPr>
            <a:r>
              <a:rPr lang="en-US" sz="1600" dirty="0"/>
              <a:t> Top 20 GIA Semi-Finalist in 2017 for innovative solution, </a:t>
            </a:r>
            <a:r>
              <a:rPr lang="en-US" sz="1600" dirty="0" err="1"/>
              <a:t>BeeHaven</a:t>
            </a:r>
            <a:endParaRPr lang="en-US" sz="1600" dirty="0"/>
          </a:p>
          <a:p>
            <a:pPr>
              <a:lnSpc>
                <a:spcPct val="150000"/>
              </a:lnSpc>
              <a:buFont typeface="Wingdings" panose="05000000000000000000" pitchFamily="2" charset="2"/>
              <a:buChar char="§"/>
            </a:pPr>
            <a:r>
              <a:rPr lang="en-US" sz="1600" dirty="0"/>
              <a:t> First Place Innovative Solution at Mountain State Invitational in 2017</a:t>
            </a:r>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pic>
        <p:nvPicPr>
          <p:cNvPr id="10" name="Picture 9">
            <a:extLst>
              <a:ext uri="{FF2B5EF4-FFF2-40B4-BE49-F238E27FC236}">
                <a16:creationId xmlns:a16="http://schemas.microsoft.com/office/drawing/2014/main" id="{ACD91645-228F-4215-BAD4-320E2B349257}"/>
              </a:ext>
            </a:extLst>
          </p:cNvPr>
          <p:cNvPicPr>
            <a:picLocks noChangeAspect="1"/>
          </p:cNvPicPr>
          <p:nvPr/>
        </p:nvPicPr>
        <p:blipFill rotWithShape="1">
          <a:blip r:embed="rId2"/>
          <a:srcRect l="10786" t="10395" r="4615" b="33732"/>
          <a:stretch/>
        </p:blipFill>
        <p:spPr>
          <a:xfrm>
            <a:off x="4564054" y="4403049"/>
            <a:ext cx="4305567" cy="1600630"/>
          </a:xfrm>
          <a:prstGeom prst="rect">
            <a:avLst/>
          </a:prstGeom>
        </p:spPr>
      </p:pic>
      <p:pic>
        <p:nvPicPr>
          <p:cNvPr id="8" name="Picture 7"/>
          <p:cNvPicPr>
            <a:picLocks noChangeAspect="1"/>
          </p:cNvPicPr>
          <p:nvPr/>
        </p:nvPicPr>
        <p:blipFill rotWithShape="1">
          <a:blip r:embed="rId3"/>
          <a:srcRect t="14009" b="1537"/>
          <a:stretch/>
        </p:blipFill>
        <p:spPr>
          <a:xfrm>
            <a:off x="4564054" y="1654636"/>
            <a:ext cx="4347343" cy="2539455"/>
          </a:xfrm>
          <a:prstGeom prst="rect">
            <a:avLst/>
          </a:prstGeom>
        </p:spPr>
      </p:pic>
    </p:spTree>
    <p:extLst>
      <p:ext uri="{BB962C8B-B14F-4D97-AF65-F5344CB8AC3E}">
        <p14:creationId xmlns:p14="http://schemas.microsoft.com/office/powerpoint/2010/main" val="2124776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30700" y="2074139"/>
            <a:ext cx="4445000" cy="3767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420A84-70CA-4260-B3F9-B1E534867174}"/>
              </a:ext>
            </a:extLst>
          </p:cNvPr>
          <p:cNvSpPr>
            <a:spLocks noGrp="1"/>
          </p:cNvSpPr>
          <p:nvPr>
            <p:ph type="title"/>
          </p:nvPr>
        </p:nvSpPr>
        <p:spPr/>
        <p:txBody>
          <a:bodyPr/>
          <a:lstStyle/>
          <a:p>
            <a:r>
              <a:rPr lang="en-US" dirty="0"/>
              <a:t>Nomination &amp; Application Process</a:t>
            </a:r>
          </a:p>
        </p:txBody>
      </p:sp>
      <p:sp>
        <p:nvSpPr>
          <p:cNvPr id="3" name="Content Placeholder 2">
            <a:extLst>
              <a:ext uri="{FF2B5EF4-FFF2-40B4-BE49-F238E27FC236}">
                <a16:creationId xmlns:a16="http://schemas.microsoft.com/office/drawing/2014/main" id="{B377B29E-98B4-4DAD-839C-1184232EA84F}"/>
              </a:ext>
            </a:extLst>
          </p:cNvPr>
          <p:cNvSpPr>
            <a:spLocks noGrp="1"/>
          </p:cNvSpPr>
          <p:nvPr>
            <p:ph idx="1"/>
          </p:nvPr>
        </p:nvSpPr>
        <p:spPr>
          <a:xfrm>
            <a:off x="241739" y="1904962"/>
            <a:ext cx="3911162" cy="4218046"/>
          </a:xfrm>
        </p:spPr>
        <p:txBody>
          <a:bodyPr>
            <a:normAutofit fontScale="85000" lnSpcReduction="20000"/>
          </a:bodyPr>
          <a:lstStyle/>
          <a:p>
            <a:pPr>
              <a:lnSpc>
                <a:spcPct val="150000"/>
              </a:lnSpc>
              <a:buFont typeface="Arial" panose="020B0604020202020204" pitchFamily="34" charset="0"/>
              <a:buChar char="•"/>
            </a:pPr>
            <a:r>
              <a:rPr lang="en-US" sz="1600" dirty="0"/>
              <a:t> </a:t>
            </a:r>
            <a:r>
              <a:rPr lang="en-US" sz="1800" dirty="0"/>
              <a:t>Most regions nominate their top-ranked team in the Innovative Solution Award from their State/Championship event. </a:t>
            </a:r>
          </a:p>
          <a:p>
            <a:pPr>
              <a:lnSpc>
                <a:spcPct val="150000"/>
              </a:lnSpc>
              <a:buFont typeface="Arial" panose="020B0604020202020204" pitchFamily="34" charset="0"/>
              <a:buChar char="•"/>
            </a:pPr>
            <a:r>
              <a:rPr lang="en-US" sz="1800" dirty="0"/>
              <a:t>Once nominated, you have to fill out an application (due at the end of March)</a:t>
            </a:r>
          </a:p>
          <a:p>
            <a:pPr>
              <a:lnSpc>
                <a:spcPct val="150000"/>
              </a:lnSpc>
              <a:buFont typeface="Wingdings" panose="05000000000000000000" pitchFamily="2" charset="2"/>
              <a:buChar char="§"/>
            </a:pPr>
            <a:r>
              <a:rPr lang="en-US" sz="1800" dirty="0"/>
              <a:t> Based on the application, the top 20 teams are invited to the Global Innovation Award Event in Washington, D.C. in June. </a:t>
            </a:r>
          </a:p>
          <a:p>
            <a:pPr>
              <a:lnSpc>
                <a:spcPct val="150000"/>
              </a:lnSpc>
              <a:buFont typeface="Arial" panose="020B0604020202020204" pitchFamily="34" charset="0"/>
              <a:buChar char="•"/>
            </a:pPr>
            <a:r>
              <a:rPr lang="en-US" sz="1800" dirty="0"/>
              <a:t>For more information about GIA nomination, visit </a:t>
            </a:r>
            <a:r>
              <a:rPr lang="en-US" sz="1800" dirty="0">
                <a:hlinkClick r:id="rId2"/>
              </a:rPr>
              <a:t>https://www.firstinspires.org/robotics/fll/global-innovation</a:t>
            </a:r>
            <a:endParaRPr lang="en-US" sz="1800" dirty="0"/>
          </a:p>
          <a:p>
            <a:pPr marL="0" indent="0">
              <a:buNone/>
            </a:pPr>
            <a:endParaRPr lang="en-US" dirty="0"/>
          </a:p>
        </p:txBody>
      </p:sp>
      <p:sp>
        <p:nvSpPr>
          <p:cNvPr id="4" name="Footer Placeholder 3">
            <a:extLst>
              <a:ext uri="{FF2B5EF4-FFF2-40B4-BE49-F238E27FC236}">
                <a16:creationId xmlns:a16="http://schemas.microsoft.com/office/drawing/2014/main" id="{0740746C-5A6A-47D2-B694-C69CA684AFC0}"/>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AFB2F7EB-75AE-4B1F-9CB7-980A8F0971CA}"/>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8" name="Rectangle 7"/>
          <p:cNvSpPr/>
          <p:nvPr/>
        </p:nvSpPr>
        <p:spPr>
          <a:xfrm>
            <a:off x="4514683" y="2820686"/>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 Identification</a:t>
            </a:r>
          </a:p>
        </p:txBody>
      </p:sp>
      <p:sp>
        <p:nvSpPr>
          <p:cNvPr id="9" name="Rectangle 8"/>
          <p:cNvSpPr/>
          <p:nvPr/>
        </p:nvSpPr>
        <p:spPr>
          <a:xfrm>
            <a:off x="4514683" y="3576085"/>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Innovation</a:t>
            </a:r>
          </a:p>
        </p:txBody>
      </p:sp>
      <p:sp>
        <p:nvSpPr>
          <p:cNvPr id="10" name="Rectangle 9"/>
          <p:cNvSpPr/>
          <p:nvPr/>
        </p:nvSpPr>
        <p:spPr>
          <a:xfrm>
            <a:off x="6651921" y="2823343"/>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Development</a:t>
            </a:r>
          </a:p>
        </p:txBody>
      </p:sp>
      <p:sp>
        <p:nvSpPr>
          <p:cNvPr id="11" name="Rectangle 10"/>
          <p:cNvSpPr/>
          <p:nvPr/>
        </p:nvSpPr>
        <p:spPr>
          <a:xfrm>
            <a:off x="6651921" y="3578742"/>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2" name="Content Placeholder 2">
            <a:extLst>
              <a:ext uri="{FF2B5EF4-FFF2-40B4-BE49-F238E27FC236}">
                <a16:creationId xmlns:a16="http://schemas.microsoft.com/office/drawing/2014/main" id="{13B020DC-457A-4256-91D1-97F56FF5FA3E}"/>
              </a:ext>
            </a:extLst>
          </p:cNvPr>
          <p:cNvSpPr txBox="1">
            <a:spLocks/>
          </p:cNvSpPr>
          <p:nvPr/>
        </p:nvSpPr>
        <p:spPr>
          <a:xfrm>
            <a:off x="5068271" y="2212873"/>
            <a:ext cx="2947415" cy="6657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Font typeface="Calibri" panose="020F0502020204030204" pitchFamily="34" charset="0"/>
              <a:buNone/>
            </a:pPr>
            <a:r>
              <a:rPr lang="en-US" sz="1800" b="1" u="sng" dirty="0"/>
              <a:t> Application Requirements</a:t>
            </a:r>
          </a:p>
        </p:txBody>
      </p:sp>
      <p:sp>
        <p:nvSpPr>
          <p:cNvPr id="13" name="Content Placeholder 2">
            <a:extLst>
              <a:ext uri="{FF2B5EF4-FFF2-40B4-BE49-F238E27FC236}">
                <a16:creationId xmlns:a16="http://schemas.microsoft.com/office/drawing/2014/main" id="{13B020DC-457A-4256-91D1-97F56FF5FA3E}"/>
              </a:ext>
            </a:extLst>
          </p:cNvPr>
          <p:cNvSpPr txBox="1">
            <a:spLocks/>
          </p:cNvSpPr>
          <p:nvPr/>
        </p:nvSpPr>
        <p:spPr>
          <a:xfrm>
            <a:off x="4514684" y="4437376"/>
            <a:ext cx="4056260" cy="66578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Font typeface="Calibri" panose="020F0502020204030204" pitchFamily="34" charset="0"/>
              <a:buNone/>
            </a:pPr>
            <a:r>
              <a:rPr lang="en-US" sz="1800" b="1" u="sng" dirty="0"/>
              <a:t>Publicly Posted Information</a:t>
            </a:r>
          </a:p>
        </p:txBody>
      </p:sp>
      <p:sp>
        <p:nvSpPr>
          <p:cNvPr id="14" name="Rectangle 13"/>
          <p:cNvSpPr/>
          <p:nvPr/>
        </p:nvSpPr>
        <p:spPr>
          <a:xfrm>
            <a:off x="4514683" y="4957465"/>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Team Description</a:t>
            </a:r>
          </a:p>
        </p:txBody>
      </p:sp>
      <p:sp>
        <p:nvSpPr>
          <p:cNvPr id="15" name="Rectangle 14"/>
          <p:cNvSpPr/>
          <p:nvPr/>
        </p:nvSpPr>
        <p:spPr>
          <a:xfrm>
            <a:off x="6663862" y="4957465"/>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Innovative Solution</a:t>
            </a:r>
          </a:p>
        </p:txBody>
      </p:sp>
    </p:spTree>
    <p:extLst>
      <p:ext uri="{BB962C8B-B14F-4D97-AF65-F5344CB8AC3E}">
        <p14:creationId xmlns:p14="http://schemas.microsoft.com/office/powerpoint/2010/main" val="3294493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1FB8-CDB2-48B0-BFBE-2725AFD26493}"/>
              </a:ext>
            </a:extLst>
          </p:cNvPr>
          <p:cNvSpPr>
            <a:spLocks noGrp="1"/>
          </p:cNvSpPr>
          <p:nvPr>
            <p:ph type="title"/>
          </p:nvPr>
        </p:nvSpPr>
        <p:spPr/>
        <p:txBody>
          <a:bodyPr>
            <a:normAutofit fontScale="90000"/>
          </a:bodyPr>
          <a:lstStyle/>
          <a:p>
            <a:br>
              <a:rPr lang="en-US" dirty="0"/>
            </a:br>
            <a:r>
              <a:rPr lang="en-US" sz="3100" dirty="0"/>
              <a:t>Problem Identification Section</a:t>
            </a:r>
            <a:endParaRPr lang="en-US" dirty="0"/>
          </a:p>
        </p:txBody>
      </p:sp>
      <p:sp>
        <p:nvSpPr>
          <p:cNvPr id="3" name="Content Placeholder 2">
            <a:extLst>
              <a:ext uri="{FF2B5EF4-FFF2-40B4-BE49-F238E27FC236}">
                <a16:creationId xmlns:a16="http://schemas.microsoft.com/office/drawing/2014/main" id="{83140F35-D52F-4C36-9E4C-411B8B1E6135}"/>
              </a:ext>
            </a:extLst>
          </p:cNvPr>
          <p:cNvSpPr>
            <a:spLocks noGrp="1"/>
          </p:cNvSpPr>
          <p:nvPr>
            <p:ph idx="1"/>
          </p:nvPr>
        </p:nvSpPr>
        <p:spPr>
          <a:xfrm>
            <a:off x="377470" y="1562051"/>
            <a:ext cx="6109055" cy="4023360"/>
          </a:xfrm>
        </p:spPr>
        <p:txBody>
          <a:bodyPr>
            <a:normAutofit fontScale="92500" lnSpcReduction="10000"/>
          </a:bodyPr>
          <a:lstStyle/>
          <a:p>
            <a:pPr>
              <a:lnSpc>
                <a:spcPct val="150000"/>
              </a:lnSpc>
            </a:pPr>
            <a:r>
              <a:rPr lang="en-US" sz="1600" b="1" dirty="0">
                <a:solidFill>
                  <a:srgbClr val="FF0000"/>
                </a:solidFill>
              </a:rPr>
              <a:t>Overview: </a:t>
            </a:r>
            <a:r>
              <a:rPr lang="en-US" sz="1600" dirty="0"/>
              <a:t>Describe the problem and why you are trying to solve it (200 words max)</a:t>
            </a:r>
          </a:p>
          <a:p>
            <a:pPr marL="201168" lvl="1" indent="0">
              <a:lnSpc>
                <a:spcPct val="150000"/>
              </a:lnSpc>
              <a:buNone/>
            </a:pPr>
            <a:r>
              <a:rPr lang="en-US" sz="1400" dirty="0"/>
              <a:t>Cleary describe the problem they are trying to solve, the reason why the team is trying to solve that problem, and why it relates to the team. This does not include any information about the solution.</a:t>
            </a:r>
          </a:p>
          <a:p>
            <a:pPr>
              <a:lnSpc>
                <a:spcPct val="150000"/>
              </a:lnSpc>
            </a:pPr>
            <a:r>
              <a:rPr lang="en-US" sz="1600" b="1" dirty="0">
                <a:solidFill>
                  <a:srgbClr val="FF0000"/>
                </a:solidFill>
              </a:rPr>
              <a:t>Detailed Description: </a:t>
            </a:r>
            <a:r>
              <a:rPr lang="en-US" sz="1600" dirty="0"/>
              <a:t>Describe the solution, how it works, how it solves the problem (300 words max)</a:t>
            </a:r>
          </a:p>
          <a:p>
            <a:pPr marL="201168" lvl="1" indent="0">
              <a:lnSpc>
                <a:spcPct val="150000"/>
              </a:lnSpc>
              <a:buNone/>
            </a:pPr>
            <a:r>
              <a:rPr lang="en-US" sz="1400" dirty="0"/>
              <a:t>The team needs to explain what their solution is, but it must be understandable by the judges. It’s not too technical because there are is a max of 300 words. Make every word count. This is one of the most difficult descriptions. Look at what the team has to include and include those parts but save the other parts that don’t have to be in this description for somewhere else in the application.</a:t>
            </a:r>
          </a:p>
        </p:txBody>
      </p:sp>
      <p:sp>
        <p:nvSpPr>
          <p:cNvPr id="4" name="Footer Placeholder 3">
            <a:extLst>
              <a:ext uri="{FF2B5EF4-FFF2-40B4-BE49-F238E27FC236}">
                <a16:creationId xmlns:a16="http://schemas.microsoft.com/office/drawing/2014/main" id="{307A8311-E126-44A8-AC72-C2CE1B82D718}"/>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2B7FC38A-43E2-4733-89C5-EE1582CEC9A8}"/>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6" name="Rectangle 5"/>
          <p:cNvSpPr/>
          <p:nvPr/>
        </p:nvSpPr>
        <p:spPr>
          <a:xfrm>
            <a:off x="7006870" y="5585411"/>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 Identification</a:t>
            </a:r>
          </a:p>
        </p:txBody>
      </p:sp>
      <p:pic>
        <p:nvPicPr>
          <p:cNvPr id="7" name="Picture 6">
            <a:extLst>
              <a:ext uri="{FF2B5EF4-FFF2-40B4-BE49-F238E27FC236}">
                <a16:creationId xmlns:a16="http://schemas.microsoft.com/office/drawing/2014/main" id="{6C910D48-0D58-4F0B-A197-B211B41F87F8}"/>
              </a:ext>
            </a:extLst>
          </p:cNvPr>
          <p:cNvPicPr>
            <a:picLocks noChangeAspect="1"/>
          </p:cNvPicPr>
          <p:nvPr/>
        </p:nvPicPr>
        <p:blipFill rotWithShape="1">
          <a:blip r:embed="rId2"/>
          <a:srcRect l="9694" t="2620" r="1261" b="6768"/>
          <a:stretch/>
        </p:blipFill>
        <p:spPr>
          <a:xfrm>
            <a:off x="6604000" y="2062385"/>
            <a:ext cx="2261104" cy="1531716"/>
          </a:xfrm>
          <a:prstGeom prst="rect">
            <a:avLst/>
          </a:prstGeom>
        </p:spPr>
      </p:pic>
    </p:spTree>
    <p:extLst>
      <p:ext uri="{BB962C8B-B14F-4D97-AF65-F5344CB8AC3E}">
        <p14:creationId xmlns:p14="http://schemas.microsoft.com/office/powerpoint/2010/main" val="261895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1E88-7B23-4FC8-A7B0-3CAD3162D50E}"/>
              </a:ext>
            </a:extLst>
          </p:cNvPr>
          <p:cNvSpPr>
            <a:spLocks noGrp="1"/>
          </p:cNvSpPr>
          <p:nvPr>
            <p:ph type="title"/>
          </p:nvPr>
        </p:nvSpPr>
        <p:spPr/>
        <p:txBody>
          <a:bodyPr/>
          <a:lstStyle/>
          <a:p>
            <a:r>
              <a:rPr lang="en-US" dirty="0"/>
              <a:t>Innovation Section</a:t>
            </a:r>
          </a:p>
        </p:txBody>
      </p:sp>
      <p:sp>
        <p:nvSpPr>
          <p:cNvPr id="3" name="Content Placeholder 2">
            <a:extLst>
              <a:ext uri="{FF2B5EF4-FFF2-40B4-BE49-F238E27FC236}">
                <a16:creationId xmlns:a16="http://schemas.microsoft.com/office/drawing/2014/main" id="{EBB15F7E-092D-492D-B2D1-A9EB142B070E}"/>
              </a:ext>
            </a:extLst>
          </p:cNvPr>
          <p:cNvSpPr>
            <a:spLocks noGrp="1"/>
          </p:cNvSpPr>
          <p:nvPr>
            <p:ph idx="1"/>
          </p:nvPr>
        </p:nvSpPr>
        <p:spPr>
          <a:xfrm>
            <a:off x="441764" y="1590626"/>
            <a:ext cx="5447861" cy="4023360"/>
          </a:xfrm>
        </p:spPr>
        <p:txBody>
          <a:bodyPr>
            <a:normAutofit fontScale="85000" lnSpcReduction="20000"/>
          </a:bodyPr>
          <a:lstStyle/>
          <a:p>
            <a:pPr marL="0" indent="0">
              <a:lnSpc>
                <a:spcPct val="150000"/>
              </a:lnSpc>
              <a:buNone/>
            </a:pPr>
            <a:r>
              <a:rPr lang="en-US" sz="1600" dirty="0"/>
              <a:t>The team has 500 words to explain how their solution solved the problem in a new way and/or improved on existing solutions in a meaningful way. </a:t>
            </a:r>
          </a:p>
          <a:p>
            <a:pPr lvl="1">
              <a:lnSpc>
                <a:spcPct val="150000"/>
              </a:lnSpc>
              <a:buFont typeface="Wingdings" panose="05000000000000000000" pitchFamily="2" charset="2"/>
              <a:buChar char="§"/>
            </a:pPr>
            <a:r>
              <a:rPr lang="en-US" sz="1400" dirty="0"/>
              <a:t>Include existing solutions and why they don’t work, why the team’s solution works, what makes their solution work, what makes their solution innovative, and who benefits from their solution.</a:t>
            </a:r>
          </a:p>
          <a:p>
            <a:pPr lvl="1">
              <a:lnSpc>
                <a:spcPct val="150000"/>
              </a:lnSpc>
              <a:buFont typeface="Wingdings" panose="05000000000000000000" pitchFamily="2" charset="2"/>
              <a:buChar char="§"/>
            </a:pPr>
            <a:r>
              <a:rPr lang="en-US" sz="1400" dirty="0"/>
              <a:t>This is where listing at least three innovative features of their solution helps. By innovative features, we mean what makes the team’s solution </a:t>
            </a:r>
            <a:r>
              <a:rPr lang="en-US" sz="1400" b="1" dirty="0"/>
              <a:t>their</a:t>
            </a:r>
            <a:r>
              <a:rPr lang="en-US" sz="1400" dirty="0"/>
              <a:t> solution? How is it different from any of the other existing solutions?</a:t>
            </a:r>
          </a:p>
          <a:p>
            <a:pPr lvl="1">
              <a:lnSpc>
                <a:spcPct val="150000"/>
              </a:lnSpc>
              <a:buFont typeface="Wingdings" panose="05000000000000000000" pitchFamily="2" charset="2"/>
              <a:buChar char="§"/>
            </a:pPr>
            <a:r>
              <a:rPr lang="en-US" sz="1400" dirty="0"/>
              <a:t>Once the team has their innovative features listed, use those as the frame of the description. Then, the team can break it up into multiple paragraphs. We also recommend using the scientific method. Include the hypothesis which uses if and then statements.</a:t>
            </a:r>
          </a:p>
        </p:txBody>
      </p:sp>
      <p:sp>
        <p:nvSpPr>
          <p:cNvPr id="4" name="Footer Placeholder 3">
            <a:extLst>
              <a:ext uri="{FF2B5EF4-FFF2-40B4-BE49-F238E27FC236}">
                <a16:creationId xmlns:a16="http://schemas.microsoft.com/office/drawing/2014/main" id="{BE77AF2C-2719-4731-9A72-21CD87F1DDDD}"/>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24402251-AD9B-4990-87EF-B9E54D6FA28C}"/>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6" name="Rectangle 5"/>
          <p:cNvSpPr/>
          <p:nvPr/>
        </p:nvSpPr>
        <p:spPr>
          <a:xfrm>
            <a:off x="7049733" y="5613986"/>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Innovation</a:t>
            </a:r>
          </a:p>
        </p:txBody>
      </p:sp>
      <p:pic>
        <p:nvPicPr>
          <p:cNvPr id="7" name="Picture 6" descr="A group of people around each other&#10;&#10;Description generated with very high confidence">
            <a:extLst>
              <a:ext uri="{FF2B5EF4-FFF2-40B4-BE49-F238E27FC236}">
                <a16:creationId xmlns:a16="http://schemas.microsoft.com/office/drawing/2014/main" id="{078E0B64-EF0B-4C54-AA58-EEB224951F21}"/>
              </a:ext>
            </a:extLst>
          </p:cNvPr>
          <p:cNvPicPr>
            <a:picLocks noChangeAspect="1"/>
          </p:cNvPicPr>
          <p:nvPr/>
        </p:nvPicPr>
        <p:blipFill>
          <a:blip r:embed="rId2"/>
          <a:stretch>
            <a:fillRect/>
          </a:stretch>
        </p:blipFill>
        <p:spPr>
          <a:xfrm>
            <a:off x="5820753" y="1988170"/>
            <a:ext cx="2950745" cy="2213059"/>
          </a:xfrm>
          <a:prstGeom prst="rect">
            <a:avLst/>
          </a:prstGeom>
        </p:spPr>
      </p:pic>
    </p:spTree>
    <p:extLst>
      <p:ext uri="{BB962C8B-B14F-4D97-AF65-F5344CB8AC3E}">
        <p14:creationId xmlns:p14="http://schemas.microsoft.com/office/powerpoint/2010/main" val="3698508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BA50-942E-4DB1-B324-946FB1E82D43}"/>
              </a:ext>
            </a:extLst>
          </p:cNvPr>
          <p:cNvSpPr>
            <a:spLocks noGrp="1"/>
          </p:cNvSpPr>
          <p:nvPr>
            <p:ph type="title"/>
          </p:nvPr>
        </p:nvSpPr>
        <p:spPr/>
        <p:txBody>
          <a:bodyPr/>
          <a:lstStyle/>
          <a:p>
            <a:r>
              <a:rPr lang="en-US" dirty="0"/>
              <a:t>Solution Development Section</a:t>
            </a:r>
          </a:p>
        </p:txBody>
      </p:sp>
      <p:sp>
        <p:nvSpPr>
          <p:cNvPr id="3" name="Content Placeholder 2">
            <a:extLst>
              <a:ext uri="{FF2B5EF4-FFF2-40B4-BE49-F238E27FC236}">
                <a16:creationId xmlns:a16="http://schemas.microsoft.com/office/drawing/2014/main" id="{98231205-1800-4B1A-884F-6E40D9C14D5C}"/>
              </a:ext>
            </a:extLst>
          </p:cNvPr>
          <p:cNvSpPr>
            <a:spLocks noGrp="1"/>
          </p:cNvSpPr>
          <p:nvPr>
            <p:ph idx="1"/>
          </p:nvPr>
        </p:nvSpPr>
        <p:spPr>
          <a:xfrm>
            <a:off x="428263" y="1448100"/>
            <a:ext cx="8379147" cy="4722425"/>
          </a:xfrm>
        </p:spPr>
        <p:txBody>
          <a:bodyPr>
            <a:normAutofit/>
          </a:bodyPr>
          <a:lstStyle/>
          <a:p>
            <a:pPr>
              <a:lnSpc>
                <a:spcPct val="150000"/>
              </a:lnSpc>
            </a:pPr>
            <a:r>
              <a:rPr lang="en-US" sz="1400" dirty="0"/>
              <a:t>The team has 500 words maximum to describe how they developed their solution, the steps they followed to narrow, evaluate, and verify their solution; and how they improved their solution after receiving feedback from experts/professionals. This is where we really recommend using the scientific method as the frame for the description. Include the following:</a:t>
            </a:r>
          </a:p>
          <a:p>
            <a:pPr marL="521208" lvl="1" indent="-228600">
              <a:lnSpc>
                <a:spcPct val="150000"/>
              </a:lnSpc>
              <a:buFont typeface="+mj-lt"/>
              <a:buAutoNum type="arabicPeriod"/>
            </a:pPr>
            <a:r>
              <a:rPr lang="en-US" sz="1200" dirty="0"/>
              <a:t>The problem							</a:t>
            </a:r>
          </a:p>
          <a:p>
            <a:pPr marL="521208" lvl="1" indent="-228600">
              <a:lnSpc>
                <a:spcPct val="150000"/>
              </a:lnSpc>
              <a:buFont typeface="+mj-lt"/>
              <a:buAutoNum type="arabicPeriod"/>
            </a:pPr>
            <a:r>
              <a:rPr lang="en-US" sz="1200" dirty="0"/>
              <a:t>How the team researched the problem and existing solutions</a:t>
            </a:r>
          </a:p>
          <a:p>
            <a:pPr marL="521208" lvl="1" indent="-228600">
              <a:lnSpc>
                <a:spcPct val="150000"/>
              </a:lnSpc>
              <a:buFont typeface="+mj-lt"/>
              <a:buAutoNum type="arabicPeriod"/>
            </a:pPr>
            <a:r>
              <a:rPr lang="en-US" sz="1200" dirty="0"/>
              <a:t>The hypothesis</a:t>
            </a:r>
          </a:p>
          <a:p>
            <a:pPr marL="521208" lvl="1" indent="-228600">
              <a:lnSpc>
                <a:spcPct val="150000"/>
              </a:lnSpc>
              <a:buFont typeface="+mj-lt"/>
              <a:buAutoNum type="arabicPeriod"/>
            </a:pPr>
            <a:r>
              <a:rPr lang="en-US" sz="1200" dirty="0"/>
              <a:t>How the team built and modified their prototypes</a:t>
            </a:r>
          </a:p>
          <a:p>
            <a:pPr marL="521208" lvl="1" indent="-228600">
              <a:lnSpc>
                <a:spcPct val="150000"/>
              </a:lnSpc>
              <a:buFont typeface="+mj-lt"/>
              <a:buAutoNum type="arabicPeriod"/>
            </a:pPr>
            <a:r>
              <a:rPr lang="en-US" sz="1200" dirty="0"/>
              <a:t>How the team tested their prototype(s) and hypothesis by experimenting</a:t>
            </a:r>
          </a:p>
          <a:p>
            <a:pPr marL="521208" lvl="1" indent="-228600">
              <a:lnSpc>
                <a:spcPct val="150000"/>
              </a:lnSpc>
              <a:buFont typeface="+mj-lt"/>
              <a:buAutoNum type="arabicPeriod"/>
            </a:pPr>
            <a:r>
              <a:rPr lang="en-US" sz="1200" dirty="0"/>
              <a:t>What the team plans on doing next to improve their solution</a:t>
            </a:r>
          </a:p>
          <a:p>
            <a:pPr>
              <a:lnSpc>
                <a:spcPct val="150000"/>
              </a:lnSpc>
              <a:buFont typeface="Wingdings" panose="05000000000000000000" pitchFamily="2" charset="2"/>
              <a:buChar char="§"/>
            </a:pPr>
            <a:endParaRPr lang="en-US" sz="1200" dirty="0"/>
          </a:p>
        </p:txBody>
      </p:sp>
      <p:sp>
        <p:nvSpPr>
          <p:cNvPr id="4" name="Footer Placeholder 3">
            <a:extLst>
              <a:ext uri="{FF2B5EF4-FFF2-40B4-BE49-F238E27FC236}">
                <a16:creationId xmlns:a16="http://schemas.microsoft.com/office/drawing/2014/main" id="{2E15989E-ECDE-45CD-B39F-7F4FD73F5425}"/>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CCD6C2E4-F37A-4435-A7B0-41D792B4034A}"/>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6" name="Picture 5"/>
          <p:cNvPicPr>
            <a:picLocks noChangeAspect="1"/>
          </p:cNvPicPr>
          <p:nvPr/>
        </p:nvPicPr>
        <p:blipFill>
          <a:blip r:embed="rId2"/>
          <a:stretch>
            <a:fillRect/>
          </a:stretch>
        </p:blipFill>
        <p:spPr>
          <a:xfrm>
            <a:off x="6063482" y="3104675"/>
            <a:ext cx="2848100" cy="2136075"/>
          </a:xfrm>
          <a:prstGeom prst="rect">
            <a:avLst/>
          </a:prstGeom>
        </p:spPr>
      </p:pic>
      <p:sp>
        <p:nvSpPr>
          <p:cNvPr id="7" name="TextBox 6"/>
          <p:cNvSpPr txBox="1"/>
          <p:nvPr/>
        </p:nvSpPr>
        <p:spPr>
          <a:xfrm>
            <a:off x="428263" y="5907289"/>
            <a:ext cx="8715737" cy="400110"/>
          </a:xfrm>
          <a:prstGeom prst="rect">
            <a:avLst/>
          </a:prstGeom>
          <a:noFill/>
        </p:spPr>
        <p:txBody>
          <a:bodyPr wrap="square" rtlCol="0">
            <a:spAutoFit/>
          </a:bodyPr>
          <a:lstStyle/>
          <a:p>
            <a:r>
              <a:rPr lang="en-US" sz="1000" dirty="0"/>
              <a:t>Image Credit: https://</a:t>
            </a:r>
            <a:r>
              <a:rPr lang="en-US" sz="1000" dirty="0" err="1"/>
              <a:t>garrettcountyschools.org</a:t>
            </a:r>
            <a:r>
              <a:rPr lang="en-US" sz="1000" dirty="0"/>
              <a:t>/public-information/news/2017/05/local-youth-recognized-for-innovation-as-first-lego-league-global-innovation-award-presented-by-xprize-semi-finalist</a:t>
            </a:r>
          </a:p>
        </p:txBody>
      </p:sp>
      <p:sp>
        <p:nvSpPr>
          <p:cNvPr id="8" name="Rectangle 7"/>
          <p:cNvSpPr/>
          <p:nvPr/>
        </p:nvSpPr>
        <p:spPr>
          <a:xfrm>
            <a:off x="7018980" y="5335690"/>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Development</a:t>
            </a:r>
          </a:p>
        </p:txBody>
      </p:sp>
    </p:spTree>
    <p:extLst>
      <p:ext uri="{BB962C8B-B14F-4D97-AF65-F5344CB8AC3E}">
        <p14:creationId xmlns:p14="http://schemas.microsoft.com/office/powerpoint/2010/main" val="24331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5CF5-9F86-4198-9EC7-93A314B8830C}"/>
              </a:ext>
            </a:extLst>
          </p:cNvPr>
          <p:cNvSpPr>
            <a:spLocks noGrp="1"/>
          </p:cNvSpPr>
          <p:nvPr>
            <p:ph type="title"/>
          </p:nvPr>
        </p:nvSpPr>
        <p:spPr/>
        <p:txBody>
          <a:bodyPr/>
          <a:lstStyle/>
          <a:p>
            <a:r>
              <a:rPr lang="en-US" dirty="0"/>
              <a:t>Implementation Section</a:t>
            </a:r>
          </a:p>
        </p:txBody>
      </p:sp>
      <p:sp>
        <p:nvSpPr>
          <p:cNvPr id="3" name="Content Placeholder 2">
            <a:extLst>
              <a:ext uri="{FF2B5EF4-FFF2-40B4-BE49-F238E27FC236}">
                <a16:creationId xmlns:a16="http://schemas.microsoft.com/office/drawing/2014/main" id="{D4E33461-F234-4C49-BFA0-1263FD135D72}"/>
              </a:ext>
            </a:extLst>
          </p:cNvPr>
          <p:cNvSpPr>
            <a:spLocks noGrp="1"/>
          </p:cNvSpPr>
          <p:nvPr>
            <p:ph idx="1"/>
          </p:nvPr>
        </p:nvSpPr>
        <p:spPr>
          <a:xfrm>
            <a:off x="462456" y="1529067"/>
            <a:ext cx="8681544" cy="4614052"/>
          </a:xfrm>
        </p:spPr>
        <p:txBody>
          <a:bodyPr>
            <a:normAutofit lnSpcReduction="10000"/>
          </a:bodyPr>
          <a:lstStyle/>
          <a:p>
            <a:pPr marL="0" indent="0">
              <a:lnSpc>
                <a:spcPct val="150000"/>
              </a:lnSpc>
              <a:buNone/>
            </a:pPr>
            <a:r>
              <a:rPr lang="en-US" sz="1700" dirty="0"/>
              <a:t>The team has 500 words maximum to describe how their solution will be implemented, what factors they considered (cost, materials, manufacturing, market research), how they determined feasibility, their marketing plan, whether or not they will get a provisional patent, and would they consider getting a full patent for their solution.</a:t>
            </a:r>
          </a:p>
          <a:p>
            <a:pPr marL="578358" lvl="1" indent="-285750">
              <a:lnSpc>
                <a:spcPct val="150000"/>
              </a:lnSpc>
              <a:buFont typeface="Arial" panose="020B0604020202020204" pitchFamily="34" charset="0"/>
              <a:buChar char="•"/>
            </a:pPr>
            <a:r>
              <a:rPr lang="en-US" sz="1500" dirty="0"/>
              <a:t>We recommend, once the team determines the cost of their solution, asking experts/professionals who could use the solution what they think of the cost, whether it’s too expensive or if it is worth the cost or if they would buy it.</a:t>
            </a:r>
          </a:p>
          <a:p>
            <a:pPr marL="578358" lvl="1" indent="-285750">
              <a:lnSpc>
                <a:spcPct val="150000"/>
              </a:lnSpc>
              <a:buFont typeface="Arial" panose="020B0604020202020204" pitchFamily="34" charset="0"/>
              <a:buChar char="•"/>
            </a:pPr>
            <a:r>
              <a:rPr lang="en-US" sz="1500" dirty="0"/>
              <a:t>Discuss as a team who the target market (customers) would be and research.</a:t>
            </a:r>
          </a:p>
          <a:p>
            <a:pPr marL="578358" lvl="1" indent="-285750">
              <a:lnSpc>
                <a:spcPct val="150000"/>
              </a:lnSpc>
              <a:buFont typeface="Arial" panose="020B0604020202020204" pitchFamily="34" charset="0"/>
              <a:buChar char="•"/>
            </a:pPr>
            <a:r>
              <a:rPr lang="en-US" sz="1500" dirty="0"/>
              <a:t>Research and/or speak with experts/professionals in manufacturing, marketing, and patents.</a:t>
            </a:r>
          </a:p>
          <a:p>
            <a:pPr marL="578358" lvl="1" indent="-285750">
              <a:lnSpc>
                <a:spcPct val="150000"/>
              </a:lnSpc>
              <a:buFont typeface="Arial" panose="020B0604020202020204" pitchFamily="34" charset="0"/>
              <a:buChar char="•"/>
            </a:pPr>
            <a:r>
              <a:rPr lang="en-US" sz="1500" dirty="0"/>
              <a:t>Research the difference between provisional patents and patents. </a:t>
            </a:r>
          </a:p>
          <a:p>
            <a:pPr marL="578358" lvl="1" indent="-285750">
              <a:lnSpc>
                <a:spcPct val="150000"/>
              </a:lnSpc>
              <a:buFont typeface="Arial" panose="020B0604020202020204" pitchFamily="34" charset="0"/>
              <a:buChar char="•"/>
            </a:pPr>
            <a:r>
              <a:rPr lang="en-US" sz="1500" dirty="0"/>
              <a:t>Learn about how to apply for provisional patents and patents.</a:t>
            </a:r>
          </a:p>
          <a:p>
            <a:pPr marL="0" indent="0">
              <a:buNone/>
            </a:pPr>
            <a:endParaRPr lang="en-US" dirty="0"/>
          </a:p>
        </p:txBody>
      </p:sp>
      <p:sp>
        <p:nvSpPr>
          <p:cNvPr id="4" name="Footer Placeholder 3">
            <a:extLst>
              <a:ext uri="{FF2B5EF4-FFF2-40B4-BE49-F238E27FC236}">
                <a16:creationId xmlns:a16="http://schemas.microsoft.com/office/drawing/2014/main" id="{D5E1D59F-36BD-488D-A776-C7FF8414F571}"/>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F4A53D64-940D-4DFF-841B-B20659DF83DB}"/>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6" name="Rectangle 5"/>
          <p:cNvSpPr/>
          <p:nvPr/>
        </p:nvSpPr>
        <p:spPr>
          <a:xfrm>
            <a:off x="7035444" y="5580216"/>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Tree>
    <p:extLst>
      <p:ext uri="{BB962C8B-B14F-4D97-AF65-F5344CB8AC3E}">
        <p14:creationId xmlns:p14="http://schemas.microsoft.com/office/powerpoint/2010/main" val="5591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6CC2-C84E-4916-AFE7-BB5B383DF5B6}"/>
              </a:ext>
            </a:extLst>
          </p:cNvPr>
          <p:cNvSpPr>
            <a:spLocks noGrp="1"/>
          </p:cNvSpPr>
          <p:nvPr>
            <p:ph type="title"/>
          </p:nvPr>
        </p:nvSpPr>
        <p:spPr/>
        <p:txBody>
          <a:bodyPr/>
          <a:lstStyle/>
          <a:p>
            <a:r>
              <a:rPr lang="en-US" dirty="0"/>
              <a:t>Public Website Sections</a:t>
            </a:r>
          </a:p>
        </p:txBody>
      </p:sp>
      <p:sp>
        <p:nvSpPr>
          <p:cNvPr id="3" name="Content Placeholder 2">
            <a:extLst>
              <a:ext uri="{FF2B5EF4-FFF2-40B4-BE49-F238E27FC236}">
                <a16:creationId xmlns:a16="http://schemas.microsoft.com/office/drawing/2014/main" id="{7F6C7466-3F26-4FA1-9E5D-A4EF3FD6186C}"/>
              </a:ext>
            </a:extLst>
          </p:cNvPr>
          <p:cNvSpPr>
            <a:spLocks noGrp="1"/>
          </p:cNvSpPr>
          <p:nvPr>
            <p:ph idx="1"/>
          </p:nvPr>
        </p:nvSpPr>
        <p:spPr>
          <a:xfrm>
            <a:off x="348895" y="1463510"/>
            <a:ext cx="5522453" cy="1513168"/>
          </a:xfrm>
        </p:spPr>
        <p:txBody>
          <a:bodyPr>
            <a:normAutofit/>
          </a:bodyPr>
          <a:lstStyle/>
          <a:p>
            <a:pPr>
              <a:lnSpc>
                <a:spcPct val="150000"/>
              </a:lnSpc>
            </a:pPr>
            <a:r>
              <a:rPr lang="en-US" sz="1600" dirty="0"/>
              <a:t>As part of the application, teams create descriptions that will not be evaluated by the judges. The descriptions of the 20 semi-finalists are published on the FIRST LEGO League Global Innovation Award website</a:t>
            </a:r>
          </a:p>
        </p:txBody>
      </p:sp>
      <p:sp>
        <p:nvSpPr>
          <p:cNvPr id="4" name="Footer Placeholder 3">
            <a:extLst>
              <a:ext uri="{FF2B5EF4-FFF2-40B4-BE49-F238E27FC236}">
                <a16:creationId xmlns:a16="http://schemas.microsoft.com/office/drawing/2014/main" id="{E6544574-9390-49C1-AA1C-7CA937955DB2}"/>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829BAB7C-EDCC-4247-B5C4-0EC8AADEC359}"/>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6" name="Picture 5">
            <a:extLst>
              <a:ext uri="{FF2B5EF4-FFF2-40B4-BE49-F238E27FC236}">
                <a16:creationId xmlns:a16="http://schemas.microsoft.com/office/drawing/2014/main" id="{F3B0337C-14F0-4454-BEAF-8E850F5216D1}"/>
              </a:ext>
            </a:extLst>
          </p:cNvPr>
          <p:cNvPicPr>
            <a:picLocks noChangeAspect="1"/>
          </p:cNvPicPr>
          <p:nvPr/>
        </p:nvPicPr>
        <p:blipFill>
          <a:blip r:embed="rId2"/>
          <a:stretch>
            <a:fillRect/>
          </a:stretch>
        </p:blipFill>
        <p:spPr>
          <a:xfrm>
            <a:off x="5969123" y="1639674"/>
            <a:ext cx="2912441" cy="1638248"/>
          </a:xfrm>
          <a:prstGeom prst="rect">
            <a:avLst/>
          </a:prstGeom>
        </p:spPr>
      </p:pic>
      <p:sp>
        <p:nvSpPr>
          <p:cNvPr id="7" name="TextBox 6"/>
          <p:cNvSpPr txBox="1"/>
          <p:nvPr/>
        </p:nvSpPr>
        <p:spPr>
          <a:xfrm>
            <a:off x="348895" y="3332081"/>
            <a:ext cx="8681543" cy="2446824"/>
          </a:xfrm>
          <a:prstGeom prst="rect">
            <a:avLst/>
          </a:prstGeom>
          <a:noFill/>
        </p:spPr>
        <p:txBody>
          <a:bodyPr wrap="square" rtlCol="0">
            <a:spAutoFit/>
          </a:bodyPr>
          <a:lstStyle/>
          <a:p>
            <a:pPr>
              <a:lnSpc>
                <a:spcPct val="150000"/>
              </a:lnSpc>
            </a:pPr>
            <a:r>
              <a:rPr lang="en-US" sz="1600" b="1" dirty="0">
                <a:solidFill>
                  <a:srgbClr val="FF0000"/>
                </a:solidFill>
              </a:rPr>
              <a:t>Team Description: </a:t>
            </a:r>
            <a:r>
              <a:rPr lang="en-US" sz="1600" dirty="0"/>
              <a:t>Brief description of your team, no personal information (500 words max)</a:t>
            </a:r>
          </a:p>
          <a:p>
            <a:pPr marL="201168" lvl="1" indent="0">
              <a:lnSpc>
                <a:spcPct val="150000"/>
              </a:lnSpc>
              <a:buNone/>
            </a:pPr>
            <a:r>
              <a:rPr lang="en-US" sz="1400" dirty="0"/>
              <a:t>Write a description of the team, where they’re from, what they’ve done as a team this season, what they enjoy about FLL, really anything about the team they want to share with others. </a:t>
            </a:r>
          </a:p>
          <a:p>
            <a:pPr>
              <a:lnSpc>
                <a:spcPct val="150000"/>
              </a:lnSpc>
            </a:pPr>
            <a:r>
              <a:rPr lang="en-US" sz="1600" b="1" dirty="0">
                <a:solidFill>
                  <a:srgbClr val="FF0000"/>
                </a:solidFill>
              </a:rPr>
              <a:t>Public Innovative Solution: </a:t>
            </a:r>
            <a:r>
              <a:rPr lang="en-US" sz="1600" dirty="0"/>
              <a:t>Description of the problem and how your innovative solution solves it (300 words max)</a:t>
            </a:r>
          </a:p>
          <a:p>
            <a:pPr marL="201168" lvl="1" indent="0">
              <a:lnSpc>
                <a:spcPct val="150000"/>
              </a:lnSpc>
              <a:buNone/>
            </a:pPr>
            <a:r>
              <a:rPr lang="en-US" sz="1400" dirty="0"/>
              <a:t>Briefly describe the problem, why they chose it, what their solution is, and how it solves the problem. </a:t>
            </a:r>
          </a:p>
          <a:p>
            <a:endParaRPr lang="en-US" dirty="0"/>
          </a:p>
        </p:txBody>
      </p:sp>
      <p:sp>
        <p:nvSpPr>
          <p:cNvPr id="8" name="Rectangle 7"/>
          <p:cNvSpPr/>
          <p:nvPr/>
        </p:nvSpPr>
        <p:spPr>
          <a:xfrm>
            <a:off x="4863745" y="5580217"/>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Team Description</a:t>
            </a:r>
          </a:p>
        </p:txBody>
      </p:sp>
      <p:sp>
        <p:nvSpPr>
          <p:cNvPr id="9" name="Rectangle 8"/>
          <p:cNvSpPr/>
          <p:nvPr/>
        </p:nvSpPr>
        <p:spPr>
          <a:xfrm>
            <a:off x="6981913" y="5580216"/>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Innovative Solution</a:t>
            </a:r>
          </a:p>
        </p:txBody>
      </p:sp>
    </p:spTree>
    <p:extLst>
      <p:ext uri="{BB962C8B-B14F-4D97-AF65-F5344CB8AC3E}">
        <p14:creationId xmlns:p14="http://schemas.microsoft.com/office/powerpoint/2010/main" val="16057159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FLLTutorialsTemplate</Template>
  <TotalTime>28780</TotalTime>
  <Words>1889</Words>
  <Application>Microsoft Macintosh PowerPoint</Application>
  <PresentationFormat>On-screen Show (4:3)</PresentationFormat>
  <Paragraphs>132</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Gill Sans MT</vt:lpstr>
      <vt:lpstr>Wingdings</vt:lpstr>
      <vt:lpstr>Wingdings 2</vt:lpstr>
      <vt:lpstr>Dividend</vt:lpstr>
      <vt:lpstr>Global Innovation Award (GIA)</vt:lpstr>
      <vt:lpstr>NOTE</vt:lpstr>
      <vt:lpstr>About THE AUTHORS</vt:lpstr>
      <vt:lpstr>Nomination &amp; Application Process</vt:lpstr>
      <vt:lpstr> Problem Identification Section</vt:lpstr>
      <vt:lpstr>Innovation Section</vt:lpstr>
      <vt:lpstr>Solution Development Section</vt:lpstr>
      <vt:lpstr>Implementation Section</vt:lpstr>
      <vt:lpstr>Public Website Sections</vt:lpstr>
      <vt:lpstr>Understanding the GIA Rubric</vt:lpstr>
      <vt:lpstr>Understanding the GIA Rubric</vt:lpstr>
      <vt:lpstr>What Happens as a Semi-Finalist?</vt:lpstr>
      <vt:lpstr>GIA Judging Presentation</vt:lpstr>
      <vt:lpstr>Tips for Judging Part 1</vt:lpstr>
      <vt:lpstr>Tips for Judging Part 2</vt:lpstr>
      <vt:lpstr>Engineering Change Notice Form</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Srinivasan Seshan</cp:lastModifiedBy>
  <cp:revision>174</cp:revision>
  <cp:lastPrinted>2017-08-25T20:33:50Z</cp:lastPrinted>
  <dcterms:created xsi:type="dcterms:W3CDTF">2017-08-13T17:46:18Z</dcterms:created>
  <dcterms:modified xsi:type="dcterms:W3CDTF">2023-05-29T12:50:47Z</dcterms:modified>
</cp:coreProperties>
</file>