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4"/>
  </p:notesMasterIdLst>
  <p:sldIdLst>
    <p:sldId id="256" r:id="rId2"/>
    <p:sldId id="265" r:id="rId3"/>
    <p:sldId id="259" r:id="rId4"/>
    <p:sldId id="274" r:id="rId5"/>
    <p:sldId id="264" r:id="rId6"/>
    <p:sldId id="272" r:id="rId7"/>
    <p:sldId id="260" r:id="rId8"/>
    <p:sldId id="273" r:id="rId9"/>
    <p:sldId id="261" r:id="rId10"/>
    <p:sldId id="263" r:id="rId11"/>
    <p:sldId id="262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9"/>
    <p:restoredTop sz="94648"/>
  </p:normalViewPr>
  <p:slideViewPr>
    <p:cSldViewPr snapToGrid="0" snapToObjects="1">
      <p:cViewPr varScale="1">
        <p:scale>
          <a:sx n="89" d="100"/>
          <a:sy n="89" d="100"/>
        </p:scale>
        <p:origin x="1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13DC3D-B11C-F347-ADC5-EC78886C6D84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D27EB4E-0BB7-F647-98C0-F6D1191CE616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6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A6C8E7-329C-4C4B-901D-BA4D5D81F757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4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D22235-2BF0-3F4B-9C33-E5DE620A9790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1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ACC513-E48C-4D47-A2BE-B7CD1E7F019C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795321E-5D35-B941-81C0-C686CE98DA95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2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498B3B3-F0C5-C145-A6FD-9B685A5B7C9F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0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5878421-8DE9-7647-90E6-85D285788935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70134C3-2338-D345-851D-0760E798A06A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4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901F08-CA93-1F45-92CC-7E49A6ADB732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6A2B46B-4E4F-AA45-B946-2A3936CF6441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81F470-518E-C14A-9717-B35B5AE501D8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0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a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“Identifying a Problem”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86440" y="3216073"/>
            <a:ext cx="1827499" cy="1299074"/>
            <a:chOff x="3038416" y="295754"/>
            <a:chExt cx="2165123" cy="1299074"/>
          </a:xfrm>
        </p:grpSpPr>
        <p:sp>
          <p:nvSpPr>
            <p:cNvPr id="8" name="Rounded Rectangle 7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How to reduce bat deaths caused by wind turbines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88663" y="3592108"/>
            <a:ext cx="459006" cy="536950"/>
            <a:chOff x="2388879" y="676816"/>
            <a:chExt cx="459006" cy="536950"/>
          </a:xfrm>
        </p:grpSpPr>
        <p:sp>
          <p:nvSpPr>
            <p:cNvPr id="11" name="Right Arrow 10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59076" y="3973252"/>
            <a:ext cx="2165123" cy="1299074"/>
            <a:chOff x="3038416" y="295754"/>
            <a:chExt cx="2165123" cy="1299074"/>
          </a:xfrm>
        </p:grpSpPr>
        <p:sp>
          <p:nvSpPr>
            <p:cNvPr id="20" name="Rounded Rectangle 1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 are </a:t>
              </a:r>
              <a:r>
                <a:rPr lang="en-US" dirty="0"/>
                <a:t>killed by White Nose Syndrome which humans can spread</a:t>
              </a:r>
              <a:endParaRPr lang="en-US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35606" y="3630157"/>
            <a:ext cx="459006" cy="536950"/>
            <a:chOff x="2388879" y="676816"/>
            <a:chExt cx="459006" cy="536950"/>
          </a:xfrm>
        </p:grpSpPr>
        <p:sp>
          <p:nvSpPr>
            <p:cNvPr id="23" name="Right Arrow 22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21027" y="2458894"/>
            <a:ext cx="2165123" cy="1299074"/>
            <a:chOff x="3038416" y="295754"/>
            <a:chExt cx="2165123" cy="1299074"/>
          </a:xfrm>
        </p:grpSpPr>
        <p:sp>
          <p:nvSpPr>
            <p:cNvPr id="27" name="Rounded Rectangle 2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 are </a:t>
              </a:r>
              <a:r>
                <a:rPr lang="en-US" dirty="0"/>
                <a:t>killed by wind turbines humans make</a:t>
              </a:r>
              <a:endParaRPr lang="en-US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72764" y="3477388"/>
            <a:ext cx="1143463" cy="884990"/>
            <a:chOff x="3038416" y="295754"/>
            <a:chExt cx="2165123" cy="1299074"/>
          </a:xfrm>
        </p:grpSpPr>
        <p:sp>
          <p:nvSpPr>
            <p:cNvPr id="30" name="Rounded Rectangle 2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/>
                <a:t>Bats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08570" y="1645359"/>
            <a:ext cx="18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Select an Animal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17024" y="1645359"/>
            <a:ext cx="32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>
                <a:solidFill>
                  <a:srgbClr val="FF0000"/>
                </a:solidFill>
              </a:rPr>
              <a:t>Identify the Human </a:t>
            </a:r>
            <a:r>
              <a:rPr lang="en-US" b="1" u="sng" dirty="0">
                <a:solidFill>
                  <a:srgbClr val="FF0000"/>
                </a:solidFill>
              </a:rPr>
              <a:t>Interaction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36813" y="1645359"/>
            <a:ext cx="18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Problem Selected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based on team that participated in </a:t>
            </a:r>
            <a:r>
              <a:rPr lang="en-US" sz="1400" i="1" dirty="0"/>
              <a:t>FIRST</a:t>
            </a:r>
            <a:r>
              <a:rPr lang="en-US" sz="1400" dirty="0"/>
              <a:t> LEGO League Animal Allies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2140" y="2372663"/>
            <a:ext cx="1143463" cy="884990"/>
            <a:chOff x="3038416" y="295754"/>
            <a:chExt cx="2165123" cy="1299074"/>
          </a:xfrm>
        </p:grpSpPr>
        <p:sp>
          <p:nvSpPr>
            <p:cNvPr id="37" name="Rounded Rectangle 3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/>
                <a:t>Dolphins</a:t>
              </a:r>
              <a:endParaRPr lang="en-US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2140" y="3423115"/>
            <a:ext cx="1143463" cy="884990"/>
            <a:chOff x="3038416" y="295754"/>
            <a:chExt cx="2165123" cy="1299074"/>
          </a:xfrm>
        </p:grpSpPr>
        <p:sp>
          <p:nvSpPr>
            <p:cNvPr id="40" name="Rounded Rectangle 3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K-9</a:t>
              </a:r>
              <a:endParaRPr lang="en-US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2235" y="4553971"/>
            <a:ext cx="1143463" cy="884990"/>
            <a:chOff x="3038416" y="295754"/>
            <a:chExt cx="2165123" cy="1299074"/>
          </a:xfrm>
        </p:grpSpPr>
        <p:sp>
          <p:nvSpPr>
            <p:cNvPr id="43" name="Rounded Rectangle 42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Bats</a:t>
              </a:r>
              <a:endParaRPr lang="en-US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65965" y="3610361"/>
            <a:ext cx="459006" cy="536950"/>
            <a:chOff x="2388879" y="676816"/>
            <a:chExt cx="459006" cy="536950"/>
          </a:xfrm>
        </p:grpSpPr>
        <p:sp>
          <p:nvSpPr>
            <p:cNvPr id="46" name="Right Arrow 45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04311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Topics FROM Animal Allies SEASON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4639180" cy="4023360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en-US" dirty="0"/>
              <a:t>Chimney Swifts losing their homes</a:t>
            </a:r>
          </a:p>
          <a:p>
            <a:pPr lvl="1"/>
            <a:r>
              <a:rPr lang="en-US" dirty="0"/>
              <a:t>Training therapy dogs</a:t>
            </a:r>
          </a:p>
          <a:p>
            <a:pPr lvl="1"/>
            <a:r>
              <a:rPr lang="en-US" dirty="0"/>
              <a:t>K-9 dogs helping the police</a:t>
            </a:r>
          </a:p>
          <a:p>
            <a:pPr lvl="1"/>
            <a:r>
              <a:rPr lang="en-US" dirty="0"/>
              <a:t>Monitoring bee hives to keep them healthy</a:t>
            </a:r>
          </a:p>
          <a:p>
            <a:pPr lvl="1"/>
            <a:r>
              <a:rPr lang="en-US" dirty="0"/>
              <a:t>Bears getting into trash cans</a:t>
            </a:r>
          </a:p>
          <a:p>
            <a:pPr lvl="1"/>
            <a:r>
              <a:rPr lang="en-US" dirty="0"/>
              <a:t>Finding lost dogs</a:t>
            </a:r>
          </a:p>
          <a:p>
            <a:pPr lvl="1"/>
            <a:r>
              <a:rPr lang="en-US" dirty="0"/>
              <a:t>Preventing Lyme disease from deer ticks</a:t>
            </a:r>
          </a:p>
          <a:p>
            <a:pPr lvl="1"/>
            <a:r>
              <a:rPr lang="en-US" dirty="0"/>
              <a:t>Helping baby turtles find their way to the ocean</a:t>
            </a:r>
          </a:p>
          <a:p>
            <a:pPr lvl="1"/>
            <a:r>
              <a:rPr lang="en-US" dirty="0"/>
              <a:t>Cow tagging</a:t>
            </a:r>
          </a:p>
          <a:p>
            <a:pPr lvl="1"/>
            <a:r>
              <a:rPr lang="en-US" dirty="0"/>
              <a:t>Animals drinking from polluted city water</a:t>
            </a:r>
          </a:p>
          <a:p>
            <a:pPr lvl="1"/>
            <a:r>
              <a:rPr lang="en-US" dirty="0"/>
              <a:t>Keeping horses hydrated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19" y="1950994"/>
            <a:ext cx="3975100" cy="328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topics from teams that participated in </a:t>
            </a:r>
            <a:r>
              <a:rPr lang="en-US" sz="1400" i="1" dirty="0"/>
              <a:t>FIRST</a:t>
            </a:r>
            <a:r>
              <a:rPr lang="en-US" sz="1400" dirty="0"/>
              <a:t> LEGO League Animal Allies</a:t>
            </a:r>
          </a:p>
        </p:txBody>
      </p:sp>
    </p:spTree>
    <p:extLst>
      <p:ext uri="{BB962C8B-B14F-4D97-AF65-F5344CB8AC3E}">
        <p14:creationId xmlns:p14="http://schemas.microsoft.com/office/powerpoint/2010/main" val="143849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lesson was written by Sanjay and Arvind Seshan</a:t>
            </a:r>
          </a:p>
          <a:p>
            <a:r>
              <a:rPr lang="en-US" sz="2800" dirty="0"/>
              <a:t>More lessons available at </a:t>
            </a:r>
            <a:r>
              <a:rPr lang="en-US" sz="2800" dirty="0">
                <a:hlinkClick r:id="rId2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3"/>
              </a:rPr>
              <a:t>www.flltutorials.com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65" y="1489813"/>
            <a:ext cx="4697649" cy="435321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000" dirty="0"/>
              <a:t>Seshan Brothers were on team Not the Droids You Are Looking For </a:t>
            </a:r>
          </a:p>
          <a:p>
            <a:pPr lvl="1"/>
            <a:r>
              <a:rPr lang="en-US" sz="2000" dirty="0"/>
              <a:t>Our research project for Trash Trek was a Global Innovation Award semi-finalist project (Top 20 out </a:t>
            </a:r>
            <a:r>
              <a:rPr lang="en-US" sz="2000"/>
              <a:t>of 30,000 </a:t>
            </a:r>
            <a:r>
              <a:rPr lang="en-US" sz="2000" dirty="0"/>
              <a:t>teams).</a:t>
            </a:r>
          </a:p>
          <a:p>
            <a:pPr lvl="1"/>
            <a:r>
              <a:rPr lang="en-US" sz="2000" dirty="0"/>
              <a:t>Our research project in Nature’s Fury won Innovative Solution at the FIRST LEGO League International Open in Toronto.</a:t>
            </a:r>
          </a:p>
          <a:p>
            <a:pPr lvl="1"/>
            <a:r>
              <a:rPr lang="en-US" sz="2000" dirty="0"/>
              <a:t>Our research project for World Class was EV3Lessons.com! ;-)</a:t>
            </a:r>
          </a:p>
          <a:p>
            <a:pPr lvl="1"/>
            <a:r>
              <a:rPr lang="en-US" sz="2000" dirty="0"/>
              <a:t>We are the Champion’s award winners from World Festival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0982E8D3-107C-4BA0-9901-6E043937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734" y="1928931"/>
            <a:ext cx="3369210" cy="3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3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IN APRIL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46" y="1692887"/>
            <a:ext cx="8239653" cy="4477638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Usually, </a:t>
            </a:r>
            <a:r>
              <a:rPr lang="en-US" sz="2400" i="1" dirty="0"/>
              <a:t>FIRST</a:t>
            </a:r>
            <a:r>
              <a:rPr lang="en-US" sz="2400" dirty="0"/>
              <a:t> LEGO League releases the theme and reveals the Challenge Mat and Models during the World Festival in April.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i="1" dirty="0"/>
              <a:t>FIRST</a:t>
            </a:r>
            <a:r>
              <a:rPr lang="en-US" sz="2400" dirty="0"/>
              <a:t> and LEGO Education also release several teasers and images on their social media channels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/>
              <a:t>While you will not know the details of the challenge until August, you can start thinking about the </a:t>
            </a:r>
            <a:r>
              <a:rPr lang="en-US" sz="2400" i="1" dirty="0">
                <a:solidFill>
                  <a:srgbClr val="FF0000"/>
                </a:solidFill>
              </a:rPr>
              <a:t>high-level topic</a:t>
            </a:r>
            <a:r>
              <a:rPr lang="en-US" sz="2400" dirty="0"/>
              <a:t> well in advance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BAD5-A37F-C83A-F371-3E72498C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RELEASED TEXT FROM SUPERPOWERED</a:t>
            </a:r>
          </a:p>
        </p:txBody>
      </p:sp>
      <p:pic>
        <p:nvPicPr>
          <p:cNvPr id="7" name="Content Placeholder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CE1CCEC-85E3-3A84-8DBE-59F45F0CB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553757"/>
            <a:ext cx="8152463" cy="37504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FF487-E936-164F-8157-8031823E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33DF9-7081-E2C3-8A2A-9BB1D6D5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0D6D3-3651-31E9-4590-F3D6773B1AA3}"/>
              </a:ext>
            </a:extLst>
          </p:cNvPr>
          <p:cNvSpPr txBox="1"/>
          <p:nvPr/>
        </p:nvSpPr>
        <p:spPr>
          <a:xfrm>
            <a:off x="418480" y="5709173"/>
            <a:ext cx="815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Pre-Season Guide provided on </a:t>
            </a:r>
            <a:r>
              <a:rPr lang="en-US" dirty="0" err="1"/>
              <a:t>FLLTutorials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Worksheets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RELEASED TEXT AND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5210037" cy="40233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Between April and August, try to go on some early field trips to inspire project topics</a:t>
            </a:r>
          </a:p>
          <a:p>
            <a:pPr lvl="1"/>
            <a:r>
              <a:rPr lang="en-US" dirty="0"/>
              <a:t>In Animal Allies, many teams visited Zoos and Aquariums over the summer</a:t>
            </a:r>
          </a:p>
          <a:p>
            <a:pPr lvl="1"/>
            <a:r>
              <a:rPr lang="en-US" dirty="0"/>
              <a:t>Where could you go for the MASTERPIECE season?</a:t>
            </a:r>
          </a:p>
          <a:p>
            <a:r>
              <a:rPr lang="en-US" dirty="0"/>
              <a:t>Do some preliminary online research related to the topic</a:t>
            </a:r>
          </a:p>
          <a:p>
            <a:r>
              <a:rPr lang="en-US" dirty="0"/>
              <a:t>Your goal is not to finish your project, but get some general ideas for possible topics related to the theme.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88" y="2170717"/>
            <a:ext cx="2713466" cy="20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7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EE20-3241-E42F-F095-F598E499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 RELEASED IN AUGUST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0808-E580-9A5A-1751-5F8BA130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1E613-BA67-B7A9-3598-412FF93A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074B9-8B30-BCF0-7D6E-006DFAA8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BE7EA5-BD60-4C75-4176-E4445DD03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8" y="1336405"/>
            <a:ext cx="5961983" cy="126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65D7A08-CD13-2FB3-45DE-A70478EC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51" y="4113837"/>
            <a:ext cx="4156196" cy="230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B3EECA-3A1B-C5EE-F305-D39BE9295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9"/>
          <a:stretch/>
        </p:blipFill>
        <p:spPr bwMode="auto">
          <a:xfrm>
            <a:off x="448091" y="2432705"/>
            <a:ext cx="3855685" cy="38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705D1B6-84CB-5693-E6F5-C2A716126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75"/>
          <a:stretch/>
        </p:blipFill>
        <p:spPr bwMode="auto">
          <a:xfrm>
            <a:off x="4081651" y="2473589"/>
            <a:ext cx="4041604" cy="18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DACFB-C31C-70B0-C33C-8F7063883E34}"/>
              </a:ext>
            </a:extLst>
          </p:cNvPr>
          <p:cNvSpPr txBox="1"/>
          <p:nvPr/>
        </p:nvSpPr>
        <p:spPr>
          <a:xfrm rot="16200000">
            <a:off x="-1470539" y="4067149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FROM SUPERPOWERED</a:t>
            </a:r>
          </a:p>
        </p:txBody>
      </p:sp>
    </p:spTree>
    <p:extLst>
      <p:ext uri="{BB962C8B-B14F-4D97-AF65-F5344CB8AC3E}">
        <p14:creationId xmlns:p14="http://schemas.microsoft.com/office/powerpoint/2010/main" val="375528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the Challenge Documents Carefully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321" y="1574065"/>
            <a:ext cx="8167623" cy="4023360"/>
          </a:xfrm>
        </p:spPr>
        <p:txBody>
          <a:bodyPr>
            <a:normAutofit/>
          </a:bodyPr>
          <a:lstStyle/>
          <a:p>
            <a:r>
              <a:rPr lang="en-US" sz="2000" dirty="0"/>
              <a:t>Sometimes, you are allowed to pick only from a certain sub-set of topics (e.g. Nature’s Fury listed which natural disasters were allowed)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Sometimes, it calls for something specific (e.g. Senior Solutions required a Senior Partner for every team)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84" y="2318561"/>
            <a:ext cx="5075702" cy="1316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91" y="4905351"/>
            <a:ext cx="6803062" cy="1072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32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3BD4-8AD4-9196-029D-8F02CA34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PROBLEM That is meaningful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5C0-FD61-23D3-B8C2-15095335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8122852" cy="4353215"/>
          </a:xfrm>
        </p:spPr>
        <p:txBody>
          <a:bodyPr>
            <a:normAutofit/>
          </a:bodyPr>
          <a:lstStyle/>
          <a:p>
            <a:r>
              <a:rPr lang="en-US" sz="2400" dirty="0"/>
              <a:t>Always </a:t>
            </a:r>
            <a:r>
              <a:rPr lang="en-US" sz="2400" u="sng" dirty="0"/>
              <a:t>think of a problem first</a:t>
            </a:r>
            <a:r>
              <a:rPr lang="en-US" sz="2400" dirty="0"/>
              <a:t>, not the solution</a:t>
            </a:r>
          </a:p>
          <a:p>
            <a:r>
              <a:rPr lang="en-US" sz="2400" dirty="0"/>
              <a:t>The problem can be </a:t>
            </a:r>
            <a:r>
              <a:rPr lang="en-US" sz="2400" u="sng" dirty="0"/>
              <a:t>as small or big</a:t>
            </a:r>
            <a:r>
              <a:rPr lang="en-US" sz="2400" dirty="0"/>
              <a:t> as you want</a:t>
            </a:r>
          </a:p>
          <a:p>
            <a:r>
              <a:rPr lang="en-US" sz="2400" dirty="0"/>
              <a:t>Most students relate better to local problems that impact their daily lives in some way</a:t>
            </a:r>
          </a:p>
          <a:p>
            <a:r>
              <a:rPr lang="en-US" sz="2400" dirty="0"/>
              <a:t>Do not worry that there is already a solution to the problem. As part of the process, you will look at existing solutions and see if you can make improvements.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29-24EB-F0E6-22A4-10CB54EF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50EBA-04BD-45C2-F4B5-B29575E7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1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Topic Everyone Agrees Upon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3"/>
            <a:ext cx="3811277" cy="432479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Everyone works on the project </a:t>
            </a:r>
          </a:p>
          <a:p>
            <a:pPr lvl="1"/>
            <a:r>
              <a:rPr lang="en-US" sz="1800" dirty="0"/>
              <a:t>Pick a topic that all team members can agree on/are interested in</a:t>
            </a:r>
          </a:p>
          <a:p>
            <a:r>
              <a:rPr lang="en-US" sz="2000" dirty="0"/>
              <a:t>One idea is to have all team members do a little bit of research on their favorite topic and then present this topic to each other. </a:t>
            </a:r>
          </a:p>
          <a:p>
            <a:pPr lvl="1"/>
            <a:r>
              <a:rPr lang="en-US" sz="1800" dirty="0"/>
              <a:t>Then the team decides which topic they are most interested in to pick for their team’s project.</a:t>
            </a:r>
          </a:p>
          <a:p>
            <a:pPr lvl="1"/>
            <a:r>
              <a:rPr lang="en-US" sz="1800" dirty="0"/>
              <a:t>Next, the team identifies a specific problem within this topic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95" y="2137718"/>
            <a:ext cx="4283676" cy="32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780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149</TotalTime>
  <Words>733</Words>
  <Application>Microsoft Macintosh PowerPoint</Application>
  <PresentationFormat>On-screen Show (4:3)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Dividend</vt:lpstr>
      <vt:lpstr>Identifying a Problem</vt:lpstr>
      <vt:lpstr>About The AUTHOR</vt:lpstr>
      <vt:lpstr>Getting STARTED IN APRIL</vt:lpstr>
      <vt:lpstr>SAMPLE RELEASED TEXT FROM SUPERPOWERED</vt:lpstr>
      <vt:lpstr>USING THE RELEASED TEXT AND IMAGES</vt:lpstr>
      <vt:lpstr>CHALLENGE RELEASED IN AUGUST</vt:lpstr>
      <vt:lpstr>Read the Challenge Documents Carefully</vt:lpstr>
      <vt:lpstr>PICK A PROBLEM That is meaningful</vt:lpstr>
      <vt:lpstr>Pick a Topic Everyone Agrees Upon</vt:lpstr>
      <vt:lpstr>“Identifying a Problem” Process</vt:lpstr>
      <vt:lpstr>Sample Topics FROM Animal Allies SEASON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28</cp:revision>
  <dcterms:created xsi:type="dcterms:W3CDTF">2017-08-13T17:46:18Z</dcterms:created>
  <dcterms:modified xsi:type="dcterms:W3CDTF">2023-05-29T13:13:16Z</dcterms:modified>
</cp:coreProperties>
</file>