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1" r:id="rId1"/>
  </p:sldMasterIdLst>
  <p:notesMasterIdLst>
    <p:notesMasterId r:id="rId13"/>
  </p:notesMasterIdLst>
  <p:sldIdLst>
    <p:sldId id="256" r:id="rId2"/>
    <p:sldId id="257" r:id="rId3"/>
    <p:sldId id="266" r:id="rId4"/>
    <p:sldId id="273" r:id="rId5"/>
    <p:sldId id="274" r:id="rId6"/>
    <p:sldId id="275" r:id="rId7"/>
    <p:sldId id="276" r:id="rId8"/>
    <p:sldId id="277" r:id="rId9"/>
    <p:sldId id="279" r:id="rId10"/>
    <p:sldId id="278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CF39"/>
    <a:srgbClr val="652C90"/>
    <a:srgbClr val="034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54"/>
    <p:restoredTop sz="94648"/>
  </p:normalViewPr>
  <p:slideViewPr>
    <p:cSldViewPr snapToGrid="0" snapToObjects="1">
      <p:cViewPr varScale="1">
        <p:scale>
          <a:sx n="60" d="100"/>
          <a:sy n="60" d="100"/>
        </p:scale>
        <p:origin x="184" y="13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80B-A051-5042-A199-B77431CF73D3}" type="datetimeFigureOut">
              <a:rPr lang="en-US" smtClean="0"/>
              <a:pPr/>
              <a:t>5/29/23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EE19-6760-F547-8467-920A15216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5FEEE4-A5EE-3F43-A8D0-46BEEF8EC72A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0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38C02735-074B-9A4F-8C82-C803857F6992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6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985DCF-D810-CF4B-A7C0-20429251B57F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2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26801F6-6C5D-9E4D-A405-97FB64359095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0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5/29/23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11F03-53C6-459A-9236-D8EBAA505B0E}"/>
              </a:ext>
            </a:extLst>
          </p:cNvPr>
          <p:cNvSpPr/>
          <p:nvPr userDrawn="1"/>
        </p:nvSpPr>
        <p:spPr>
          <a:xfrm>
            <a:off x="2381" y="6270965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6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A1870FF3-3A0F-3548-A647-0BA076A387EF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9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FAAD6092-D6B6-7C4C-971B-203F5F508312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3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D064307-B20B-084C-BC16-46055FA55923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BFC80210-E627-FC4E-99A8-C091F83803F9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6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25FB214-1193-4C4F-8B80-D793FD3E6208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3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9464F63-1BF4-D641-97D5-F86B16EEC2C0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7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AEF8DE-A446-414D-B37B-8705B4D45299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8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UowcfW5oRg" TargetMode="External"/><Relationship Id="rId2" Type="http://schemas.openxmlformats.org/officeDocument/2006/relationships/hyperlink" Target="https://youtu.be/Xl2fL5iaD6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9bskcvE9JkU" TargetMode="External"/><Relationship Id="rId4" Type="http://schemas.openxmlformats.org/officeDocument/2006/relationships/hyperlink" Target="https://www.youtube.com/watch?v=VJ3cs9W83U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lltutorials.com/Worksheet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056" y="4241253"/>
            <a:ext cx="7989752" cy="1033133"/>
          </a:xfrm>
        </p:spPr>
        <p:txBody>
          <a:bodyPr>
            <a:normAutofit fontScale="90000"/>
          </a:bodyPr>
          <a:lstStyle/>
          <a:p>
            <a:r>
              <a:rPr lang="en-US" dirty="0"/>
              <a:t>Taking your innovation Project to the next level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ShARON</a:t>
            </a:r>
            <a:r>
              <a:rPr lang="en-US" dirty="0"/>
              <a:t> TIGER TECHS, NOT THE DROIDS YOU ARE LOOKING FOR, LEGO </a:t>
            </a:r>
            <a:r>
              <a:rPr lang="en-US" dirty="0" err="1"/>
              <a:t>LEgion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53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9411-969F-1249-9089-4CA7AE39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4F85-8EFE-D943-8D58-1D9ECAB55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5021341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Watch the following videos of project presentations from teams who have attended International-level tournaments. </a:t>
            </a:r>
          </a:p>
          <a:p>
            <a:r>
              <a:rPr lang="en-US" dirty="0">
                <a:solidFill>
                  <a:srgbClr val="FF0000"/>
                </a:solidFill>
              </a:rPr>
              <a:t>LEGO Legion </a:t>
            </a:r>
            <a:r>
              <a:rPr lang="en-US" dirty="0">
                <a:solidFill>
                  <a:schemeClr val="tx1"/>
                </a:solidFill>
              </a:rPr>
              <a:t>– INTO ORBIT - 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https://youtu.be/Xl2fL5iaD6A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LEGO Legion World Festival </a:t>
            </a:r>
            <a:r>
              <a:rPr lang="en-US" dirty="0">
                <a:solidFill>
                  <a:schemeClr val="tx1"/>
                </a:solidFill>
              </a:rPr>
              <a:t>– Hydro Dynamics - </a:t>
            </a: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https://youtu.be/JUowcfW5oRg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Is LOST </a:t>
            </a:r>
            <a:r>
              <a:rPr lang="en-US" dirty="0">
                <a:solidFill>
                  <a:schemeClr val="tx1"/>
                </a:solidFill>
              </a:rPr>
              <a:t>– World Class -  </a:t>
            </a:r>
            <a:r>
              <a:rPr 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https://www.youtube.com/watch?v=VJ3cs9W83Ug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Caught in a Brainstorm </a:t>
            </a:r>
            <a:r>
              <a:rPr lang="en-US" dirty="0">
                <a:solidFill>
                  <a:schemeClr val="tx1"/>
                </a:solidFill>
              </a:rPr>
              <a:t>- World Class - </a:t>
            </a:r>
            <a:r>
              <a:rPr lang="en-US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https://youtu.be/9bskcvE9JkU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sz="4500" dirty="0">
                <a:solidFill>
                  <a:schemeClr val="tx1"/>
                </a:solidFill>
              </a:rPr>
              <a:t>What can we learn from each presentation?</a:t>
            </a:r>
          </a:p>
          <a:p>
            <a:pPr lvl="1"/>
            <a:r>
              <a:rPr lang="en-US" sz="4000" dirty="0">
                <a:solidFill>
                  <a:schemeClr val="tx1"/>
                </a:solidFill>
              </a:rPr>
              <a:t>What did they do well?</a:t>
            </a:r>
          </a:p>
          <a:p>
            <a:pPr lvl="1"/>
            <a:r>
              <a:rPr lang="en-US" sz="4000" dirty="0">
                <a:solidFill>
                  <a:schemeClr val="tx1"/>
                </a:solidFill>
              </a:rPr>
              <a:t>How many students were involved?</a:t>
            </a:r>
          </a:p>
          <a:p>
            <a:pPr lvl="1"/>
            <a:r>
              <a:rPr lang="en-US" sz="4000" dirty="0">
                <a:solidFill>
                  <a:schemeClr val="tx1"/>
                </a:solidFill>
              </a:rPr>
              <a:t>Were you able to fill in a rubric?</a:t>
            </a:r>
          </a:p>
          <a:p>
            <a:pPr lvl="1"/>
            <a:r>
              <a:rPr lang="en-US" sz="4000" dirty="0">
                <a:solidFill>
                  <a:schemeClr val="tx1"/>
                </a:solidFill>
              </a:rPr>
              <a:t>Were they creative?</a:t>
            </a:r>
          </a:p>
          <a:p>
            <a:pPr lvl="1"/>
            <a:r>
              <a:rPr lang="en-US" sz="4000" dirty="0">
                <a:solidFill>
                  <a:schemeClr val="tx1"/>
                </a:solidFill>
              </a:rPr>
              <a:t>What made this presentation different?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17FA1-C592-5E4B-A3E2-D965E6FA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48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lesson was written by Tiger Techs, LEGO Legion and Not the Droids You Are Looking For.</a:t>
            </a:r>
          </a:p>
          <a:p>
            <a:r>
              <a:rPr lang="en-US" sz="2800" dirty="0"/>
              <a:t>More lessons available at </a:t>
            </a:r>
            <a:r>
              <a:rPr lang="en-US" sz="2800" dirty="0">
                <a:hlinkClick r:id="rId2"/>
              </a:rPr>
              <a:t>www.ev3lessons.com</a:t>
            </a:r>
            <a:r>
              <a:rPr lang="en-US" sz="2800" dirty="0"/>
              <a:t> and </a:t>
            </a:r>
            <a:r>
              <a:rPr lang="en-US" sz="2800" dirty="0">
                <a:hlinkClick r:id="rId3"/>
              </a:rPr>
              <a:t>www.flltutorials.com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627" y="3458311"/>
            <a:ext cx="7451126" cy="18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0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AUTHORs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31" y="1505583"/>
            <a:ext cx="8625754" cy="4353215"/>
          </a:xfrm>
        </p:spPr>
        <p:txBody>
          <a:bodyPr>
            <a:normAutofit/>
          </a:bodyPr>
          <a:lstStyle/>
          <a:p>
            <a:pPr lvl="1"/>
            <a:r>
              <a:rPr lang="en-US" sz="1600" dirty="0"/>
              <a:t>Sharon Tiger Techs (2019), LEGO Legion (2018), Not the Droids You Are Looking For (2016) - All three authors are Global Innovation Award Top 20 Teams </a:t>
            </a:r>
          </a:p>
          <a:p>
            <a:pPr lvl="1"/>
            <a:r>
              <a:rPr lang="en-US" sz="1600" dirty="0"/>
              <a:t>Tips shared in this document helped the teams take their projects to the level of the Global Innovation Award (which existed until 2022)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2A3E16-27E2-6347-9CB5-5AE56B81A44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87366" y="3010810"/>
            <a:ext cx="6108083" cy="315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0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 Head Start in the OFF SEASON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BDD01-1E81-FC4F-B86A-7F45D55BE0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607" t="-4609"/>
          <a:stretch/>
        </p:blipFill>
        <p:spPr>
          <a:xfrm>
            <a:off x="261257" y="1663997"/>
            <a:ext cx="3614057" cy="38133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02258" y="1663996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5115" lvl="1" defTabSz="1300460">
              <a:spcBef>
                <a:spcPts val="1422"/>
              </a:spcBef>
              <a:defRPr/>
            </a:pPr>
            <a:r>
              <a:rPr lang="en-US" b="1" dirty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Key words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can be taken from teaser text or teaser video that can lead to great preseason trips or talks with experts for the season.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EB0184-C686-554F-8077-0F2A6146FF92}"/>
              </a:ext>
            </a:extLst>
          </p:cNvPr>
          <p:cNvCxnSpPr>
            <a:cxnSpLocks/>
          </p:cNvCxnSpPr>
          <p:nvPr/>
        </p:nvCxnSpPr>
        <p:spPr>
          <a:xfrm>
            <a:off x="6288258" y="2602522"/>
            <a:ext cx="0" cy="618979"/>
          </a:xfrm>
          <a:prstGeom prst="straightConnector1">
            <a:avLst/>
          </a:prstGeom>
          <a:ln w="1143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98944" y="320782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dirty="0"/>
              <a:t>Think about…who could you </a:t>
            </a:r>
          </a:p>
          <a:p>
            <a:pPr algn="ctr"/>
            <a:r>
              <a:rPr lang="en-US" altLang="en-US" dirty="0"/>
              <a:t>talk to?  Where could you visit?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EB0184-C686-554F-8077-0F2A6146FF92}"/>
              </a:ext>
            </a:extLst>
          </p:cNvPr>
          <p:cNvCxnSpPr>
            <a:cxnSpLocks/>
          </p:cNvCxnSpPr>
          <p:nvPr/>
        </p:nvCxnSpPr>
        <p:spPr>
          <a:xfrm>
            <a:off x="6288258" y="3854156"/>
            <a:ext cx="0" cy="618979"/>
          </a:xfrm>
          <a:prstGeom prst="straightConnector1">
            <a:avLst/>
          </a:prstGeom>
          <a:ln w="1143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02258" y="455397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dirty="0"/>
              <a:t> This will lead to great </a:t>
            </a:r>
            <a:r>
              <a:rPr lang="en-US" altLang="en-US" b="1" dirty="0">
                <a:solidFill>
                  <a:srgbClr val="FF0000"/>
                </a:solidFill>
              </a:rPr>
              <a:t>resources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FF0000"/>
                </a:solidFill>
              </a:rPr>
              <a:t>contacts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for the team after the season is launched.  </a:t>
            </a:r>
          </a:p>
          <a:p>
            <a:pPr algn="ctr"/>
            <a:r>
              <a:rPr lang="en-US" altLang="en-US" dirty="0"/>
              <a:t>In addition, think about presenting to these experts for project feedback later in the season.  </a:t>
            </a:r>
          </a:p>
        </p:txBody>
      </p:sp>
    </p:spTree>
    <p:extLst>
      <p:ext uri="{BB962C8B-B14F-4D97-AF65-F5344CB8AC3E}">
        <p14:creationId xmlns:p14="http://schemas.microsoft.com/office/powerpoint/2010/main" val="6563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3245-083E-CA4F-9D6D-73D4E11F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Communicate your content in your 5 mins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CE2F-7541-2044-9672-2C63F0A1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4254500" cy="435321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It is very important to communicate all the key information in your 5 minute presentation so that judges can easily mark the rubric.</a:t>
            </a:r>
          </a:p>
          <a:p>
            <a:r>
              <a:rPr lang="en-US" dirty="0"/>
              <a:t>5 minutes includes set-up time, so keep the setup short and easy always so you have more time for your presentation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8E1CD-1B66-D549-802F-D34574E3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pic>
        <p:nvPicPr>
          <p:cNvPr id="6" name="Picture 5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19E94781-7ECF-39A9-1B47-0717C406B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468" y="2065144"/>
            <a:ext cx="3959440" cy="313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5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3245-083E-CA4F-9D6D-73D4E11F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Always have more to tell in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CE2F-7541-2044-9672-2C63F0A1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002" y="1910968"/>
            <a:ext cx="4386942" cy="336441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 good project will have more information than what you presented in the 5 minutes.</a:t>
            </a:r>
          </a:p>
          <a:p>
            <a:r>
              <a:rPr lang="en-US" dirty="0"/>
              <a:t>Keep a binder with your additional data.</a:t>
            </a:r>
          </a:p>
          <a:p>
            <a:r>
              <a:rPr lang="en-US" dirty="0"/>
              <a:t>During Q&amp;A, you will have a chance to share this additional information.</a:t>
            </a:r>
          </a:p>
          <a:p>
            <a:r>
              <a:rPr lang="en-US" dirty="0"/>
              <a:t>At the end of Q&amp;A, provide a handout for the judges with details that highlight your project.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8E1CD-1B66-D549-802F-D34574E3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EAB245-CB89-8A4D-9EB8-1FC768A8FD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548" y="1910968"/>
            <a:ext cx="3533526" cy="265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3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B00E-95E3-0843-81B3-B6AE2D9A7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EXPERTS count – not just parents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B8813-BCC6-9F4F-8FEA-1EF0F33B9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122853" cy="435321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Internet research itself only goes so far- use it to find experts! Don’t be afraid to ask for a phone or video call. You’ll be surprised how willing some experts are to help a group of students.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Ask around in your own network of contacts. Sometimes a friend of a friend is just who you need.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Think outside the box. Even if your invention is intended to be used by an astronaut, the best feedback may still come from doctors, scientists, college professors, or manufacturers.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E2F26-764A-3248-9F80-27C2F844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16861" y="4114018"/>
            <a:ext cx="3091527" cy="205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6245" y="4094171"/>
            <a:ext cx="3863272" cy="205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557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3245-083E-CA4F-9D6D-73D4E11F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WITH THOSE WHO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CE2F-7541-2044-9672-2C63F0A1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37735"/>
            <a:ext cx="4668193" cy="4664942"/>
          </a:xfrm>
        </p:spPr>
        <p:txBody>
          <a:bodyPr vert="horz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Some of LEGO Legion’s best feedback came from kitchen utensil maker OXO. Even though the design had heavy technological aspects, the product design part was right up OXO’s alley. 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The stronger your invention’s connection with an expert’s niche, the more helpful, and willing to help, they can be.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Use their ideas as well as your own. They know the market or the technology, but you know your specific project better than anyone else.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8E1CD-1B66-D549-802F-D34574E3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428197-F27F-E949-BACB-CBEAFB3D8F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09032" y="1569888"/>
            <a:ext cx="3486875" cy="460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04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3245-083E-CA4F-9D6D-73D4E11F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it Innovative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CE2F-7541-2044-9672-2C63F0A18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25115" indent="-325115" defTabSz="1300460">
              <a:spcBef>
                <a:spcPts val="142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Solution should be </a:t>
            </a:r>
            <a:r>
              <a:rPr lang="en-US" sz="2400" b="1" dirty="0">
                <a:solidFill>
                  <a:srgbClr val="FF0000"/>
                </a:solidFill>
              </a:rPr>
              <a:t>innovative.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This means that is needs to meet one or more of the following:</a:t>
            </a:r>
          </a:p>
          <a:p>
            <a:pPr marL="649115" lvl="1" indent="-325115" defTabSz="1300460">
              <a:spcBef>
                <a:spcPts val="142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Improve existing options;</a:t>
            </a:r>
          </a:p>
          <a:p>
            <a:pPr marL="649115" lvl="1" indent="-325115" defTabSz="1300460">
              <a:spcBef>
                <a:spcPts val="142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Develop a new application of existing ideas; </a:t>
            </a:r>
          </a:p>
          <a:p>
            <a:pPr marL="649115" lvl="1" indent="-325115" defTabSz="1300460">
              <a:spcBef>
                <a:spcPts val="142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Solve the problem in a completely new way.</a:t>
            </a:r>
          </a:p>
          <a:p>
            <a:pPr marL="325115" indent="-325115" defTabSz="1300460">
              <a:spcBef>
                <a:spcPts val="142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</a:rPr>
              <a:t>The original solution/application must demonstrate added value.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25115" indent="-325115" defTabSz="1300460">
              <a:spcBef>
                <a:spcPts val="142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your solution, it does not have to be a full working prototype; however, a partial prototype or detailed drawings will help convey your project to the judges. </a:t>
            </a:r>
          </a:p>
          <a:p>
            <a:pPr marL="325115" indent="-325115" defTabSz="1300460">
              <a:spcBef>
                <a:spcPts val="1422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During the presentation, convey that your product is innovative by comparing it and demonstrating that it is better than products that are already on the market.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8E1CD-1B66-D549-802F-D34574E3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2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51860-E90C-ED41-B006-3861390F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sheet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39D6EB-002E-E14E-9E9F-97AB09D53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582" y="1606562"/>
            <a:ext cx="5613362" cy="421881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64EB4B-81B3-AD4B-8CA6-D9C92F79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C5FD1-B933-C64E-B06A-F125130113D1}"/>
              </a:ext>
            </a:extLst>
          </p:cNvPr>
          <p:cNvSpPr txBox="1"/>
          <p:nvPr/>
        </p:nvSpPr>
        <p:spPr>
          <a:xfrm>
            <a:off x="455068" y="1606562"/>
            <a:ext cx="22250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a sample comparison sheet that the Droids used to convey how our solution is different.</a:t>
            </a:r>
          </a:p>
          <a:p>
            <a:endParaRPr lang="en-US" dirty="0"/>
          </a:p>
          <a:p>
            <a:r>
              <a:rPr lang="en-US" dirty="0"/>
              <a:t>You can download a copy here: </a:t>
            </a:r>
            <a:r>
              <a:rPr lang="en-US" dirty="0">
                <a:hlinkClick r:id="rId3"/>
              </a:rPr>
              <a:t>http://flltutorials.com/Worksheets.html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8749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FLLTutorialsTemplate</Template>
  <TotalTime>425</TotalTime>
  <Words>892</Words>
  <Application>Microsoft Macintosh PowerPoint</Application>
  <PresentationFormat>On-screen Show (4:3)</PresentationFormat>
  <Paragraphs>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Wingdings 2</vt:lpstr>
      <vt:lpstr>Dividend</vt:lpstr>
      <vt:lpstr>Taking your innovation Project to the next level</vt:lpstr>
      <vt:lpstr>About The AUTHORs</vt:lpstr>
      <vt:lpstr>GET A Head Start in the OFF SEASON</vt:lpstr>
      <vt:lpstr>Communicate your content in your 5 mins</vt:lpstr>
      <vt:lpstr>BUT Always have more to tell in Q&amp;A</vt:lpstr>
      <vt:lpstr>MAKE EXPERTS count – not just parents</vt:lpstr>
      <vt:lpstr>SHARE WITH THOSE WHO CARE</vt:lpstr>
      <vt:lpstr>Make it Innovative</vt:lpstr>
      <vt:lpstr>Comparison sheet</vt:lpstr>
      <vt:lpstr>DISCUSSION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Srinivasan Seshan</cp:lastModifiedBy>
  <cp:revision>54</cp:revision>
  <cp:lastPrinted>2018-09-02T15:49:53Z</cp:lastPrinted>
  <dcterms:created xsi:type="dcterms:W3CDTF">2017-08-13T17:46:18Z</dcterms:created>
  <dcterms:modified xsi:type="dcterms:W3CDTF">2023-05-29T13:41:23Z</dcterms:modified>
</cp:coreProperties>
</file>