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791" r:id="rId1"/>
  </p:sldMasterIdLst>
  <p:notesMasterIdLst>
    <p:notesMasterId r:id="rId10"/>
  </p:notesMasterIdLst>
  <p:sldIdLst>
    <p:sldId id="268" r:id="rId2"/>
    <p:sldId id="269" r:id="rId3"/>
    <p:sldId id="257" r:id="rId4"/>
    <p:sldId id="264" r:id="rId5"/>
    <p:sldId id="265" r:id="rId6"/>
    <p:sldId id="267" r:id="rId7"/>
    <p:sldId id="266" r:id="rId8"/>
    <p:sldId id="258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4CF39"/>
    <a:srgbClr val="652C90"/>
    <a:srgbClr val="034A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5747"/>
    <p:restoredTop sz="94648"/>
  </p:normalViewPr>
  <p:slideViewPr>
    <p:cSldViewPr snapToGrid="0" snapToObjects="1">
      <p:cViewPr varScale="1">
        <p:scale>
          <a:sx n="80" d="100"/>
          <a:sy n="80" d="100"/>
        </p:scale>
        <p:origin x="208" y="8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78B980B-A051-5042-A199-B77431CF73D3}" type="datetimeFigureOut">
              <a:rPr lang="en-US" smtClean="0"/>
              <a:t>5/29/23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3AEE19-6760-F547-8467-920A152162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394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869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3AEE19-6760-F547-8467-920A1521624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75373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8091" y="563880"/>
            <a:ext cx="8240108" cy="5682175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81192" y="3936453"/>
            <a:ext cx="7989752" cy="1033133"/>
          </a:xfrm>
          <a:ln>
            <a:noFill/>
          </a:ln>
          <a:effectLst/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2" y="5175772"/>
            <a:ext cx="7989752" cy="590321"/>
          </a:xfrm>
          <a:ln>
            <a:noFill/>
          </a:ln>
        </p:spPr>
        <p:txBody>
          <a:bodyPr anchor="t">
            <a:normAutofit/>
          </a:bodyPr>
          <a:lstStyle>
            <a:lvl1pPr marL="0" indent="0" algn="ctr">
              <a:buNone/>
              <a:defRPr sz="1600" cap="all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481D892-C1C9-1944-989A-4FF5B8848240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4B45051-E032-1249-AC8B-C5EB1B15FB4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35280" y="563880"/>
            <a:ext cx="8488680" cy="2915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18359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D2DB9F56-73BE-1243-BFBD-894F31D6BA5B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18942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6629400" y="599725"/>
            <a:ext cx="2057399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75725"/>
            <a:ext cx="1503123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81192" y="675725"/>
            <a:ext cx="5922209" cy="5183073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745255" y="5956136"/>
            <a:ext cx="947672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09FC0792-83DF-D24E-904B-48F95E446C99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5922209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3053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8092" y="599725"/>
            <a:ext cx="8238707" cy="818109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687475"/>
            <a:ext cx="7989752" cy="5967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091" y="1505583"/>
            <a:ext cx="8238707" cy="4353215"/>
          </a:xfrm>
        </p:spPr>
        <p:txBody>
          <a:bodyPr anchor="t"/>
          <a:lstStyle>
            <a:lvl1pPr>
              <a:defRPr sz="3600"/>
            </a:lvl1pPr>
            <a:lvl2pPr>
              <a:defRPr sz="3200"/>
            </a:lvl2pPr>
            <a:lvl3pPr>
              <a:defRPr sz="2800"/>
            </a:lvl3pPr>
            <a:lvl4pPr>
              <a:defRPr sz="2400"/>
            </a:lvl4pPr>
            <a:lvl5pPr>
              <a:defRPr sz="24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Date Placeholder 3">
            <a:extLst>
              <a:ext uri="{FF2B5EF4-FFF2-40B4-BE49-F238E27FC236}">
                <a16:creationId xmlns:a16="http://schemas.microsoft.com/office/drawing/2014/main" id="{5E510904-FE82-B349-843E-834D82D5778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559327" y="6392242"/>
            <a:ext cx="21336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4B4BAA1F-31CA-D649-9D43-CCE02FFA7DB8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9" name="Footer Placeholder 4">
            <a:extLst>
              <a:ext uri="{FF2B5EF4-FFF2-40B4-BE49-F238E27FC236}">
                <a16:creationId xmlns:a16="http://schemas.microsoft.com/office/drawing/2014/main" id="{E48965D5-4E22-4D4C-B0D3-4AEC700831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81192" y="6387916"/>
            <a:ext cx="487058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65AB5AFF-5E76-4041-B3D5-669547C07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00476" y="6392242"/>
            <a:ext cx="770468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3399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52646" y="5141973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36573"/>
            <a:ext cx="7989751" cy="1504844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3" y="4541417"/>
            <a:ext cx="7989751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52362C45-CC3C-1C41-89EF-9E39AB823873}"/>
              </a:ext>
            </a:extLst>
          </p:cNvPr>
          <p:cNvSpPr txBox="1">
            <a:spLocks/>
          </p:cNvSpPr>
          <p:nvPr/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Last Edit: </a:t>
            </a:r>
            <a:fld id="{B61BEF0D-F0BB-DE4B-95CE-6DB70DBA9567}" type="datetimeFigureOut">
              <a:rPr lang="en-US" smtClean="0"/>
              <a:pPr/>
              <a:t>5/29/23</a:t>
            </a:fld>
            <a:endParaRPr lang="en-US" dirty="0"/>
          </a:p>
        </p:txBody>
      </p:sp>
      <p:sp>
        <p:nvSpPr>
          <p:cNvPr id="10" name="Footer Placeholder 4">
            <a:extLst>
              <a:ext uri="{FF2B5EF4-FFF2-40B4-BE49-F238E27FC236}">
                <a16:creationId xmlns:a16="http://schemas.microsoft.com/office/drawing/2014/main" id="{99E8FBED-B055-2A4A-8E32-9CB6B48C25B3}"/>
              </a:ext>
            </a:extLst>
          </p:cNvPr>
          <p:cNvSpPr txBox="1">
            <a:spLocks/>
          </p:cNvSpPr>
          <p:nvPr/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 cap="all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Copyright 2018, FLL TUTORIALS</a:t>
            </a:r>
            <a:endParaRPr lang="en-US" dirty="0"/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AA884034-3EBB-704E-AFCD-9611BBBEBA37}"/>
              </a:ext>
            </a:extLst>
          </p:cNvPr>
          <p:cNvSpPr txBox="1">
            <a:spLocks/>
          </p:cNvSpPr>
          <p:nvPr/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900" kern="1200">
                <a:solidFill>
                  <a:schemeClr val="accent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C05E696-5D29-4D74-8A7E-0B8F360988C0}"/>
              </a:ext>
            </a:extLst>
          </p:cNvPr>
          <p:cNvSpPr/>
          <p:nvPr userDrawn="1"/>
        </p:nvSpPr>
        <p:spPr>
          <a:xfrm>
            <a:off x="2381" y="6270965"/>
            <a:ext cx="9141619" cy="64008"/>
          </a:xfrm>
          <a:prstGeom prst="rect">
            <a:avLst/>
          </a:prstGeom>
          <a:solidFill>
            <a:srgbClr val="24CF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79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2" y="2228002"/>
            <a:ext cx="3899527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282" y="2228003"/>
            <a:ext cx="390766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606A064E-0428-FA46-9186-B9272ADFC31C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6023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28003"/>
            <a:ext cx="3593500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2" y="2926051"/>
            <a:ext cx="3899527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969308" y="2228003"/>
            <a:ext cx="3601635" cy="576262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282" y="2926051"/>
            <a:ext cx="3907662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B32E8C98-3F6A-444B-8B61-084B60DF57EC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612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>
            <a:spLocks noChangeAspect="1"/>
          </p:cNvSpPr>
          <p:nvPr/>
        </p:nvSpPr>
        <p:spPr>
          <a:xfrm>
            <a:off x="448092" y="599725"/>
            <a:ext cx="8238707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2008B6BE-7E4F-F84C-8026-FD788FFE52EE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66338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7E7E71AB-C6C6-FB47-A522-0DA524235CD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45130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52646" y="5141973"/>
            <a:ext cx="8238707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352" y="5262296"/>
            <a:ext cx="353662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6399" y="601200"/>
            <a:ext cx="824040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305617" y="5262295"/>
            <a:ext cx="426532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23F1E850-89DE-4848-88C5-0957AC759863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63729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4693389"/>
            <a:ext cx="7989752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8093" y="599725"/>
            <a:ext cx="8238706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6"/>
            <a:ext cx="7989752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59327" y="5956136"/>
            <a:ext cx="2133600" cy="365125"/>
          </a:xfrm>
          <a:prstGeom prst="rect">
            <a:avLst/>
          </a:prstGeom>
        </p:spPr>
        <p:txBody>
          <a:bodyPr/>
          <a:lstStyle/>
          <a:p>
            <a:fld id="{9B066C53-B3E8-D442-BE92-319AF2EBB27D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81192" y="5951810"/>
            <a:ext cx="4870585" cy="3651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00476" y="5956136"/>
            <a:ext cx="770468" cy="365125"/>
          </a:xfrm>
          <a:prstGeom prst="rect">
            <a:avLst/>
          </a:prstGeom>
        </p:spPr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7293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687474"/>
            <a:ext cx="7989752" cy="108332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228003"/>
            <a:ext cx="7989752" cy="3630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8091" y="441325"/>
            <a:ext cx="2719909" cy="1080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5976001" y="441325"/>
            <a:ext cx="2710800" cy="108000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3216601" y="441325"/>
            <a:ext cx="2710800" cy="10800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Date Placeholder 3">
            <a:extLst>
              <a:ext uri="{FF2B5EF4-FFF2-40B4-BE49-F238E27FC236}">
                <a16:creationId xmlns:a16="http://schemas.microsoft.com/office/drawing/2014/main" id="{0AAE8D72-8133-BD4C-9ABB-B6CCBBAC2C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559327" y="6392242"/>
            <a:ext cx="2133600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94FEB73E-F68D-804D-BD26-D4C710C945B4}" type="datetime1">
              <a:rPr lang="en-US" smtClean="0"/>
              <a:t>5/29/23</a:t>
            </a:fld>
            <a:endParaRPr lang="en-US" dirty="0"/>
          </a:p>
        </p:txBody>
      </p:sp>
      <p:sp>
        <p:nvSpPr>
          <p:cNvPr id="13" name="Footer Placeholder 4">
            <a:extLst>
              <a:ext uri="{FF2B5EF4-FFF2-40B4-BE49-F238E27FC236}">
                <a16:creationId xmlns:a16="http://schemas.microsoft.com/office/drawing/2014/main" id="{CAB9BFBD-8489-AA40-9E3F-B3F63A8BD5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87916"/>
            <a:ext cx="4870585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B04709EF-0344-434E-8D31-15D41ADEE43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00476" y="6392242"/>
            <a:ext cx="770468" cy="365125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8242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2" r:id="rId1"/>
    <p:sldLayoutId id="2147483793" r:id="rId2"/>
    <p:sldLayoutId id="2147483794" r:id="rId3"/>
    <p:sldLayoutId id="2147483795" r:id="rId4"/>
    <p:sldLayoutId id="2147483796" r:id="rId5"/>
    <p:sldLayoutId id="2147483797" r:id="rId6"/>
    <p:sldLayoutId id="2147483798" r:id="rId7"/>
    <p:sldLayoutId id="2147483799" r:id="rId8"/>
    <p:sldLayoutId id="2147483800" r:id="rId9"/>
    <p:sldLayoutId id="2147483801" r:id="rId10"/>
    <p:sldLayoutId id="2147483802" r:id="rId11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://www.flltutorials.com/" TargetMode="External"/><Relationship Id="rId2" Type="http://schemas.openxmlformats.org/officeDocument/2006/relationships/hyperlink" Target="http://www.ev3lessons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Sharing Your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Team 3659 </a:t>
            </a:r>
            <a:r>
              <a:rPr lang="en-US" sz="2400" dirty="0" err="1"/>
              <a:t>N</a:t>
            </a:r>
            <a:r>
              <a:rPr lang="en-US" sz="2400" cap="none" dirty="0" err="1"/>
              <a:t>e</a:t>
            </a:r>
            <a:r>
              <a:rPr lang="en-US" sz="2400" dirty="0" err="1"/>
              <a:t>Xt</a:t>
            </a:r>
            <a:r>
              <a:rPr lang="en-US" sz="2400" dirty="0"/>
              <a:t> Gen &amp; Seshan Brothers</a:t>
            </a:r>
          </a:p>
        </p:txBody>
      </p:sp>
    </p:spTree>
    <p:extLst>
      <p:ext uri="{BB962C8B-B14F-4D97-AF65-F5344CB8AC3E}">
        <p14:creationId xmlns:p14="http://schemas.microsoft.com/office/powerpoint/2010/main" val="1752679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About the authors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0" y="1737361"/>
            <a:ext cx="4117769" cy="4324247"/>
          </a:xfrm>
        </p:spPr>
        <p:txBody>
          <a:bodyPr>
            <a:normAutofit/>
          </a:bodyPr>
          <a:lstStyle/>
          <a:p>
            <a:r>
              <a:rPr lang="en-US" sz="1600" dirty="0"/>
              <a:t>Seshan Brothers were on Team Not the Droids You Are Looking For</a:t>
            </a:r>
          </a:p>
          <a:p>
            <a:r>
              <a:rPr lang="en-US" sz="1600" dirty="0"/>
              <a:t>They were Global Innovation Award Semi-Finalists for their Trash-Trek Project. EV3Lessons.com was their award-winning World Class project. They have also won First Place Innovative Solution at the International Open in Toronto.</a:t>
            </a:r>
          </a:p>
          <a:p>
            <a:r>
              <a:rPr lang="en-US" sz="1600" dirty="0"/>
              <a:t>They are the Champion’s Team from World Festival 2018.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360464" y="1737361"/>
            <a:ext cx="4305567" cy="2888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NeXT Gen are a middle school team from Garrett County, Maryland with 13 years in FIRST LEGO League (including competing in International Tournaments).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They have won first place in 2013 Global Innovation Award. They also won Top 20 GIA Semi-Finalist in 2017 for innovative solution, </a:t>
            </a:r>
            <a:r>
              <a:rPr lang="en-US" sz="1600" dirty="0" err="1">
                <a:solidFill>
                  <a:schemeClr val="tx2"/>
                </a:solidFill>
              </a:rPr>
              <a:t>BeeHaven</a:t>
            </a:r>
            <a:r>
              <a:rPr lang="en-US" sz="1600" dirty="0">
                <a:solidFill>
                  <a:schemeClr val="tx2"/>
                </a:solidFill>
              </a:rPr>
              <a:t>.</a:t>
            </a:r>
          </a:p>
          <a:p>
            <a:pPr marL="306000" indent="-306000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</a:pPr>
            <a:r>
              <a:rPr lang="en-US" sz="1600" dirty="0">
                <a:solidFill>
                  <a:schemeClr val="tx2"/>
                </a:solidFill>
              </a:rPr>
              <a:t>In addition, they won first Place Innovative Solution at Mountain State Invitational in 2017.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CD91645-228F-4215-BAD4-320E2B349257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39435" y="4702498"/>
            <a:ext cx="3310173" cy="1230584"/>
          </a:xfrm>
          <a:prstGeom prst="rect">
            <a:avLst/>
          </a:prstGeom>
        </p:spPr>
      </p:pic>
      <p:pic>
        <p:nvPicPr>
          <p:cNvPr id="1026" name="Picture 2" descr="Related image">
            <a:extLst>
              <a:ext uri="{FF2B5EF4-FFF2-40B4-BE49-F238E27FC236}">
                <a16:creationId xmlns:a16="http://schemas.microsoft.com/office/drawing/2014/main" id="{D51A3DDB-EE9F-4AD4-BD19-30FD10BD77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26424" y="4517475"/>
            <a:ext cx="1600630" cy="16006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902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Share?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In </a:t>
            </a:r>
            <a:r>
              <a:rPr lang="en-US" sz="2400" i="1" dirty="0"/>
              <a:t>FIRST</a:t>
            </a:r>
            <a:r>
              <a:rPr lang="en-US" sz="2400" dirty="0"/>
              <a:t> LEGO League, sharing your project is a very important component.</a:t>
            </a:r>
          </a:p>
          <a:p>
            <a:r>
              <a:rPr lang="en-US" sz="2400" dirty="0"/>
              <a:t>Sharing your project involves the presentation given to judges (which is covered in the lesson on Presentations), but also sharing with members of the public (experts and users)</a:t>
            </a:r>
          </a:p>
          <a:p>
            <a:r>
              <a:rPr lang="en-US" sz="2400" dirty="0"/>
              <a:t>Not only is it good practice for your team to share your project, but it is a key part of </a:t>
            </a:r>
            <a:r>
              <a:rPr lang="en-US" sz="2400" i="1" dirty="0"/>
              <a:t>FIRST</a:t>
            </a:r>
            <a:r>
              <a:rPr lang="en-US" sz="2400" dirty="0"/>
              <a:t> LEGO League and included on the Innovation Project rubric</a:t>
            </a:r>
          </a:p>
          <a:p>
            <a:r>
              <a:rPr lang="en-US" sz="2400" dirty="0"/>
              <a:t>The overall goal is to get feedback and improve your solution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212038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Should You Share With?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091" y="1635542"/>
            <a:ext cx="4388750" cy="4023360"/>
          </a:xfrm>
        </p:spPr>
        <p:txBody>
          <a:bodyPr>
            <a:normAutofit/>
          </a:bodyPr>
          <a:lstStyle/>
          <a:p>
            <a:r>
              <a:rPr lang="en-US" sz="2400" dirty="0"/>
              <a:t>Starting with friends and family is a good idea</a:t>
            </a:r>
          </a:p>
          <a:p>
            <a:r>
              <a:rPr lang="en-US" sz="2400" dirty="0"/>
              <a:t>Sharing with school teachers and classmates is also great</a:t>
            </a:r>
          </a:p>
          <a:p>
            <a:r>
              <a:rPr lang="en-US" sz="2400" i="1" dirty="0">
                <a:solidFill>
                  <a:srgbClr val="FF0000"/>
                </a:solidFill>
              </a:rPr>
              <a:t>But also make sure to share with people who would actually use your innovative solution and experts in the field who can give you feedback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80117" y="1969707"/>
            <a:ext cx="3830250" cy="29601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22180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2110" y="1628020"/>
            <a:ext cx="4948099" cy="4023360"/>
          </a:xfrm>
        </p:spPr>
        <p:txBody>
          <a:bodyPr>
            <a:normAutofit fontScale="55000" lnSpcReduction="20000"/>
          </a:bodyPr>
          <a:lstStyle/>
          <a:p>
            <a:r>
              <a:rPr lang="en-US" b="1" dirty="0"/>
              <a:t>Project: </a:t>
            </a:r>
            <a:r>
              <a:rPr lang="en-US" dirty="0"/>
              <a:t>Bats killed by turbines</a:t>
            </a:r>
          </a:p>
          <a:p>
            <a:r>
              <a:rPr lang="en-US" b="1" dirty="0"/>
              <a:t>Shared with: </a:t>
            </a:r>
            <a:r>
              <a:rPr lang="en-US" dirty="0"/>
              <a:t>Turbine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Ash clouds causing engine damage</a:t>
            </a:r>
          </a:p>
          <a:p>
            <a:r>
              <a:rPr lang="en-US" b="1" dirty="0"/>
              <a:t>Shared with:</a:t>
            </a:r>
            <a:r>
              <a:rPr lang="en-US" dirty="0"/>
              <a:t> Airline operators</a:t>
            </a:r>
          </a:p>
          <a:p>
            <a:endParaRPr lang="en-US" dirty="0"/>
          </a:p>
          <a:p>
            <a:r>
              <a:rPr lang="en-US" b="1" dirty="0"/>
              <a:t>Project: </a:t>
            </a:r>
            <a:r>
              <a:rPr lang="en-US" dirty="0"/>
              <a:t>Senior Citizens needing reminders</a:t>
            </a:r>
          </a:p>
          <a:p>
            <a:r>
              <a:rPr lang="en-US" b="1" dirty="0"/>
              <a:t>Shared with: </a:t>
            </a:r>
            <a:r>
              <a:rPr lang="en-US" dirty="0"/>
              <a:t>Your own grandparents as well those in nursing homes 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5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088971" y="2100650"/>
            <a:ext cx="3622542" cy="271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89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EE545E-5894-439F-9E5E-835922FC23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Share Your 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598827-06A2-4BE3-B5CC-3CB88F6804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8494" y="1543109"/>
            <a:ext cx="8681544" cy="4627416"/>
          </a:xfrm>
        </p:spPr>
        <p:txBody>
          <a:bodyPr>
            <a:normAutofit lnSpcReduction="10000"/>
          </a:bodyPr>
          <a:lstStyle/>
          <a:p>
            <a:r>
              <a:rPr lang="en-US" sz="2900" dirty="0"/>
              <a:t>When the team is sharing their project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Introduce the team enthusiastically 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Explain </a:t>
            </a:r>
            <a:r>
              <a:rPr lang="en-US" sz="1800" i="1" dirty="0"/>
              <a:t>FIRST</a:t>
            </a:r>
            <a:r>
              <a:rPr lang="en-US" sz="1800" dirty="0"/>
              <a:t> LEGO League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Explain the theme of this season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Define the problem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Explain existing solutions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Explain the solution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Explain why the solution is innovative</a:t>
            </a:r>
          </a:p>
          <a:p>
            <a:pPr marL="544068" lvl="1" indent="-342900">
              <a:buFont typeface="+mj-lt"/>
              <a:buAutoNum type="arabicPeriod"/>
            </a:pPr>
            <a:r>
              <a:rPr lang="en-US" sz="1800" dirty="0"/>
              <a:t>If the team tested the solution and made prototypes, explain the data that was received and talk about the prototype(s).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b="1" dirty="0">
                <a:solidFill>
                  <a:srgbClr val="FF0000"/>
                </a:solidFill>
              </a:rPr>
              <a:t>Tip: </a:t>
            </a:r>
            <a:r>
              <a:rPr lang="en-US" sz="2000" dirty="0">
                <a:solidFill>
                  <a:schemeClr val="tx1"/>
                </a:solidFill>
              </a:rPr>
              <a:t>If your presentation for the judges is ready, use this opportunity to present it. This gives the team practice and allows the team to see what can be improved.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BBA6880-D1F4-4DBD-82FF-B7546CFAE5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05D914-52C9-43FA-929B-7492FBF7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6</a:t>
            </a:fld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408B4BE-7799-4671-B6D9-0AC37FB89B04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901919" y="2541522"/>
            <a:ext cx="3669025" cy="17749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819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Next?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5838" y="1601894"/>
            <a:ext cx="4379688" cy="4023360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People you shared with might give you some useful feedback</a:t>
            </a:r>
          </a:p>
          <a:p>
            <a:r>
              <a:rPr lang="en-US" sz="2400" dirty="0"/>
              <a:t>Incorporate the ideas into your innovative solution</a:t>
            </a:r>
          </a:p>
          <a:p>
            <a:r>
              <a:rPr lang="en-US" sz="2400" dirty="0"/>
              <a:t>More than likely, the questions they asked you are also ones the judges may ask you. </a:t>
            </a:r>
          </a:p>
          <a:p>
            <a:r>
              <a:rPr lang="en-US" sz="2400" dirty="0"/>
              <a:t>So, listen well and use their feedback to also improve your presentation</a:t>
            </a:r>
          </a:p>
          <a:p>
            <a:endParaRPr lang="en-US" sz="4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7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990011" y="2183686"/>
            <a:ext cx="3748151" cy="2490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47458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Credits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This lesson was written by Sanjay and Arvind from Not the Droids You Are Looking For and Team 3659 NeXT GEN (Facebook: Garrett County FIRST LEGO League Team 3659). </a:t>
            </a:r>
          </a:p>
          <a:p>
            <a:r>
              <a:rPr lang="en-US" sz="2000" dirty="0"/>
              <a:t>More lessons available on </a:t>
            </a:r>
            <a:r>
              <a:rPr lang="en-US" sz="2000" dirty="0">
                <a:hlinkClick r:id="rId2"/>
              </a:rPr>
              <a:t>www.ev3lessons.com</a:t>
            </a:r>
            <a:r>
              <a:rPr lang="en-US" sz="2000" dirty="0"/>
              <a:t> and </a:t>
            </a:r>
            <a:r>
              <a:rPr lang="en-US" sz="2000" dirty="0">
                <a:hlinkClick r:id="rId3"/>
              </a:rPr>
              <a:t>www.flltutorials.com</a:t>
            </a: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2023,FLLTutorials.com (Last Edit 05/29/2023)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8</a:t>
            </a:fld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46437" y="3710237"/>
            <a:ext cx="7451126" cy="1804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902130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1A3260"/>
      </a:accent1>
      <a:accent2>
        <a:srgbClr val="4590B8"/>
      </a:accent2>
      <a:accent3>
        <a:srgbClr val="45CBE8"/>
      </a:accent3>
      <a:accent4>
        <a:srgbClr val="969FA7"/>
      </a:accent4>
      <a:accent5>
        <a:srgbClr val="A2C777"/>
      </a:accent5>
      <a:accent6>
        <a:srgbClr val="42955F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EngineeringJournal" id="{97721FB4-21DC-6D4C-AC10-5E4545120761}" vid="{EB585347-F0B4-B74F-BF80-5185492EFC1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FLLTutorialsTemplate</Template>
  <TotalTime>173</TotalTime>
  <Words>605</Words>
  <Application>Microsoft Macintosh PowerPoint</Application>
  <PresentationFormat>On-screen Show (4:3)</PresentationFormat>
  <Paragraphs>63</Paragraphs>
  <Slides>8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Calibri</vt:lpstr>
      <vt:lpstr>Gill Sans MT</vt:lpstr>
      <vt:lpstr>Wingdings 2</vt:lpstr>
      <vt:lpstr>Dividend</vt:lpstr>
      <vt:lpstr>Sharing Your Project</vt:lpstr>
      <vt:lpstr>About the authors</vt:lpstr>
      <vt:lpstr>Why Share?</vt:lpstr>
      <vt:lpstr>Who Should You Share With?</vt:lpstr>
      <vt:lpstr>Examples</vt:lpstr>
      <vt:lpstr>How to Share Your Project</vt:lpstr>
      <vt:lpstr>What Next?</vt:lpstr>
      <vt:lpstr>Credits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Sanjay Seshan</dc:creator>
  <cp:lastModifiedBy>Srinivasan Seshan</cp:lastModifiedBy>
  <cp:revision>22</cp:revision>
  <cp:lastPrinted>2017-10-31T12:52:55Z</cp:lastPrinted>
  <dcterms:created xsi:type="dcterms:W3CDTF">2017-08-13T17:46:18Z</dcterms:created>
  <dcterms:modified xsi:type="dcterms:W3CDTF">2023-05-29T13:32:13Z</dcterms:modified>
</cp:coreProperties>
</file>