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6858000" cy="9144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29B4E63-B0DD-4B89-A93F-60D130CFF397}">
  <a:tblStyle styleId="{229B4E63-B0DD-4B89-A93F-60D130CFF39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5" d="100"/>
          <a:sy n="95" d="100"/>
        </p:scale>
        <p:origin x="1140" y="-1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51" y="685800"/>
            <a:ext cx="2571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e63d0b05a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8e63d0b05a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394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e63d0b05a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8e63d0b05a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e63d0b05a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8e63d0b05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e63d0b05a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8e63d0b05a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8e63d0b05a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8e63d0b05a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e63d0b05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8e63d0b05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781" y="1323689"/>
            <a:ext cx="6390300" cy="3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3775" y="5038444"/>
            <a:ext cx="6390300" cy="14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33775" y="1966444"/>
            <a:ext cx="6390300" cy="34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33775" y="5603956"/>
            <a:ext cx="6390300" cy="23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514350" y="1496484"/>
            <a:ext cx="5829300" cy="31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71488" y="2434167"/>
            <a:ext cx="5915100" cy="5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67916" y="2279652"/>
            <a:ext cx="5915100" cy="3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467916" y="6119285"/>
            <a:ext cx="59151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71488" y="2434167"/>
            <a:ext cx="2914800" cy="5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3471863" y="2434167"/>
            <a:ext cx="2914800" cy="5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72381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72381" y="2241551"/>
            <a:ext cx="29013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72381" y="3340100"/>
            <a:ext cx="2901300" cy="4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3471863" y="2241551"/>
            <a:ext cx="29157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3471863" y="3340100"/>
            <a:ext cx="2915700" cy="49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72381" y="609600"/>
            <a:ext cx="22119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2915543" y="1316568"/>
            <a:ext cx="3471900" cy="6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72381" y="2743200"/>
            <a:ext cx="2211900" cy="5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75" y="3823733"/>
            <a:ext cx="63903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72381" y="609600"/>
            <a:ext cx="22119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2915543" y="1316568"/>
            <a:ext cx="3471900" cy="6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472381" y="2743200"/>
            <a:ext cx="2211900" cy="5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528113" y="2377467"/>
            <a:ext cx="5801700" cy="59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1772513" y="3622133"/>
            <a:ext cx="77493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-1227919" y="2186183"/>
            <a:ext cx="7749300" cy="43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30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624300" y="2048844"/>
            <a:ext cx="3000000" cy="60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33775" y="987733"/>
            <a:ext cx="2106000" cy="13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33775" y="2470400"/>
            <a:ext cx="2106000" cy="56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67688" y="800267"/>
            <a:ext cx="4775700" cy="727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429000" y="-222"/>
            <a:ext cx="34290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99125" y="2192311"/>
            <a:ext cx="3033900" cy="263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99125" y="4983244"/>
            <a:ext cx="3033900" cy="21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704625" y="1287244"/>
            <a:ext cx="2877600" cy="6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33775" y="7521022"/>
            <a:ext cx="4499100" cy="107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33775" y="791156"/>
            <a:ext cx="6390300" cy="10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33775" y="2048844"/>
            <a:ext cx="6390300" cy="60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54343" y="8290163"/>
            <a:ext cx="4116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71488" y="486835"/>
            <a:ext cx="5915100" cy="17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71488" y="2434167"/>
            <a:ext cx="5915100" cy="58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71488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2271713" y="8475135"/>
            <a:ext cx="23145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0" y="2690250"/>
            <a:ext cx="6858000" cy="1512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i="1">
                <a:solidFill>
                  <a:srgbClr val="FFFFFF"/>
                </a:solidFill>
              </a:rPr>
              <a:t>FIRST</a:t>
            </a:r>
            <a:r>
              <a:rPr lang="en" sz="4600">
                <a:solidFill>
                  <a:srgbClr val="FFFFFF"/>
                </a:solidFill>
              </a:rPr>
              <a:t> LEGO LEAGUE CHALLENGE</a:t>
            </a:r>
            <a:endParaRPr sz="4600">
              <a:solidFill>
                <a:srgbClr val="FFFFFF"/>
              </a:solidFill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9" y="4294133"/>
            <a:ext cx="6858000" cy="6975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דפי עבודה בנושא ערכי הליבה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3477" y="5294500"/>
            <a:ext cx="1264591" cy="548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1075" y="674398"/>
            <a:ext cx="1832593" cy="183259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/>
        </p:nvSpPr>
        <p:spPr>
          <a:xfrm>
            <a:off x="4616225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עודכן לאחרונה: אוגוסט 2020         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4054575" y="7969375"/>
            <a:ext cx="25197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שם קבוצה: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Calibri"/>
                <a:ea typeface="Calibri"/>
                <a:cs typeface="Calibri"/>
                <a:sym typeface="Calibri"/>
              </a:rPr>
              <a:t>מספר קבוצה: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5315088" y="8655585"/>
            <a:ext cx="15429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211574"/>
            <a:ext cx="1216700" cy="93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93025" y="8655575"/>
            <a:ext cx="625104" cy="2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/>
        </p:nvSpPr>
        <p:spPr>
          <a:xfrm>
            <a:off x="3972157" y="203653"/>
            <a:ext cx="2779800" cy="492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למדו את ערכי הליבה</a:t>
            </a:r>
            <a:endParaRPr/>
          </a:p>
        </p:txBody>
      </p:sp>
      <p:graphicFrame>
        <p:nvGraphicFramePr>
          <p:cNvPr id="144" name="Google Shape;144;p26"/>
          <p:cNvGraphicFramePr/>
          <p:nvPr>
            <p:extLst>
              <p:ext uri="{D42A27DB-BD31-4B8C-83A1-F6EECF244321}">
                <p14:modId xmlns:p14="http://schemas.microsoft.com/office/powerpoint/2010/main" val="2543852434"/>
              </p:ext>
            </p:extLst>
          </p:nvPr>
        </p:nvGraphicFramePr>
        <p:xfrm>
          <a:off x="146957" y="830870"/>
          <a:ext cx="6645725" cy="7644275"/>
        </p:xfrm>
        <a:graphic>
          <a:graphicData uri="http://schemas.openxmlformats.org/drawingml/2006/table">
            <a:tbl>
              <a:tblPr firstRow="1" bandRow="1">
                <a:noFill/>
                <a:tableStyleId>{229B4E63-B0DD-4B89-A93F-60D130CFF397}</a:tableStyleId>
              </a:tblPr>
              <a:tblGrid>
                <a:gridCol w="328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3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552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כיצד הקבוצה שלנו תביע/תשתמש בערך ליבה זה?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תיאור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ערך ליבה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8125">
                <a:tc>
                  <a:txBody>
                    <a:bodyPr/>
                    <a:lstStyle/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1.</a:t>
                      </a:r>
                    </a:p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2.</a:t>
                      </a:r>
                      <a:endParaRPr kumimoji="0" lang="en-IL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/>
                        <a:t>אנו חוקרים מיומנויות ורעיונות חדשים.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גילוי</a:t>
                      </a:r>
                      <a:endParaRPr sz="1700" b="1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8125">
                <a:tc>
                  <a:txBody>
                    <a:bodyPr/>
                    <a:lstStyle/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1.</a:t>
                      </a:r>
                    </a:p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2.</a:t>
                      </a:r>
                      <a:endParaRPr kumimoji="0" lang="en-IL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/>
                        <a:t>אנו משתמשים ביצירתיות ובהתמדה לפתרון בעיות.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חדשנות</a:t>
                      </a: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8125">
                <a:tc>
                  <a:txBody>
                    <a:bodyPr/>
                    <a:lstStyle/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1.</a:t>
                      </a:r>
                    </a:p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2.</a:t>
                      </a:r>
                      <a:endParaRPr kumimoji="0" lang="en-IL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/>
                        <a:t>אנו מיישמים את מה שאנו לומדים על מנת לשפר את העולם שלנו.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השפעה</a:t>
                      </a: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8125">
                <a:tc>
                  <a:txBody>
                    <a:bodyPr/>
                    <a:lstStyle/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1.</a:t>
                      </a:r>
                    </a:p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2.</a:t>
                      </a:r>
                      <a:endParaRPr kumimoji="0" lang="en-IL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/>
                        <a:t>אנו מכבדים זה את זה ומכירים בהבדלים שבינינו.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שיתופיות</a:t>
                      </a: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8125">
                <a:tc>
                  <a:txBody>
                    <a:bodyPr/>
                    <a:lstStyle/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1.</a:t>
                      </a:r>
                    </a:p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2.</a:t>
                      </a:r>
                      <a:endParaRPr kumimoji="0" lang="en-IL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/>
                        <a:t>אנחנו חזקים יותר כשאנחנו עובדים ביחד.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עבודת צוות</a:t>
                      </a: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88125">
                <a:tc>
                  <a:txBody>
                    <a:bodyPr/>
                    <a:lstStyle/>
                    <a:p>
                      <a:pPr marL="0" marR="0" lvl="5" indent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600" dirty="0">
                          <a:solidFill>
                            <a:schemeClr val="dk1"/>
                          </a:solidFill>
                        </a:rPr>
                        <a:t>1.</a:t>
                      </a:r>
                    </a:p>
                    <a:p>
                      <a:pPr marL="0" marR="0" lvl="5" indent="0" algn="r" rtl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e-IL" sz="1600" dirty="0">
                          <a:solidFill>
                            <a:schemeClr val="dk1"/>
                          </a:solidFill>
                        </a:rPr>
                        <a:t>2.</a:t>
                      </a:r>
                      <a:endParaRPr lang="en-IL" sz="1600" dirty="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/>
                        <a:t>אנחנו נהנים וחוגגים את מה שאנחנו ועושים!</a:t>
                      </a:r>
                      <a:endParaRPr sz="16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/>
                        <a:t>הנאה</a:t>
                      </a:r>
                      <a:endParaRPr dirty="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5" name="Google Shape;145;p26"/>
          <p:cNvSpPr txBox="1"/>
          <p:nvPr/>
        </p:nvSpPr>
        <p:spPr>
          <a:xfrm>
            <a:off x="106061" y="2036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7" name="Google Shape;147;p26"/>
          <p:cNvSpPr txBox="1"/>
          <p:nvPr/>
        </p:nvSpPr>
        <p:spPr>
          <a:xfrm>
            <a:off x="4673325" y="8808900"/>
            <a:ext cx="20253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27"/>
          <p:cNvGraphicFramePr/>
          <p:nvPr>
            <p:extLst>
              <p:ext uri="{D42A27DB-BD31-4B8C-83A1-F6EECF244321}">
                <p14:modId xmlns:p14="http://schemas.microsoft.com/office/powerpoint/2010/main" val="242568580"/>
              </p:ext>
            </p:extLst>
          </p:nvPr>
        </p:nvGraphicFramePr>
        <p:xfrm>
          <a:off x="106132" y="1337641"/>
          <a:ext cx="6645725" cy="5130175"/>
        </p:xfrm>
        <a:graphic>
          <a:graphicData uri="http://schemas.openxmlformats.org/drawingml/2006/table">
            <a:tbl>
              <a:tblPr firstRow="1" bandRow="1">
                <a:noFill/>
                <a:tableStyleId>{229B4E63-B0DD-4B89-A93F-60D130CFF397}</a:tableStyleId>
              </a:tblPr>
              <a:tblGrid>
                <a:gridCol w="31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6575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כיצד הקבוצה שלנו תביע/תשתמש בערך ליבה הזה?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תיאור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ערך ליבה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400">
                <a:tc>
                  <a:txBody>
                    <a:bodyPr/>
                    <a:lstStyle/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1.</a:t>
                      </a:r>
                    </a:p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2.</a:t>
                      </a:r>
                      <a:endParaRPr kumimoji="0" lang="en-IL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/>
                        <a:t> למידה היא יותר חשובה מניצחון; קבוצה לומדת, מלמדת, ומשתפת פעולה אחד עם השני ועם קבוצות אחרות</a:t>
                      </a:r>
                      <a:endParaRPr sz="1600" i="1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שיתוף פעולה תחרותי</a:t>
                      </a:r>
                      <a:endParaRPr sz="1700" b="1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100">
                <a:tc>
                  <a:txBody>
                    <a:bodyPr/>
                    <a:lstStyle/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1.</a:t>
                      </a:r>
                    </a:p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2.</a:t>
                      </a:r>
                      <a:endParaRPr kumimoji="0" lang="en-IL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/>
                        <a:t>עודדו עבודה איכותית, העריכו אחד את השני, וכבדו אנשים ואת הקהילה</a:t>
                      </a:r>
                      <a:endParaRPr sz="16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/>
                        <a:t>מקצועיות אדיבה</a:t>
                      </a:r>
                      <a:endParaRPr sz="1700" b="1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100">
                <a:tc>
                  <a:txBody>
                    <a:bodyPr/>
                    <a:lstStyle/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1.</a:t>
                      </a:r>
                    </a:p>
                    <a:p>
                      <a:pPr marL="0" marR="0" lvl="5" indent="0" algn="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he-IL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2.</a:t>
                      </a:r>
                      <a:endParaRPr kumimoji="0" lang="en-IL" sz="1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i="1" dirty="0"/>
                        <a:t>איזון מתאים בין אחריות קבוצתית להנחיית המנטור</a:t>
                      </a:r>
                      <a:endParaRPr sz="1600" i="1" dirty="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 b="1" dirty="0"/>
                        <a:t>הילדים עושים את העבודה</a:t>
                      </a:r>
                      <a:endParaRPr sz="1700" b="1" dirty="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4" name="Google Shape;154;p27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4698650" y="8808900"/>
            <a:ext cx="20001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3972157" y="203653"/>
            <a:ext cx="2779800" cy="492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למדו את ערכי הליבה</a:t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106061" y="2036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58" name="Google Shape;158;p27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8"/>
          <p:cNvGraphicFramePr/>
          <p:nvPr>
            <p:extLst>
              <p:ext uri="{D42A27DB-BD31-4B8C-83A1-F6EECF244321}">
                <p14:modId xmlns:p14="http://schemas.microsoft.com/office/powerpoint/2010/main" val="2964989444"/>
              </p:ext>
            </p:extLst>
          </p:nvPr>
        </p:nvGraphicFramePr>
        <p:xfrm>
          <a:off x="106145" y="1445316"/>
          <a:ext cx="6686550" cy="6992275"/>
        </p:xfrm>
        <a:graphic>
          <a:graphicData uri="http://schemas.openxmlformats.org/drawingml/2006/table">
            <a:tbl>
              <a:tblPr firstRow="1" bandRow="1">
                <a:noFill/>
                <a:tableStyleId>{229B4E63-B0DD-4B89-A93F-60D130CFF397}</a:tableStyleId>
              </a:tblPr>
              <a:tblGrid>
                <a:gridCol w="602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מטרות קבוצתיות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לוודא שכל הקבוצה לומדת לתכנת</a:t>
                      </a: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לדוגמא</a:t>
                      </a:r>
                      <a:endParaRPr sz="1100" dirty="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1</a:t>
                      </a:r>
                      <a:endParaRPr sz="14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2</a:t>
                      </a:r>
                      <a:endParaRPr sz="14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3</a:t>
                      </a:r>
                      <a:endParaRPr sz="14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4</a:t>
                      </a:r>
                      <a:endParaRPr sz="14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5</a:t>
                      </a:r>
                      <a:endParaRPr sz="14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4" name="Google Shape;164;p28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65" name="Google Shape;165;p28"/>
          <p:cNvSpPr txBox="1"/>
          <p:nvPr/>
        </p:nvSpPr>
        <p:spPr>
          <a:xfrm>
            <a:off x="4711325" y="8808900"/>
            <a:ext cx="19875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366482" y="900278"/>
            <a:ext cx="63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הוראות</a:t>
            </a:r>
            <a:r>
              <a:rPr lang="he-IL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מה אנחנו רוצים להשיג השנה כקבוצ</a:t>
            </a:r>
            <a:r>
              <a:rPr lang="he-I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ה?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he-I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 המטרות שלנו?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3972157" y="203653"/>
            <a:ext cx="2779800" cy="492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מטרות קבוצתיות</a:t>
            </a:r>
            <a:endParaRPr/>
          </a:p>
        </p:txBody>
      </p:sp>
      <p:sp>
        <p:nvSpPr>
          <p:cNvPr id="168" name="Google Shape;168;p28"/>
          <p:cNvSpPr txBox="1"/>
          <p:nvPr/>
        </p:nvSpPr>
        <p:spPr>
          <a:xfrm>
            <a:off x="106061" y="2036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69" name="Google Shape;169;p28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29"/>
          <p:cNvGraphicFramePr/>
          <p:nvPr/>
        </p:nvGraphicFramePr>
        <p:xfrm>
          <a:off x="106145" y="1445316"/>
          <a:ext cx="6686550" cy="7029800"/>
        </p:xfrm>
        <a:graphic>
          <a:graphicData uri="http://schemas.openxmlformats.org/drawingml/2006/table">
            <a:tbl>
              <a:tblPr firstRow="1" bandRow="1">
                <a:noFill/>
                <a:tableStyleId>{229B4E63-B0DD-4B89-A93F-60D130CFF397}</a:tableStyleId>
              </a:tblPr>
              <a:tblGrid>
                <a:gridCol w="609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550">
                <a:tc>
                  <a:txBody>
                    <a:bodyPr/>
                    <a:lstStyle/>
                    <a:p>
                      <a:pPr marL="0" marR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משימות - שבוע ראשון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ערכים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ערכים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ערכים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רובוט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רובוט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/>
                        <a:t>רובוט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פרויקט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פרויקט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9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פרויקט</a:t>
                      </a: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75" name="Google Shape;175;p29"/>
          <p:cNvSpPr txBox="1"/>
          <p:nvPr/>
        </p:nvSpPr>
        <p:spPr>
          <a:xfrm>
            <a:off x="146957" y="877303"/>
            <a:ext cx="63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הוראות: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אילו משימות יש לבצע השבוע?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4508675" y="8808900"/>
            <a:ext cx="21900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3972157" y="203653"/>
            <a:ext cx="2779800" cy="492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לוח משימות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106061" y="2036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30"/>
          <p:cNvGraphicFramePr/>
          <p:nvPr/>
        </p:nvGraphicFramePr>
        <p:xfrm>
          <a:off x="106145" y="1445316"/>
          <a:ext cx="6645725" cy="6992275"/>
        </p:xfrm>
        <a:graphic>
          <a:graphicData uri="http://schemas.openxmlformats.org/drawingml/2006/table">
            <a:tbl>
              <a:tblPr firstRow="1" bandRow="1">
                <a:noFill/>
                <a:tableStyleId>{229B4E63-B0DD-4B89-A93F-60D130CFF397}</a:tableStyleId>
              </a:tblPr>
              <a:tblGrid>
                <a:gridCol w="193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60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השפעה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תיאור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אירוע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תאריך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8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L="68600" marR="68600" marT="60975" marB="6097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86" name="Google Shape;186;p30"/>
          <p:cNvSpPr txBox="1">
            <a:spLocks noGrp="1"/>
          </p:cNvSpPr>
          <p:nvPr>
            <p:ph type="sldNum" idx="12"/>
          </p:nvPr>
        </p:nvSpPr>
        <p:spPr>
          <a:xfrm>
            <a:off x="4843463" y="8475135"/>
            <a:ext cx="1542900" cy="48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87" name="Google Shape;187;p30"/>
          <p:cNvSpPr txBox="1"/>
          <p:nvPr/>
        </p:nvSpPr>
        <p:spPr>
          <a:xfrm>
            <a:off x="4749300" y="8808900"/>
            <a:ext cx="19494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©2020, FLLTutorials.com</a:t>
            </a:r>
            <a:endParaRPr sz="110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3972157" y="203653"/>
            <a:ext cx="2779800" cy="4923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תיעוד קהילה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106061" y="203653"/>
            <a:ext cx="3866100" cy="49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שם:</a:t>
            </a:r>
            <a:endParaRPr/>
          </a:p>
        </p:txBody>
      </p:sp>
      <p:sp>
        <p:nvSpPr>
          <p:cNvPr id="190" name="Google Shape;190;p30"/>
          <p:cNvSpPr txBox="1"/>
          <p:nvPr/>
        </p:nvSpPr>
        <p:spPr>
          <a:xfrm>
            <a:off x="320107" y="810628"/>
            <a:ext cx="63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הוראות: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אילו פעילויות לקהילה הקבוצה שלכם עשתה השנה</a:t>
            </a:r>
            <a:r>
              <a:rPr lang="he-I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עזרתם לקבוצה אחרת</a:t>
            </a:r>
            <a:r>
              <a:rPr lang="he-I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שיתפתם פעולה עם עוד קבוצתFIRST </a:t>
            </a:r>
            <a:r>
              <a:rPr lang="he-IL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? </a:t>
            </a:r>
            <a:r>
              <a:rPr lang="e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עשיתם הרצאה/הצגה בבית ספר או בספריה?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420750" y="8769575"/>
            <a:ext cx="3840900" cy="2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תורגם לעברית ע”י D-Bug #3316</a:t>
            </a:r>
            <a:endParaRPr sz="13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378</Words>
  <Application>Microsoft Office PowerPoint</Application>
  <PresentationFormat>On-screen Show (4:3)</PresentationFormat>
  <Paragraphs>99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Einav Bar-Nir</dc:creator>
  <cp:lastModifiedBy>Einav Bar-Nir</cp:lastModifiedBy>
  <cp:revision>3</cp:revision>
  <dcterms:modified xsi:type="dcterms:W3CDTF">2020-09-22T10:08:18Z</dcterms:modified>
</cp:coreProperties>
</file>