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6ED4EE-178A-4E28-8F1F-7539A32B7823}">
  <a:tblStyle styleId="{6F6ED4EE-178A-4E28-8F1F-7539A32B782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57CD9670-A389-45A6-8171-252FEEB3CF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81" d="100"/>
          <a:sy n="81" d="100"/>
        </p:scale>
        <p:origin x="1440" y="-1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399"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d51f6b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8dd51f6bcc_0_2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1da08caea_1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1da08ca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c82a2d52a_0_1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c82a2d5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dd51f6bc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8dd51f6bcc_0_10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82a2d52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8c82a2d52a_0_28: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2143399"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514350" y="1496484"/>
            <a:ext cx="5829300" cy="31836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857250" y="4802717"/>
            <a:ext cx="5143500" cy="2207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71488" y="486835"/>
            <a:ext cx="5915100" cy="1767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528113" y="2377467"/>
            <a:ext cx="5801700" cy="59151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772513" y="3622133"/>
            <a:ext cx="7749300" cy="1478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227919" y="2186183"/>
            <a:ext cx="7749300" cy="4350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71488" y="486835"/>
            <a:ext cx="5915100" cy="1767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71488" y="2434167"/>
            <a:ext cx="5915100" cy="5801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67916" y="2279652"/>
            <a:ext cx="5915100" cy="3803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67916" y="6119285"/>
            <a:ext cx="5915100" cy="2000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71488" y="486835"/>
            <a:ext cx="5915100" cy="1767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71488" y="2434167"/>
            <a:ext cx="2914800" cy="5801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3471863" y="2434167"/>
            <a:ext cx="2914800" cy="5801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72381" y="486835"/>
            <a:ext cx="5915100" cy="1767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72381" y="2241551"/>
            <a:ext cx="2901300" cy="1098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72381" y="3340100"/>
            <a:ext cx="2901300" cy="4912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3471863" y="2241551"/>
            <a:ext cx="2915700" cy="1098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3471863" y="3340100"/>
            <a:ext cx="2915700" cy="4912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71488" y="486835"/>
            <a:ext cx="5915100" cy="1767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72381" y="609600"/>
            <a:ext cx="2211900" cy="2133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915543" y="1316568"/>
            <a:ext cx="3471900" cy="64980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72381" y="2743200"/>
            <a:ext cx="2211900" cy="5082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72381" y="609600"/>
            <a:ext cx="2211900" cy="2133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0"/>
          <p:cNvSpPr>
            <a:spLocks noGrp="1"/>
          </p:cNvSpPr>
          <p:nvPr>
            <p:ph type="pic" idx="2"/>
          </p:nvPr>
        </p:nvSpPr>
        <p:spPr>
          <a:xfrm>
            <a:off x="2915543" y="1316568"/>
            <a:ext cx="3471900" cy="649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472381" y="2743200"/>
            <a:ext cx="2211900" cy="5082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488" y="486835"/>
            <a:ext cx="5915100" cy="1767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71488" y="2434167"/>
            <a:ext cx="5915100" cy="5801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71488" y="8475135"/>
            <a:ext cx="1542900" cy="486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271713" y="8475135"/>
            <a:ext cx="2314500" cy="486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4843463" y="8475135"/>
            <a:ext cx="1542900" cy="486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2764382"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dirty="0" err="1">
                <a:solidFill>
                  <a:schemeClr val="dk1"/>
                </a:solidFill>
                <a:latin typeface="Calibri"/>
                <a:ea typeface="Calibri"/>
                <a:cs typeface="Calibri"/>
                <a:sym typeface="Calibri"/>
              </a:rPr>
              <a:t>עודכן</a:t>
            </a:r>
            <a:r>
              <a:rPr lang="en-US" sz="1300" b="1" dirty="0">
                <a:solidFill>
                  <a:schemeClr val="dk1"/>
                </a:solidFill>
                <a:latin typeface="Calibri"/>
                <a:ea typeface="Calibri"/>
                <a:cs typeface="Calibri"/>
                <a:sym typeface="Calibri"/>
              </a:rPr>
              <a:t> </a:t>
            </a:r>
            <a:r>
              <a:rPr lang="en-US" sz="1300" b="1" dirty="0" err="1">
                <a:solidFill>
                  <a:schemeClr val="dk1"/>
                </a:solidFill>
                <a:latin typeface="Calibri"/>
                <a:ea typeface="Calibri"/>
                <a:cs typeface="Calibri"/>
                <a:sym typeface="Calibri"/>
              </a:rPr>
              <a:t>לאחרונה</a:t>
            </a:r>
            <a:r>
              <a:rPr lang="en-US" sz="1300" b="1" dirty="0">
                <a:solidFill>
                  <a:schemeClr val="dk1"/>
                </a:solidFill>
                <a:latin typeface="Calibri"/>
                <a:ea typeface="Calibri"/>
                <a:cs typeface="Calibri"/>
                <a:sym typeface="Calibri"/>
              </a:rPr>
              <a:t>: </a:t>
            </a:r>
            <a:r>
              <a:rPr lang="en-US" sz="1300" b="1" dirty="0" err="1">
                <a:solidFill>
                  <a:schemeClr val="dk1"/>
                </a:solidFill>
                <a:latin typeface="Calibri"/>
                <a:ea typeface="Calibri"/>
                <a:cs typeface="Calibri"/>
                <a:sym typeface="Calibri"/>
              </a:rPr>
              <a:t>אוגוסט</a:t>
            </a:r>
            <a:r>
              <a:rPr lang="en-US" sz="1300" b="1" dirty="0">
                <a:solidFill>
                  <a:schemeClr val="dk1"/>
                </a:solidFill>
                <a:latin typeface="Calibri"/>
                <a:ea typeface="Calibri"/>
                <a:cs typeface="Calibri"/>
                <a:sym typeface="Calibri"/>
              </a:rPr>
              <a:t> 2020</a:t>
            </a:r>
            <a:endParaRPr sz="1300" b="1" i="0" u="none" strike="noStrike" cap="none" dirty="0">
              <a:solidFill>
                <a:schemeClr val="dk1"/>
              </a:solidFill>
              <a:latin typeface="Calibri"/>
              <a:ea typeface="Calibri"/>
              <a:cs typeface="Calibri"/>
              <a:sym typeface="Calibri"/>
            </a:endParaRPr>
          </a:p>
        </p:txBody>
      </p:sp>
      <p:sp>
        <p:nvSpPr>
          <p:cNvPr id="85" name="Google Shape;85;p13"/>
          <p:cNvSpPr txBox="1">
            <a:spLocks noGrp="1"/>
          </p:cNvSpPr>
          <p:nvPr>
            <p:ph type="subTitle" idx="1"/>
          </p:nvPr>
        </p:nvSpPr>
        <p:spPr>
          <a:xfrm>
            <a:off x="0" y="2690250"/>
            <a:ext cx="6858000" cy="1512300"/>
          </a:xfrm>
          <a:prstGeom prst="rect">
            <a:avLst/>
          </a:prstGeom>
          <a:solidFill>
            <a:srgbClr val="0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600" i="1">
                <a:solidFill>
                  <a:srgbClr val="FFFFFF"/>
                </a:solidFill>
              </a:rPr>
              <a:t>FIRST</a:t>
            </a:r>
            <a:r>
              <a:rPr lang="en-US" sz="4600">
                <a:solidFill>
                  <a:srgbClr val="FFFFFF"/>
                </a:solidFill>
              </a:rPr>
              <a:t> LEGO LEAGUE CHALLENGE</a:t>
            </a:r>
            <a:endParaRPr sz="4600">
              <a:solidFill>
                <a:srgbClr val="FFFFFF"/>
              </a:solidFill>
            </a:endParaRPr>
          </a:p>
        </p:txBody>
      </p:sp>
      <p:sp>
        <p:nvSpPr>
          <p:cNvPr id="86" name="Google Shape;86;p13"/>
          <p:cNvSpPr txBox="1"/>
          <p:nvPr/>
        </p:nvSpPr>
        <p:spPr>
          <a:xfrm>
            <a:off x="9" y="4294133"/>
            <a:ext cx="6858000" cy="6975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a:latin typeface="Calibri"/>
                <a:ea typeface="Calibri"/>
                <a:cs typeface="Calibri"/>
                <a:sym typeface="Calibri"/>
              </a:rPr>
              <a:t>דפי עבודה למחברת ההנדסית</a:t>
            </a:r>
            <a:endParaRPr sz="3000">
              <a:latin typeface="Calibri"/>
              <a:ea typeface="Calibri"/>
              <a:cs typeface="Calibri"/>
              <a:sym typeface="Calibri"/>
            </a:endParaRPr>
          </a:p>
        </p:txBody>
      </p:sp>
      <p:pic>
        <p:nvPicPr>
          <p:cNvPr id="87" name="Google Shape;87;p13"/>
          <p:cNvPicPr preferRelativeResize="0"/>
          <p:nvPr/>
        </p:nvPicPr>
        <p:blipFill>
          <a:blip r:embed="rId3">
            <a:alphaModFix/>
          </a:blip>
          <a:stretch>
            <a:fillRect/>
          </a:stretch>
        </p:blipFill>
        <p:spPr>
          <a:xfrm>
            <a:off x="2733477" y="5294500"/>
            <a:ext cx="1391049" cy="603525"/>
          </a:xfrm>
          <a:prstGeom prst="rect">
            <a:avLst/>
          </a:prstGeom>
          <a:noFill/>
          <a:ln>
            <a:noFill/>
          </a:ln>
        </p:spPr>
      </p:pic>
      <p:pic>
        <p:nvPicPr>
          <p:cNvPr id="88" name="Google Shape;88;p13"/>
          <p:cNvPicPr preferRelativeResize="0"/>
          <p:nvPr/>
        </p:nvPicPr>
        <p:blipFill>
          <a:blip r:embed="rId4">
            <a:alphaModFix/>
          </a:blip>
          <a:stretch>
            <a:fillRect/>
          </a:stretch>
        </p:blipFill>
        <p:spPr>
          <a:xfrm>
            <a:off x="2421075" y="674398"/>
            <a:ext cx="2015852" cy="2015852"/>
          </a:xfrm>
          <a:prstGeom prst="rect">
            <a:avLst/>
          </a:prstGeom>
          <a:noFill/>
          <a:ln>
            <a:noFill/>
          </a:ln>
        </p:spPr>
      </p:pic>
      <p:sp>
        <p:nvSpPr>
          <p:cNvPr id="89" name="Google Shape;89;p13"/>
          <p:cNvSpPr txBox="1"/>
          <p:nvPr/>
        </p:nvSpPr>
        <p:spPr>
          <a:xfrm>
            <a:off x="4054575" y="7969375"/>
            <a:ext cx="2519700" cy="6975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US" sz="1600" b="1">
                <a:latin typeface="Calibri"/>
                <a:ea typeface="Calibri"/>
                <a:cs typeface="Calibri"/>
                <a:sym typeface="Calibri"/>
              </a:rPr>
              <a:t>שם קבוצה:</a:t>
            </a:r>
            <a:endParaRPr sz="1600" b="1">
              <a:latin typeface="Calibri"/>
              <a:ea typeface="Calibri"/>
              <a:cs typeface="Calibri"/>
              <a:sym typeface="Calibri"/>
            </a:endParaRPr>
          </a:p>
          <a:p>
            <a:pPr marL="0" lvl="0" indent="0" algn="r" rtl="1">
              <a:spcBef>
                <a:spcPts val="0"/>
              </a:spcBef>
              <a:spcAft>
                <a:spcPts val="0"/>
              </a:spcAft>
              <a:buNone/>
            </a:pPr>
            <a:r>
              <a:rPr lang="en-US" sz="1600" b="1">
                <a:latin typeface="Calibri"/>
                <a:ea typeface="Calibri"/>
                <a:cs typeface="Calibri"/>
                <a:sym typeface="Calibri"/>
              </a:rPr>
              <a:t>מספר קבוצה:</a:t>
            </a:r>
            <a:endParaRPr sz="1600" b="1">
              <a:latin typeface="Calibri"/>
              <a:ea typeface="Calibri"/>
              <a:cs typeface="Calibri"/>
              <a:sym typeface="Calibri"/>
            </a:endParaRPr>
          </a:p>
        </p:txBody>
      </p:sp>
      <p:sp>
        <p:nvSpPr>
          <p:cNvPr id="90" name="Google Shape;90;p13"/>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
        <p:nvSpPr>
          <p:cNvPr id="91" name="Google Shape;91;p13"/>
          <p:cNvSpPr txBox="1">
            <a:spLocks noGrp="1"/>
          </p:cNvSpPr>
          <p:nvPr>
            <p:ph type="sldNum" idx="12"/>
          </p:nvPr>
        </p:nvSpPr>
        <p:spPr>
          <a:xfrm>
            <a:off x="5315088" y="8655585"/>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pic>
        <p:nvPicPr>
          <p:cNvPr id="92" name="Google Shape;92;p13"/>
          <p:cNvPicPr preferRelativeResize="0"/>
          <p:nvPr/>
        </p:nvPicPr>
        <p:blipFill>
          <a:blip r:embed="rId5">
            <a:alphaModFix/>
          </a:blip>
          <a:stretch>
            <a:fillRect/>
          </a:stretch>
        </p:blipFill>
        <p:spPr>
          <a:xfrm>
            <a:off x="0" y="8211574"/>
            <a:ext cx="1216700" cy="932425"/>
          </a:xfrm>
          <a:prstGeom prst="rect">
            <a:avLst/>
          </a:prstGeom>
          <a:noFill/>
          <a:ln>
            <a:noFill/>
          </a:ln>
        </p:spPr>
      </p:pic>
      <p:pic>
        <p:nvPicPr>
          <p:cNvPr id="93" name="Google Shape;93;p13"/>
          <p:cNvPicPr preferRelativeResize="0"/>
          <p:nvPr/>
        </p:nvPicPr>
        <p:blipFill>
          <a:blip r:embed="rId6">
            <a:alphaModFix/>
          </a:blip>
          <a:stretch>
            <a:fillRect/>
          </a:stretch>
        </p:blipFill>
        <p:spPr>
          <a:xfrm>
            <a:off x="1293025" y="8655575"/>
            <a:ext cx="625104" cy="25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5052782" y="724528"/>
            <a:ext cx="1696200" cy="4944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הוראות:</a:t>
            </a:r>
            <a:endParaRPr/>
          </a:p>
        </p:txBody>
      </p:sp>
      <p:graphicFrame>
        <p:nvGraphicFramePr>
          <p:cNvPr id="198" name="Google Shape;198;p22"/>
          <p:cNvGraphicFramePr/>
          <p:nvPr/>
        </p:nvGraphicFramePr>
        <p:xfrm>
          <a:off x="130909" y="1869255"/>
          <a:ext cx="6613600" cy="6932160"/>
        </p:xfrm>
        <a:graphic>
          <a:graphicData uri="http://schemas.openxmlformats.org/drawingml/2006/table">
            <a:tbl>
              <a:tblPr firstRow="1" bandRow="1">
                <a:noFill/>
                <a:tableStyleId>{6F6ED4EE-178A-4E28-8F1F-7539A32B7823}</a:tableStyleId>
              </a:tblPr>
              <a:tblGrid>
                <a:gridCol w="540500">
                  <a:extLst>
                    <a:ext uri="{9D8B030D-6E8A-4147-A177-3AD203B41FA5}">
                      <a16:colId xmlns:a16="http://schemas.microsoft.com/office/drawing/2014/main" val="20000"/>
                    </a:ext>
                  </a:extLst>
                </a:gridCol>
                <a:gridCol w="540500">
                  <a:extLst>
                    <a:ext uri="{9D8B030D-6E8A-4147-A177-3AD203B41FA5}">
                      <a16:colId xmlns:a16="http://schemas.microsoft.com/office/drawing/2014/main" val="20001"/>
                    </a:ext>
                  </a:extLst>
                </a:gridCol>
                <a:gridCol w="540500">
                  <a:extLst>
                    <a:ext uri="{9D8B030D-6E8A-4147-A177-3AD203B41FA5}">
                      <a16:colId xmlns:a16="http://schemas.microsoft.com/office/drawing/2014/main" val="20002"/>
                    </a:ext>
                  </a:extLst>
                </a:gridCol>
                <a:gridCol w="540500">
                  <a:extLst>
                    <a:ext uri="{9D8B030D-6E8A-4147-A177-3AD203B41FA5}">
                      <a16:colId xmlns:a16="http://schemas.microsoft.com/office/drawing/2014/main" val="20003"/>
                    </a:ext>
                  </a:extLst>
                </a:gridCol>
                <a:gridCol w="540500">
                  <a:extLst>
                    <a:ext uri="{9D8B030D-6E8A-4147-A177-3AD203B41FA5}">
                      <a16:colId xmlns:a16="http://schemas.microsoft.com/office/drawing/2014/main" val="20004"/>
                    </a:ext>
                  </a:extLst>
                </a:gridCol>
                <a:gridCol w="540500">
                  <a:extLst>
                    <a:ext uri="{9D8B030D-6E8A-4147-A177-3AD203B41FA5}">
                      <a16:colId xmlns:a16="http://schemas.microsoft.com/office/drawing/2014/main" val="20005"/>
                    </a:ext>
                  </a:extLst>
                </a:gridCol>
                <a:gridCol w="540500">
                  <a:extLst>
                    <a:ext uri="{9D8B030D-6E8A-4147-A177-3AD203B41FA5}">
                      <a16:colId xmlns:a16="http://schemas.microsoft.com/office/drawing/2014/main" val="20006"/>
                    </a:ext>
                  </a:extLst>
                </a:gridCol>
                <a:gridCol w="540500">
                  <a:extLst>
                    <a:ext uri="{9D8B030D-6E8A-4147-A177-3AD203B41FA5}">
                      <a16:colId xmlns:a16="http://schemas.microsoft.com/office/drawing/2014/main" val="20007"/>
                    </a:ext>
                  </a:extLst>
                </a:gridCol>
                <a:gridCol w="540500">
                  <a:extLst>
                    <a:ext uri="{9D8B030D-6E8A-4147-A177-3AD203B41FA5}">
                      <a16:colId xmlns:a16="http://schemas.microsoft.com/office/drawing/2014/main" val="20008"/>
                    </a:ext>
                  </a:extLst>
                </a:gridCol>
                <a:gridCol w="540500">
                  <a:extLst>
                    <a:ext uri="{9D8B030D-6E8A-4147-A177-3AD203B41FA5}">
                      <a16:colId xmlns:a16="http://schemas.microsoft.com/office/drawing/2014/main" val="20009"/>
                    </a:ext>
                  </a:extLst>
                </a:gridCol>
                <a:gridCol w="540500">
                  <a:extLst>
                    <a:ext uri="{9D8B030D-6E8A-4147-A177-3AD203B41FA5}">
                      <a16:colId xmlns:a16="http://schemas.microsoft.com/office/drawing/2014/main" val="20010"/>
                    </a:ext>
                  </a:extLst>
                </a:gridCol>
                <a:gridCol w="668100">
                  <a:extLst>
                    <a:ext uri="{9D8B030D-6E8A-4147-A177-3AD203B41FA5}">
                      <a16:colId xmlns:a16="http://schemas.microsoft.com/office/drawing/2014/main" val="20011"/>
                    </a:ext>
                  </a:extLst>
                </a:gridCol>
              </a:tblGrid>
              <a:tr h="528100">
                <a:tc>
                  <a:txBody>
                    <a:bodyPr/>
                    <a:lstStyle/>
                    <a:p>
                      <a:pPr marL="0" marR="0" lvl="0" indent="0" algn="r" rtl="1">
                        <a:spcBef>
                          <a:spcPts val="0"/>
                        </a:spcBef>
                        <a:spcAft>
                          <a:spcPts val="0"/>
                        </a:spcAft>
                        <a:buNone/>
                      </a:pPr>
                      <a:endParaRPr/>
                    </a:p>
                  </a:txBody>
                  <a:tcPr marL="68600" marR="68600" marT="60975" marB="60975">
                    <a:solidFill>
                      <a:schemeClr val="accent6"/>
                    </a:solidFill>
                  </a:tcPr>
                </a:tc>
                <a:tc>
                  <a:txBody>
                    <a:bodyPr/>
                    <a:lstStyle/>
                    <a:p>
                      <a:pPr marL="0" marR="0" lvl="0" indent="0" algn="ctr" rtl="1">
                        <a:spcBef>
                          <a:spcPts val="0"/>
                        </a:spcBef>
                        <a:spcAft>
                          <a:spcPts val="0"/>
                        </a:spcAft>
                        <a:buNone/>
                      </a:pPr>
                      <a:r>
                        <a:rPr lang="en-US" sz="1300"/>
                        <a:t>בדיקה #10</a:t>
                      </a:r>
                      <a:endParaRPr sz="1300"/>
                    </a:p>
                  </a:txBody>
                  <a:tcPr marL="68600" marR="68600" marT="60975" marB="60975">
                    <a:solidFill>
                      <a:schemeClr val="accent6"/>
                    </a:solidFill>
                  </a:tcPr>
                </a:tc>
                <a:tc>
                  <a:txBody>
                    <a:bodyPr/>
                    <a:lstStyle/>
                    <a:p>
                      <a:pPr marL="0" marR="0" lvl="0" indent="0" algn="ctr" rtl="1">
                        <a:spcBef>
                          <a:spcPts val="0"/>
                        </a:spcBef>
                        <a:spcAft>
                          <a:spcPts val="0"/>
                        </a:spcAft>
                        <a:buNone/>
                      </a:pPr>
                      <a:r>
                        <a:rPr lang="en-US" sz="1300"/>
                        <a:t>בדיקה #9</a:t>
                      </a:r>
                      <a:endParaRPr sz="1300"/>
                    </a:p>
                  </a:txBody>
                  <a:tcPr marL="68600" marR="68600" marT="60975" marB="60975">
                    <a:solidFill>
                      <a:schemeClr val="accent6"/>
                    </a:solidFill>
                  </a:tcPr>
                </a:tc>
                <a:tc>
                  <a:txBody>
                    <a:bodyPr/>
                    <a:lstStyle/>
                    <a:p>
                      <a:pPr marL="0" marR="0" lvl="0" indent="0" algn="ctr" rtl="1">
                        <a:spcBef>
                          <a:spcPts val="0"/>
                        </a:spcBef>
                        <a:spcAft>
                          <a:spcPts val="0"/>
                        </a:spcAft>
                        <a:buNone/>
                      </a:pPr>
                      <a:r>
                        <a:rPr lang="en-US" sz="1300"/>
                        <a:t>בדיקה #8</a:t>
                      </a:r>
                      <a:endParaRPr sz="1300"/>
                    </a:p>
                  </a:txBody>
                  <a:tcPr marL="68600" marR="68600" marT="60975" marB="60975">
                    <a:solidFill>
                      <a:schemeClr val="accent6"/>
                    </a:solidFill>
                  </a:tcPr>
                </a:tc>
                <a:tc>
                  <a:txBody>
                    <a:bodyPr/>
                    <a:lstStyle/>
                    <a:p>
                      <a:pPr marL="0" marR="0" lvl="0" indent="0" algn="ctr" rtl="1">
                        <a:spcBef>
                          <a:spcPts val="0"/>
                        </a:spcBef>
                        <a:spcAft>
                          <a:spcPts val="0"/>
                        </a:spcAft>
                        <a:buNone/>
                      </a:pPr>
                      <a:r>
                        <a:rPr lang="en-US" sz="1300"/>
                        <a:t>בדיקה #7</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 #6</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 #5</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 #4</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בדיקה#3</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a:t>
                      </a:r>
                      <a:endParaRPr sz="1300"/>
                    </a:p>
                    <a:p>
                      <a:pPr marL="0" marR="0" lvl="0" indent="0" algn="ctr" rtl="1">
                        <a:spcBef>
                          <a:spcPts val="0"/>
                        </a:spcBef>
                        <a:spcAft>
                          <a:spcPts val="0"/>
                        </a:spcAft>
                        <a:buNone/>
                      </a:pPr>
                      <a:r>
                        <a:rPr lang="en-US" sz="1300"/>
                        <a:t>#2</a:t>
                      </a:r>
                      <a:endParaRPr sz="1300"/>
                    </a:p>
                  </a:txBody>
                  <a:tcPr marL="68600" marR="68600" marT="60975" marB="60975">
                    <a:lnB w="12700" cap="flat" cmpd="sng">
                      <a:solidFill>
                        <a:schemeClr val="lt1"/>
                      </a:solidFill>
                      <a:prstDash val="solid"/>
                      <a:round/>
                      <a:headEnd type="none" w="sm" len="sm"/>
                      <a:tailEnd type="none" w="sm" len="sm"/>
                    </a:lnB>
                    <a:solidFill>
                      <a:schemeClr val="accent6"/>
                    </a:solidFill>
                  </a:tcPr>
                </a:tc>
                <a:tc>
                  <a:txBody>
                    <a:bodyPr/>
                    <a:lstStyle/>
                    <a:p>
                      <a:pPr marL="0" marR="0" lvl="0" indent="0" algn="ctr" rtl="1">
                        <a:spcBef>
                          <a:spcPts val="0"/>
                        </a:spcBef>
                        <a:spcAft>
                          <a:spcPts val="0"/>
                        </a:spcAft>
                        <a:buNone/>
                      </a:pPr>
                      <a:r>
                        <a:rPr lang="en-US" sz="1300"/>
                        <a:t>בדיקה #1</a:t>
                      </a:r>
                      <a:endParaRPr sz="1300"/>
                    </a:p>
                  </a:txBody>
                  <a:tcPr marL="68600" marR="68600" marT="60975" marB="60975">
                    <a:solidFill>
                      <a:schemeClr val="accent6"/>
                    </a:solidFill>
                  </a:tcPr>
                </a:tc>
                <a:tc>
                  <a:txBody>
                    <a:bodyPr/>
                    <a:lstStyle/>
                    <a:p>
                      <a:pPr marL="0" marR="0" lvl="0" indent="0" algn="r" rtl="1">
                        <a:spcBef>
                          <a:spcPts val="0"/>
                        </a:spcBef>
                        <a:spcAft>
                          <a:spcPts val="0"/>
                        </a:spcAft>
                        <a:buNone/>
                      </a:pPr>
                      <a:r>
                        <a:rPr lang="en-US"/>
                        <a:t>Total</a:t>
                      </a:r>
                      <a:endParaRPr/>
                    </a:p>
                  </a:txBody>
                  <a:tcPr marL="68600" marR="68600" marT="60975" marB="60975">
                    <a:solidFill>
                      <a:schemeClr val="accent6"/>
                    </a:solidFill>
                  </a:tcPr>
                </a:tc>
                <a:extLst>
                  <a:ext uri="{0D108BD9-81ED-4DB2-BD59-A6C34878D82A}">
                    <a16:rowId xmlns:a16="http://schemas.microsoft.com/office/drawing/2014/main" val="10000"/>
                  </a:ext>
                </a:extLst>
              </a:tr>
              <a:tr h="419800">
                <a:tc>
                  <a:txBody>
                    <a:bodyPr/>
                    <a:lstStyle/>
                    <a:p>
                      <a:pPr marL="0" lvl="0" indent="0" algn="r" rtl="1">
                        <a:spcBef>
                          <a:spcPts val="0"/>
                        </a:spcBef>
                        <a:spcAft>
                          <a:spcPts val="0"/>
                        </a:spcAft>
                        <a:buClr>
                          <a:schemeClr val="dk1"/>
                        </a:buClr>
                        <a:buSzPts val="1100"/>
                        <a:buFont typeface="Arial"/>
                        <a:buNone/>
                      </a:pPr>
                      <a:r>
                        <a:rPr lang="en-US"/>
                        <a:t>4/10</a:t>
                      </a:r>
                      <a:endParaRPr b="1">
                        <a:solidFill>
                          <a:srgbClr val="000000"/>
                        </a:solidFill>
                      </a:endParaRPr>
                    </a:p>
                  </a:txBody>
                  <a:tcPr marL="68600" marR="68600" marT="60975" marB="60975"/>
                </a:tc>
                <a:tc>
                  <a:txBody>
                    <a:bodyPr/>
                    <a:lstStyle/>
                    <a:p>
                      <a:pPr marL="0" lvl="0" indent="0" algn="ctr" rtl="1">
                        <a:spcBef>
                          <a:spcPts val="0"/>
                        </a:spcBef>
                        <a:spcAft>
                          <a:spcPts val="0"/>
                        </a:spcAft>
                        <a:buNone/>
                      </a:pPr>
                      <a:r>
                        <a:rPr lang="en-US"/>
                        <a:t>כן</a:t>
                      </a:r>
                      <a:endParaRPr/>
                    </a:p>
                  </a:txBody>
                  <a:tcPr marL="68600" marR="68600" marT="60975" marB="60975"/>
                </a:tc>
                <a:tc>
                  <a:txBody>
                    <a:bodyPr/>
                    <a:lstStyle/>
                    <a:p>
                      <a:pPr marL="0" marR="0" lvl="0" indent="0" algn="ctr" rtl="1">
                        <a:spcBef>
                          <a:spcPts val="0"/>
                        </a:spcBef>
                        <a:spcAft>
                          <a:spcPts val="0"/>
                        </a:spcAft>
                        <a:buNone/>
                      </a:pPr>
                      <a:r>
                        <a:rPr lang="en-US"/>
                        <a:t>לא</a:t>
                      </a:r>
                      <a:endParaRPr/>
                    </a:p>
                  </a:txBody>
                  <a:tcPr marL="68600" marR="68600" marT="60975" marB="60975"/>
                </a:tc>
                <a:tc>
                  <a:txBody>
                    <a:bodyPr/>
                    <a:lstStyle/>
                    <a:p>
                      <a:pPr marL="0" lvl="0" indent="0" algn="ctr" rtl="1">
                        <a:spcBef>
                          <a:spcPts val="0"/>
                        </a:spcBef>
                        <a:spcAft>
                          <a:spcPts val="0"/>
                        </a:spcAft>
                        <a:buClr>
                          <a:schemeClr val="dk1"/>
                        </a:buClr>
                        <a:buSzPts val="1100"/>
                        <a:buFont typeface="Arial"/>
                        <a:buNone/>
                      </a:pPr>
                      <a:r>
                        <a:rPr lang="en-US"/>
                        <a:t>לא</a:t>
                      </a:r>
                      <a:endParaRPr/>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ctr" rtl="1">
                        <a:spcBef>
                          <a:spcPts val="0"/>
                        </a:spcBef>
                        <a:spcAft>
                          <a:spcPts val="0"/>
                        </a:spcAft>
                        <a:buNone/>
                      </a:pPr>
                      <a:r>
                        <a:rPr lang="en-US"/>
                        <a:t>כן</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1">
                        <a:spcBef>
                          <a:spcPts val="0"/>
                        </a:spcBef>
                        <a:spcAft>
                          <a:spcPts val="0"/>
                        </a:spcAft>
                        <a:buNone/>
                      </a:pPr>
                      <a:r>
                        <a:rPr lang="en-US"/>
                        <a:t>לא</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1">
                        <a:spcBef>
                          <a:spcPts val="0"/>
                        </a:spcBef>
                        <a:spcAft>
                          <a:spcPts val="0"/>
                        </a:spcAft>
                        <a:buClr>
                          <a:schemeClr val="dk1"/>
                        </a:buClr>
                        <a:buSzPts val="1100"/>
                        <a:buFont typeface="Arial"/>
                        <a:buNone/>
                      </a:pPr>
                      <a:r>
                        <a:rPr lang="en-US"/>
                        <a:t>לא</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1">
                        <a:spcBef>
                          <a:spcPts val="0"/>
                        </a:spcBef>
                        <a:spcAft>
                          <a:spcPts val="0"/>
                        </a:spcAft>
                        <a:buNone/>
                      </a:pPr>
                      <a:r>
                        <a:rPr lang="en-US"/>
                        <a:t>כן</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1">
                        <a:spcBef>
                          <a:spcPts val="0"/>
                        </a:spcBef>
                        <a:spcAft>
                          <a:spcPts val="0"/>
                        </a:spcAft>
                        <a:buNone/>
                      </a:pPr>
                      <a:r>
                        <a:rPr lang="en-US"/>
                        <a:t>לא</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1">
                        <a:spcBef>
                          <a:spcPts val="0"/>
                        </a:spcBef>
                        <a:spcAft>
                          <a:spcPts val="0"/>
                        </a:spcAft>
                        <a:buClr>
                          <a:schemeClr val="dk1"/>
                        </a:buClr>
                        <a:buSzPts val="1100"/>
                        <a:buFont typeface="Arial"/>
                        <a:buNone/>
                      </a:pPr>
                      <a:r>
                        <a:rPr lang="en-US"/>
                        <a:t>לא</a:t>
                      </a:r>
                      <a:endParaRPr/>
                    </a:p>
                  </a:txBody>
                  <a:tcPr marL="68600" marR="68600" marT="60975" marB="609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1">
                        <a:spcBef>
                          <a:spcPts val="0"/>
                        </a:spcBef>
                        <a:spcAft>
                          <a:spcPts val="0"/>
                        </a:spcAft>
                        <a:buNone/>
                      </a:pPr>
                      <a:r>
                        <a:rPr lang="en-US"/>
                        <a:t>כן</a:t>
                      </a:r>
                      <a:endParaRPr/>
                    </a:p>
                  </a:txBody>
                  <a:tcPr marL="68600" marR="68600" marT="60975" marB="60975">
                    <a:lnL w="12700" cap="flat" cmpd="sng">
                      <a:solidFill>
                        <a:schemeClr val="lt1"/>
                      </a:solidFill>
                      <a:prstDash val="solid"/>
                      <a:round/>
                      <a:headEnd type="none" w="sm" len="sm"/>
                      <a:tailEnd type="none" w="sm" len="sm"/>
                    </a:lnL>
                  </a:tcPr>
                </a:tc>
                <a:tc>
                  <a:txBody>
                    <a:bodyPr/>
                    <a:lstStyle/>
                    <a:p>
                      <a:pPr marL="0" marR="0" lvl="0" indent="0" algn="r" rtl="1">
                        <a:spcBef>
                          <a:spcPts val="0"/>
                        </a:spcBef>
                        <a:spcAft>
                          <a:spcPts val="0"/>
                        </a:spcAft>
                        <a:buNone/>
                      </a:pPr>
                      <a:r>
                        <a:rPr lang="en-US" b="1"/>
                        <a:t>לדוגמא</a:t>
                      </a:r>
                      <a:endParaRPr b="1"/>
                    </a:p>
                    <a:p>
                      <a:pPr marL="0" marR="0" lvl="0" indent="0" algn="r" rtl="1">
                        <a:spcBef>
                          <a:spcPts val="0"/>
                        </a:spcBef>
                        <a:spcAft>
                          <a:spcPts val="0"/>
                        </a:spcAft>
                        <a:buNone/>
                      </a:pPr>
                      <a:r>
                        <a:rPr lang="en-US" b="1"/>
                        <a:t>M00</a:t>
                      </a:r>
                      <a:endParaRPr b="1"/>
                    </a:p>
                  </a:txBody>
                  <a:tcPr marL="68600" marR="68600" marT="60975" marB="60975"/>
                </a:tc>
                <a:extLst>
                  <a:ext uri="{0D108BD9-81ED-4DB2-BD59-A6C34878D82A}">
                    <a16:rowId xmlns:a16="http://schemas.microsoft.com/office/drawing/2014/main" val="10001"/>
                  </a:ext>
                </a:extLst>
              </a:tr>
              <a:tr h="419800">
                <a:tc>
                  <a:txBody>
                    <a:bodyPr/>
                    <a:lstStyle/>
                    <a:p>
                      <a:pPr marL="0" lvl="0" indent="0" algn="r" rtl="1">
                        <a:spcBef>
                          <a:spcPts val="0"/>
                        </a:spcBef>
                        <a:spcAft>
                          <a:spcPts val="0"/>
                        </a:spcAft>
                        <a:buNone/>
                      </a:pPr>
                      <a:endParaRPr b="1"/>
                    </a:p>
                  </a:txBody>
                  <a:tcPr marL="68600" marR="68600" marT="60975" marB="60975"/>
                </a:tc>
                <a:tc>
                  <a:txBody>
                    <a:bodyPr/>
                    <a:lstStyle/>
                    <a:p>
                      <a:pPr marL="0" marR="0" lvl="0" indent="0" algn="ctr" rtl="1">
                        <a:spcBef>
                          <a:spcPts val="0"/>
                        </a:spcBef>
                        <a:spcAft>
                          <a:spcPts val="0"/>
                        </a:spcAft>
                        <a:buNone/>
                      </a:pPr>
                      <a:endParaRPr sz="1600"/>
                    </a:p>
                  </a:txBody>
                  <a:tcPr marL="68600" marR="68600" marT="60975" marB="60975"/>
                </a:tc>
                <a:tc>
                  <a:txBody>
                    <a:bodyPr/>
                    <a:lstStyle/>
                    <a:p>
                      <a:pPr marL="0" marR="0" lvl="0" indent="0" algn="ctr" rtl="1">
                        <a:spcBef>
                          <a:spcPts val="0"/>
                        </a:spcBef>
                        <a:spcAft>
                          <a:spcPts val="0"/>
                        </a:spcAft>
                        <a:buNone/>
                      </a:pPr>
                      <a:endParaRPr sz="1600"/>
                    </a:p>
                  </a:txBody>
                  <a:tcPr marL="68600" marR="68600" marT="60975" marB="60975"/>
                </a:tc>
                <a:tc>
                  <a:txBody>
                    <a:bodyPr/>
                    <a:lstStyle/>
                    <a:p>
                      <a:pPr marL="0" marR="0" lvl="0" indent="0" algn="ctr" rtl="1">
                        <a:spcBef>
                          <a:spcPts val="0"/>
                        </a:spcBef>
                        <a:spcAft>
                          <a:spcPts val="0"/>
                        </a:spcAft>
                        <a:buNone/>
                      </a:pPr>
                      <a:endParaRPr sz="1600"/>
                    </a:p>
                  </a:txBody>
                  <a:tcPr marL="68600" marR="68600" marT="60975" marB="60975"/>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lnT w="38100" cap="flat" cmpd="sng">
                      <a:solidFill>
                        <a:schemeClr val="lt1"/>
                      </a:solidFill>
                      <a:prstDash val="solid"/>
                      <a:round/>
                      <a:headEnd type="none" w="sm" len="sm"/>
                      <a:tailEnd type="none" w="sm" len="sm"/>
                    </a:lnT>
                  </a:tcPr>
                </a:tc>
                <a:tc>
                  <a:txBody>
                    <a:bodyPr/>
                    <a:lstStyle/>
                    <a:p>
                      <a:pPr marL="0" marR="0" lvl="0" indent="0" algn="ct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2"/>
                  </a:ext>
                </a:extLst>
              </a:tr>
              <a:tr h="419800">
                <a:tc>
                  <a:txBody>
                    <a:bodyPr/>
                    <a:lstStyle/>
                    <a:p>
                      <a:pPr marL="0" lvl="0" indent="0" algn="r" rtl="1">
                        <a:spcBef>
                          <a:spcPts val="0"/>
                        </a:spcBef>
                        <a:spcAft>
                          <a:spcPts val="0"/>
                        </a:spcAft>
                        <a:buNone/>
                      </a:pPr>
                      <a:endParaRPr/>
                    </a:p>
                  </a:txBody>
                  <a:tcPr marL="68600" marR="68600" marT="60975" marB="60975"/>
                </a:tc>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3"/>
                  </a:ext>
                </a:extLst>
              </a:tr>
              <a:tr h="419800">
                <a:tc>
                  <a:txBody>
                    <a:bodyPr/>
                    <a:lstStyle/>
                    <a:p>
                      <a:pPr marL="0" lvl="0" indent="0" algn="r" rtl="1">
                        <a:spcBef>
                          <a:spcPts val="0"/>
                        </a:spcBef>
                        <a:spcAft>
                          <a:spcPts val="0"/>
                        </a:spcAft>
                        <a:buNone/>
                      </a:pPr>
                      <a:endParaRPr b="1"/>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4"/>
                  </a:ext>
                </a:extLst>
              </a:tr>
              <a:tr h="419800">
                <a:tc>
                  <a:txBody>
                    <a:bodyPr/>
                    <a:lstStyle/>
                    <a:p>
                      <a:pPr marL="0" lvl="0" indent="0" algn="r" rtl="1">
                        <a:spcBef>
                          <a:spcPts val="0"/>
                        </a:spcBef>
                        <a:spcAft>
                          <a:spcPts val="0"/>
                        </a:spcAft>
                        <a:buNone/>
                      </a:pPr>
                      <a:endParaRPr/>
                    </a:p>
                  </a:txBody>
                  <a:tcPr marL="68600" marR="68600" marT="60975" marB="60975"/>
                </a:tc>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5"/>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6"/>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7"/>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8"/>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09"/>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0"/>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1"/>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2"/>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3"/>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4"/>
                  </a:ext>
                </a:extLst>
              </a:tr>
              <a:tr h="365800">
                <a:tc>
                  <a:txBody>
                    <a:bodyPr/>
                    <a:lstStyle/>
                    <a:p>
                      <a:pPr marL="0" lvl="0" indent="0" algn="r" rtl="1">
                        <a:spcBef>
                          <a:spcPts val="0"/>
                        </a:spcBef>
                        <a:spcAft>
                          <a:spcPts val="0"/>
                        </a:spcAft>
                        <a:buNone/>
                      </a:pPr>
                      <a:endParaRPr/>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extLst>
                  <a:ext uri="{0D108BD9-81ED-4DB2-BD59-A6C34878D82A}">
                    <a16:rowId xmlns:a16="http://schemas.microsoft.com/office/drawing/2014/main" val="10015"/>
                  </a:ext>
                </a:extLst>
              </a:tr>
              <a:tr h="338325">
                <a:tc>
                  <a:txBody>
                    <a:bodyPr/>
                    <a:lstStyle/>
                    <a:p>
                      <a:pPr marL="0" lvl="0" indent="0" algn="r" rtl="1">
                        <a:spcBef>
                          <a:spcPts val="0"/>
                        </a:spcBef>
                        <a:spcAft>
                          <a:spcPts val="0"/>
                        </a:spcAft>
                        <a:buNone/>
                      </a:pPr>
                      <a:endParaRPr sz="1300" b="1"/>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endParaRPr sz="1600"/>
                    </a:p>
                  </a:txBody>
                  <a:tcPr marL="68600" marR="68600" marT="60975" marB="60975"/>
                </a:tc>
                <a:tc>
                  <a:txBody>
                    <a:bodyPr/>
                    <a:lstStyle/>
                    <a:p>
                      <a:pPr marL="0" lvl="0" indent="0" algn="r" rtl="1">
                        <a:spcBef>
                          <a:spcPts val="0"/>
                        </a:spcBef>
                        <a:spcAft>
                          <a:spcPts val="0"/>
                        </a:spcAft>
                        <a:buClr>
                          <a:schemeClr val="dk1"/>
                        </a:buClr>
                        <a:buSzPts val="1100"/>
                        <a:buFont typeface="Arial"/>
                        <a:buNone/>
                      </a:pPr>
                      <a:r>
                        <a:rPr lang="en-US" sz="1300" b="1"/>
                        <a:t>נקודות</a:t>
                      </a:r>
                      <a:endParaRPr sz="1300" b="1"/>
                    </a:p>
                    <a:p>
                      <a:pPr marL="0" marR="0" lvl="0" indent="0" algn="r" rtl="1">
                        <a:spcBef>
                          <a:spcPts val="0"/>
                        </a:spcBef>
                        <a:spcAft>
                          <a:spcPts val="0"/>
                        </a:spcAft>
                        <a:buNone/>
                      </a:pPr>
                      <a:endParaRPr sz="1300" b="1"/>
                    </a:p>
                  </a:txBody>
                  <a:tcPr marL="68600" marR="68600" marT="60975" marB="60975"/>
                </a:tc>
                <a:extLst>
                  <a:ext uri="{0D108BD9-81ED-4DB2-BD59-A6C34878D82A}">
                    <a16:rowId xmlns:a16="http://schemas.microsoft.com/office/drawing/2014/main" val="10016"/>
                  </a:ext>
                </a:extLst>
              </a:tr>
            </a:tbl>
          </a:graphicData>
        </a:graphic>
      </p:graphicFrame>
      <p:pic>
        <p:nvPicPr>
          <p:cNvPr id="199" name="Google Shape;199;p22"/>
          <p:cNvPicPr preferRelativeResize="0"/>
          <p:nvPr/>
        </p:nvPicPr>
        <p:blipFill>
          <a:blip r:embed="rId3">
            <a:alphaModFix/>
          </a:blip>
          <a:stretch>
            <a:fillRect/>
          </a:stretch>
        </p:blipFill>
        <p:spPr>
          <a:xfrm>
            <a:off x="130900" y="869675"/>
            <a:ext cx="854424" cy="854424"/>
          </a:xfrm>
          <a:prstGeom prst="rect">
            <a:avLst/>
          </a:prstGeom>
          <a:noFill/>
          <a:ln>
            <a:noFill/>
          </a:ln>
        </p:spPr>
      </p:pic>
      <p:sp>
        <p:nvSpPr>
          <p:cNvPr id="200" name="Google Shape;200;p22"/>
          <p:cNvSpPr txBox="1"/>
          <p:nvPr/>
        </p:nvSpPr>
        <p:spPr>
          <a:xfrm>
            <a:off x="4792717" y="8808900"/>
            <a:ext cx="1906008"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201" name="Google Shape;201;p22"/>
          <p:cNvSpPr txBox="1">
            <a:spLocks noGrp="1"/>
          </p:cNvSpPr>
          <p:nvPr>
            <p:ph type="sldNum" idx="12"/>
          </p:nvPr>
        </p:nvSpPr>
        <p:spPr>
          <a:xfrm>
            <a:off x="-577137" y="869491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02" name="Google Shape;202;p22"/>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הדירות הרובוט</a:t>
            </a:r>
            <a:endParaRPr/>
          </a:p>
        </p:txBody>
      </p:sp>
      <p:sp>
        <p:nvSpPr>
          <p:cNvPr id="203" name="Google Shape;203;p22"/>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204" name="Google Shape;204;p22"/>
          <p:cNvSpPr txBox="1"/>
          <p:nvPr/>
        </p:nvSpPr>
        <p:spPr>
          <a:xfrm>
            <a:off x="0" y="1067429"/>
            <a:ext cx="6645600" cy="676200"/>
          </a:xfrm>
          <a:prstGeom prst="rect">
            <a:avLst/>
          </a:prstGeom>
          <a:noFill/>
          <a:ln>
            <a:noFill/>
          </a:ln>
        </p:spPr>
        <p:txBody>
          <a:bodyPr spcFirstLastPara="1" wrap="square" lIns="91425" tIns="45700" rIns="91425" bIns="45700" anchor="t" anchorCtr="0">
            <a:noAutofit/>
          </a:bodyPr>
          <a:lstStyle/>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הריצו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משימה</a:t>
            </a:r>
            <a:r>
              <a:rPr lang="en-US" sz="1200" dirty="0">
                <a:solidFill>
                  <a:schemeClr val="dk1"/>
                </a:solidFill>
                <a:latin typeface="Calibri"/>
                <a:ea typeface="Calibri"/>
                <a:cs typeface="Calibri"/>
                <a:sym typeface="Calibri"/>
              </a:rPr>
              <a:t> 10 </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פעמים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כדי</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לראות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כמה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הדירה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היא</a:t>
            </a:r>
            <a:endParaRPr sz="1200" dirty="0">
              <a:solidFill>
                <a:schemeClr val="dk1"/>
              </a:solidFill>
              <a:latin typeface="Calibri"/>
              <a:ea typeface="Calibri"/>
              <a:cs typeface="Calibri"/>
              <a:sym typeface="Calibri"/>
            </a:endParaRPr>
          </a:p>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עבדו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ושפרו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הפתרון</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שלכם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עד</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שהוא</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יהיה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יותר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אמין</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והדיר</a:t>
            </a:r>
            <a:endParaRPr sz="1200" dirty="0">
              <a:solidFill>
                <a:schemeClr val="dk1"/>
              </a:solidFill>
              <a:latin typeface="Calibri"/>
              <a:ea typeface="Calibri"/>
              <a:cs typeface="Calibri"/>
              <a:sym typeface="Calibri"/>
            </a:endParaRPr>
          </a:p>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השתמשו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במנקד</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a:t>
            </a:r>
            <a:r>
              <a:rPr lang="en-US" sz="1200" dirty="0">
                <a:solidFill>
                  <a:schemeClr val="dk1"/>
                </a:solidFill>
                <a:latin typeface="Calibri"/>
                <a:ea typeface="Calibri"/>
                <a:cs typeface="Calibri"/>
                <a:sym typeface="Calibri"/>
              </a:rPr>
              <a:t> FLL Tutorials </a:t>
            </a:r>
            <a:r>
              <a:rPr lang="en-US" sz="1200" dirty="0" err="1">
                <a:solidFill>
                  <a:schemeClr val="dk1"/>
                </a:solidFill>
                <a:latin typeface="Calibri"/>
                <a:ea typeface="Calibri"/>
                <a:cs typeface="Calibri"/>
                <a:sym typeface="Calibri"/>
              </a:rPr>
              <a:t>על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מנת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לנקד</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הרצה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שלכם</a:t>
            </a:r>
            <a:endParaRPr sz="1200" dirty="0">
              <a:solidFill>
                <a:schemeClr val="dk1"/>
              </a:solidFill>
              <a:latin typeface="Calibri"/>
              <a:ea typeface="Calibri"/>
              <a:cs typeface="Calibri"/>
              <a:sym typeface="Calibri"/>
            </a:endParaRPr>
          </a:p>
        </p:txBody>
      </p:sp>
      <p:sp>
        <p:nvSpPr>
          <p:cNvPr id="205" name="Google Shape;205;p22"/>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p:nvPr/>
        </p:nvSpPr>
        <p:spPr>
          <a:xfrm>
            <a:off x="114300" y="742567"/>
            <a:ext cx="6645900" cy="7005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b="1">
                <a:solidFill>
                  <a:schemeClr val="dk1"/>
                </a:solidFill>
                <a:latin typeface="Calibri"/>
                <a:ea typeface="Calibri"/>
                <a:cs typeface="Calibri"/>
                <a:sym typeface="Calibri"/>
              </a:rPr>
              <a:t>תאריך:</a:t>
            </a:r>
            <a:endParaRPr b="1">
              <a:solidFill>
                <a:schemeClr val="dk1"/>
              </a:solidFill>
              <a:latin typeface="Calibri"/>
              <a:ea typeface="Calibri"/>
              <a:cs typeface="Calibri"/>
              <a:sym typeface="Calibri"/>
            </a:endParaRPr>
          </a:p>
          <a:p>
            <a:pPr marL="0" marR="0" lvl="0" indent="0" algn="r" rtl="1">
              <a:spcBef>
                <a:spcPts val="0"/>
              </a:spcBef>
              <a:spcAft>
                <a:spcPts val="0"/>
              </a:spcAft>
              <a:buNone/>
            </a:pPr>
            <a:r>
              <a:rPr lang="en-US" b="1">
                <a:solidFill>
                  <a:schemeClr val="dk1"/>
                </a:solidFill>
                <a:latin typeface="Calibri"/>
                <a:ea typeface="Calibri"/>
                <a:cs typeface="Calibri"/>
                <a:sym typeface="Calibri"/>
              </a:rPr>
              <a:t>שם משימה:</a:t>
            </a:r>
            <a:endParaRPr b="1">
              <a:solidFill>
                <a:schemeClr val="dk1"/>
              </a:solidFill>
              <a:latin typeface="Calibri"/>
              <a:ea typeface="Calibri"/>
              <a:cs typeface="Calibri"/>
              <a:sym typeface="Calibri"/>
            </a:endParaRPr>
          </a:p>
        </p:txBody>
      </p:sp>
      <p:sp>
        <p:nvSpPr>
          <p:cNvPr id="211" name="Google Shape;211;p23"/>
          <p:cNvSpPr txBox="1"/>
          <p:nvPr/>
        </p:nvSpPr>
        <p:spPr>
          <a:xfrm>
            <a:off x="127475" y="1248950"/>
            <a:ext cx="30714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תמונה</a:t>
            </a:r>
            <a:endParaRPr/>
          </a:p>
        </p:txBody>
      </p:sp>
      <p:sp>
        <p:nvSpPr>
          <p:cNvPr id="212" name="Google Shape;212;p23"/>
          <p:cNvSpPr txBox="1"/>
          <p:nvPr/>
        </p:nvSpPr>
        <p:spPr>
          <a:xfrm>
            <a:off x="101061" y="5976025"/>
            <a:ext cx="66459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אילו שינויים עשיתם ולמה?</a:t>
            </a:r>
            <a:endParaRPr/>
          </a:p>
        </p:txBody>
      </p:sp>
      <p:sp>
        <p:nvSpPr>
          <p:cNvPr id="213" name="Google Shape;213;p23"/>
          <p:cNvSpPr txBox="1"/>
          <p:nvPr/>
        </p:nvSpPr>
        <p:spPr>
          <a:xfrm>
            <a:off x="3341300" y="1248950"/>
            <a:ext cx="34056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תארו את החליפה/זרוע</a:t>
            </a:r>
            <a:endParaRPr/>
          </a:p>
        </p:txBody>
      </p:sp>
      <p:sp>
        <p:nvSpPr>
          <p:cNvPr id="214" name="Google Shape;214;p23"/>
          <p:cNvSpPr txBox="1"/>
          <p:nvPr/>
        </p:nvSpPr>
        <p:spPr>
          <a:xfrm>
            <a:off x="127538" y="1731600"/>
            <a:ext cx="3071400" cy="4043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15" name="Google Shape;215;p23"/>
          <p:cNvSpPr txBox="1"/>
          <p:nvPr/>
        </p:nvSpPr>
        <p:spPr>
          <a:xfrm>
            <a:off x="127550" y="6510725"/>
            <a:ext cx="6645900" cy="21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16" name="Google Shape;216;p23"/>
          <p:cNvSpPr/>
          <p:nvPr/>
        </p:nvSpPr>
        <p:spPr>
          <a:xfrm>
            <a:off x="3356350" y="1770100"/>
            <a:ext cx="3405600" cy="3984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17" name="Google Shape;217;p23"/>
          <p:cNvSpPr txBox="1"/>
          <p:nvPr/>
        </p:nvSpPr>
        <p:spPr>
          <a:xfrm>
            <a:off x="5029200" y="8808900"/>
            <a:ext cx="1669525"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218" name="Google Shape;218;p23"/>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19" name="Google Shape;219;p23"/>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פיתוח חליפות/זרועות</a:t>
            </a:r>
            <a:endParaRPr/>
          </a:p>
        </p:txBody>
      </p:sp>
      <p:sp>
        <p:nvSpPr>
          <p:cNvPr id="220" name="Google Shape;220;p23"/>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221" name="Google Shape;221;p23"/>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p:nvPr/>
        </p:nvSpPr>
        <p:spPr>
          <a:xfrm>
            <a:off x="110175" y="766050"/>
            <a:ext cx="38661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חליפה/זרוע שנבדקת</a:t>
            </a:r>
            <a:endParaRPr/>
          </a:p>
        </p:txBody>
      </p:sp>
      <p:sp>
        <p:nvSpPr>
          <p:cNvPr id="227" name="Google Shape;227;p24"/>
          <p:cNvSpPr txBox="1"/>
          <p:nvPr/>
        </p:nvSpPr>
        <p:spPr>
          <a:xfrm>
            <a:off x="101900" y="1258350"/>
            <a:ext cx="3866100" cy="199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graphicFrame>
        <p:nvGraphicFramePr>
          <p:cNvPr id="228" name="Google Shape;228;p24"/>
          <p:cNvGraphicFramePr/>
          <p:nvPr/>
        </p:nvGraphicFramePr>
        <p:xfrm>
          <a:off x="106025" y="3294263"/>
          <a:ext cx="6645900" cy="5180850"/>
        </p:xfrm>
        <a:graphic>
          <a:graphicData uri="http://schemas.openxmlformats.org/drawingml/2006/table">
            <a:tbl>
              <a:tblPr>
                <a:noFill/>
                <a:tableStyleId>{57CD9670-A389-45A6-8171-252FEEB3CF5D}</a:tableStyleId>
              </a:tblPr>
              <a:tblGrid>
                <a:gridCol w="1661475">
                  <a:extLst>
                    <a:ext uri="{9D8B030D-6E8A-4147-A177-3AD203B41FA5}">
                      <a16:colId xmlns:a16="http://schemas.microsoft.com/office/drawing/2014/main" val="20000"/>
                    </a:ext>
                  </a:extLst>
                </a:gridCol>
                <a:gridCol w="1661475">
                  <a:extLst>
                    <a:ext uri="{9D8B030D-6E8A-4147-A177-3AD203B41FA5}">
                      <a16:colId xmlns:a16="http://schemas.microsoft.com/office/drawing/2014/main" val="20001"/>
                    </a:ext>
                  </a:extLst>
                </a:gridCol>
                <a:gridCol w="1661475">
                  <a:extLst>
                    <a:ext uri="{9D8B030D-6E8A-4147-A177-3AD203B41FA5}">
                      <a16:colId xmlns:a16="http://schemas.microsoft.com/office/drawing/2014/main" val="20002"/>
                    </a:ext>
                  </a:extLst>
                </a:gridCol>
                <a:gridCol w="1661475">
                  <a:extLst>
                    <a:ext uri="{9D8B030D-6E8A-4147-A177-3AD203B41FA5}">
                      <a16:colId xmlns:a16="http://schemas.microsoft.com/office/drawing/2014/main" val="20003"/>
                    </a:ext>
                  </a:extLst>
                </a:gridCol>
              </a:tblGrid>
              <a:tr h="507150">
                <a:tc>
                  <a:txBody>
                    <a:bodyPr/>
                    <a:lstStyle/>
                    <a:p>
                      <a:pPr marL="0" lvl="0" indent="0" algn="ctr" rtl="0">
                        <a:spcBef>
                          <a:spcPts val="0"/>
                        </a:spcBef>
                        <a:spcAft>
                          <a:spcPts val="0"/>
                        </a:spcAft>
                        <a:buNone/>
                      </a:pPr>
                      <a:r>
                        <a:rPr lang="en-US" b="1">
                          <a:solidFill>
                            <a:schemeClr val="lt1"/>
                          </a:solidFill>
                        </a:rPr>
                        <a:t>בדיקה #3</a:t>
                      </a:r>
                      <a:endParaRPr/>
                    </a:p>
                  </a:txBody>
                  <a:tcPr marL="91425" marR="91425" marT="91425" marB="91425" anchor="ctr">
                    <a:solidFill>
                      <a:schemeClr val="accent6"/>
                    </a:solidFill>
                  </a:tcPr>
                </a:tc>
                <a:tc>
                  <a:txBody>
                    <a:bodyPr/>
                    <a:lstStyle/>
                    <a:p>
                      <a:pPr marL="0" lvl="0" indent="0" algn="ctr" rtl="0">
                        <a:spcBef>
                          <a:spcPts val="0"/>
                        </a:spcBef>
                        <a:spcAft>
                          <a:spcPts val="0"/>
                        </a:spcAft>
                        <a:buNone/>
                      </a:pPr>
                      <a:r>
                        <a:rPr lang="en-US" b="1">
                          <a:solidFill>
                            <a:schemeClr val="lt1"/>
                          </a:solidFill>
                        </a:rPr>
                        <a:t>בדיקה #2</a:t>
                      </a:r>
                      <a:endParaRPr b="1">
                        <a:solidFill>
                          <a:schemeClr val="lt1"/>
                        </a:solidFill>
                      </a:endParaRPr>
                    </a:p>
                  </a:txBody>
                  <a:tcPr marL="91425" marR="91425" marT="91425" marB="91425" anchor="ctr">
                    <a:solidFill>
                      <a:schemeClr val="accent6"/>
                    </a:solidFill>
                  </a:tcPr>
                </a:tc>
                <a:tc>
                  <a:txBody>
                    <a:bodyPr/>
                    <a:lstStyle/>
                    <a:p>
                      <a:pPr marL="0" lvl="0" indent="0" algn="ctr" rtl="0">
                        <a:spcBef>
                          <a:spcPts val="0"/>
                        </a:spcBef>
                        <a:spcAft>
                          <a:spcPts val="0"/>
                        </a:spcAft>
                        <a:buNone/>
                      </a:pPr>
                      <a:r>
                        <a:rPr lang="en-US" b="1">
                          <a:solidFill>
                            <a:schemeClr val="lt1"/>
                          </a:solidFill>
                        </a:rPr>
                        <a:t>בדיקה #1</a:t>
                      </a:r>
                      <a:endParaRPr b="1">
                        <a:solidFill>
                          <a:schemeClr val="lt1"/>
                        </a:solidFill>
                      </a:endParaRPr>
                    </a:p>
                  </a:txBody>
                  <a:tcPr marL="91425" marR="91425" marT="91425" marB="91425" anchor="ctr">
                    <a:solidFill>
                      <a:schemeClr val="accent6"/>
                    </a:solidFill>
                  </a:tcPr>
                </a:tc>
                <a:tc>
                  <a:txBody>
                    <a:bodyPr/>
                    <a:lstStyle/>
                    <a:p>
                      <a:pPr marL="0" lvl="0" indent="0" algn="ctr" rtl="0">
                        <a:spcBef>
                          <a:spcPts val="0"/>
                        </a:spcBef>
                        <a:spcAft>
                          <a:spcPts val="0"/>
                        </a:spcAft>
                        <a:buNone/>
                      </a:pPr>
                      <a:endParaRPr b="1">
                        <a:solidFill>
                          <a:schemeClr val="lt1"/>
                        </a:solidFill>
                      </a:endParaRPr>
                    </a:p>
                  </a:txBody>
                  <a:tcPr marL="91425" marR="91425" marT="91425" marB="91425" anchor="ctr">
                    <a:solidFill>
                      <a:schemeClr val="accent6"/>
                    </a:solidFill>
                  </a:tcPr>
                </a:tc>
                <a:extLst>
                  <a:ext uri="{0D108BD9-81ED-4DB2-BD59-A6C34878D82A}">
                    <a16:rowId xmlns:a16="http://schemas.microsoft.com/office/drawing/2014/main" val="10000"/>
                  </a:ext>
                </a:extLst>
              </a:tr>
              <a:tr h="1557900">
                <a:tc>
                  <a:txBody>
                    <a:bodyPr/>
                    <a:lstStyle/>
                    <a:p>
                      <a:pPr marL="0" lvl="0" indent="0" algn="l" rtl="0">
                        <a:spcBef>
                          <a:spcPts val="0"/>
                        </a:spcBef>
                        <a:spcAft>
                          <a:spcPts val="0"/>
                        </a:spcAft>
                        <a:buNone/>
                      </a:pP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r" rtl="1">
                        <a:spcBef>
                          <a:spcPts val="0"/>
                        </a:spcBef>
                        <a:spcAft>
                          <a:spcPts val="0"/>
                        </a:spcAft>
                        <a:buNone/>
                      </a:pPr>
                      <a:r>
                        <a:rPr lang="en-US" sz="1500" b="1"/>
                        <a:t>מה עבד טוב?</a:t>
                      </a:r>
                      <a:endParaRPr sz="1500"/>
                    </a:p>
                  </a:txBody>
                  <a:tcPr marL="91425" marR="91425" marT="91425" marB="91425" anchor="ctr"/>
                </a:tc>
                <a:extLst>
                  <a:ext uri="{0D108BD9-81ED-4DB2-BD59-A6C34878D82A}">
                    <a16:rowId xmlns:a16="http://schemas.microsoft.com/office/drawing/2014/main" val="10001"/>
                  </a:ext>
                </a:extLst>
              </a:tr>
              <a:tr h="1557900">
                <a:tc>
                  <a:txBody>
                    <a:bodyPr/>
                    <a:lstStyle/>
                    <a:p>
                      <a:pPr marL="0" lvl="0" indent="0" algn="l" rtl="0">
                        <a:spcBef>
                          <a:spcPts val="0"/>
                        </a:spcBef>
                        <a:spcAft>
                          <a:spcPts val="0"/>
                        </a:spcAft>
                        <a:buNone/>
                      </a:pP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r" rtl="1">
                        <a:spcBef>
                          <a:spcPts val="0"/>
                        </a:spcBef>
                        <a:spcAft>
                          <a:spcPts val="0"/>
                        </a:spcAft>
                        <a:buClr>
                          <a:schemeClr val="dk1"/>
                        </a:buClr>
                        <a:buSzPts val="1100"/>
                        <a:buFont typeface="Arial"/>
                        <a:buNone/>
                      </a:pPr>
                      <a:r>
                        <a:rPr lang="en-US" sz="1500" b="1">
                          <a:solidFill>
                            <a:schemeClr val="dk1"/>
                          </a:solidFill>
                        </a:rPr>
                        <a:t>מה עבד פחות טוב?</a:t>
                      </a:r>
                      <a:endParaRPr sz="1500">
                        <a:solidFill>
                          <a:schemeClr val="dk1"/>
                        </a:solidFill>
                      </a:endParaRPr>
                    </a:p>
                    <a:p>
                      <a:pPr marL="0" lvl="0" indent="0" algn="r" rtl="1">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1557900">
                <a:tc>
                  <a:txBody>
                    <a:bodyPr/>
                    <a:lstStyle/>
                    <a:p>
                      <a:pPr marL="0" lvl="0" indent="0" algn="l" rtl="0">
                        <a:spcBef>
                          <a:spcPts val="0"/>
                        </a:spcBef>
                        <a:spcAft>
                          <a:spcPts val="0"/>
                        </a:spcAft>
                        <a:buNone/>
                      </a:pPr>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r" rtl="0">
                        <a:spcBef>
                          <a:spcPts val="0"/>
                        </a:spcBef>
                        <a:spcAft>
                          <a:spcPts val="0"/>
                        </a:spcAft>
                        <a:buNone/>
                      </a:pPr>
                      <a:r>
                        <a:rPr lang="en-US" sz="1500" b="1">
                          <a:solidFill>
                            <a:schemeClr val="dk1"/>
                          </a:solidFill>
                        </a:rPr>
                        <a:t>השלבים הבאים</a:t>
                      </a:r>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229" name="Google Shape;229;p24"/>
          <p:cNvSpPr txBox="1"/>
          <p:nvPr/>
        </p:nvSpPr>
        <p:spPr>
          <a:xfrm>
            <a:off x="4745421" y="8808900"/>
            <a:ext cx="1953304" cy="2195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230" name="Google Shape;230;p24"/>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31" name="Google Shape;231;p24"/>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בדיקת חליפות/זרועות</a:t>
            </a:r>
            <a:endParaRPr/>
          </a:p>
        </p:txBody>
      </p:sp>
      <p:sp>
        <p:nvSpPr>
          <p:cNvPr id="232" name="Google Shape;232;p24"/>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233" name="Google Shape;233;p24"/>
          <p:cNvSpPr txBox="1"/>
          <p:nvPr/>
        </p:nvSpPr>
        <p:spPr>
          <a:xfrm>
            <a:off x="4067325" y="742575"/>
            <a:ext cx="2692800" cy="7005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b="1">
                <a:solidFill>
                  <a:schemeClr val="dk1"/>
                </a:solidFill>
                <a:latin typeface="Calibri"/>
                <a:ea typeface="Calibri"/>
                <a:cs typeface="Calibri"/>
                <a:sym typeface="Calibri"/>
              </a:rPr>
              <a:t>תאריך:</a:t>
            </a:r>
            <a:endParaRPr b="1">
              <a:solidFill>
                <a:schemeClr val="dk1"/>
              </a:solidFill>
              <a:latin typeface="Calibri"/>
              <a:ea typeface="Calibri"/>
              <a:cs typeface="Calibri"/>
              <a:sym typeface="Calibri"/>
            </a:endParaRPr>
          </a:p>
          <a:p>
            <a:pPr marL="0" marR="0" lvl="0" indent="0" algn="r" rtl="1">
              <a:spcBef>
                <a:spcPts val="0"/>
              </a:spcBef>
              <a:spcAft>
                <a:spcPts val="0"/>
              </a:spcAft>
              <a:buNone/>
            </a:pPr>
            <a:r>
              <a:rPr lang="en-US" b="1">
                <a:solidFill>
                  <a:schemeClr val="dk1"/>
                </a:solidFill>
                <a:latin typeface="Calibri"/>
                <a:ea typeface="Calibri"/>
                <a:cs typeface="Calibri"/>
                <a:sym typeface="Calibri"/>
              </a:rPr>
              <a:t>שם משימה:</a:t>
            </a:r>
            <a:endParaRPr b="1">
              <a:solidFill>
                <a:schemeClr val="dk1"/>
              </a:solidFill>
              <a:latin typeface="Calibri"/>
              <a:ea typeface="Calibri"/>
              <a:cs typeface="Calibri"/>
              <a:sym typeface="Calibri"/>
            </a:endParaRPr>
          </a:p>
        </p:txBody>
      </p:sp>
      <p:sp>
        <p:nvSpPr>
          <p:cNvPr id="234" name="Google Shape;234;p24"/>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p:nvPr/>
        </p:nvSpPr>
        <p:spPr>
          <a:xfrm>
            <a:off x="-224525" y="724532"/>
            <a:ext cx="6645600" cy="669600"/>
          </a:xfrm>
          <a:prstGeom prst="rect">
            <a:avLst/>
          </a:prstGeom>
          <a:noFill/>
          <a:ln>
            <a:noFill/>
          </a:ln>
        </p:spPr>
        <p:txBody>
          <a:bodyPr spcFirstLastPara="1" wrap="square" lIns="91425" tIns="45700" rIns="91425" bIns="45700" anchor="t" anchorCtr="0">
            <a:noAutofit/>
          </a:bodyPr>
          <a:lstStyle/>
          <a:p>
            <a:pPr marL="342900" marR="0" lvl="0" indent="-342900" algn="r" rtl="1">
              <a:spcBef>
                <a:spcPts val="0"/>
              </a:spcBef>
              <a:spcAft>
                <a:spcPts val="0"/>
              </a:spcAft>
              <a:buClr>
                <a:schemeClr val="dk1"/>
              </a:buClr>
              <a:buSzPts val="1200"/>
              <a:buFont typeface="Calibri"/>
              <a:buAutoNum type="arabicPeriod"/>
            </a:pPr>
            <a:r>
              <a:rPr lang="en-US" sz="1200" b="1">
                <a:solidFill>
                  <a:schemeClr val="dk1"/>
                </a:solidFill>
                <a:latin typeface="Calibri"/>
                <a:ea typeface="Calibri"/>
                <a:cs typeface="Calibri"/>
                <a:sym typeface="Calibri"/>
              </a:rPr>
              <a:t>הסתכלו על מחוון השיפוט</a:t>
            </a:r>
            <a:endParaRPr sz="1200" b="1">
              <a:solidFill>
                <a:schemeClr val="dk1"/>
              </a:solidFill>
              <a:latin typeface="Calibri"/>
              <a:ea typeface="Calibri"/>
              <a:cs typeface="Calibri"/>
              <a:sym typeface="Calibri"/>
            </a:endParaRPr>
          </a:p>
          <a:p>
            <a:pPr marL="342900" marR="0" lvl="0" indent="-342900" algn="r" rtl="1">
              <a:spcBef>
                <a:spcPts val="0"/>
              </a:spcBef>
              <a:spcAft>
                <a:spcPts val="0"/>
              </a:spcAft>
              <a:buClr>
                <a:schemeClr val="dk1"/>
              </a:buClr>
              <a:buSzPts val="1200"/>
              <a:buFont typeface="Calibri"/>
              <a:buAutoNum type="arabicPeriod"/>
            </a:pPr>
            <a:r>
              <a:rPr lang="en-US" sz="1200" b="1">
                <a:solidFill>
                  <a:schemeClr val="dk1"/>
                </a:solidFill>
                <a:latin typeface="Calibri"/>
                <a:ea typeface="Calibri"/>
                <a:cs typeface="Calibri"/>
                <a:sym typeface="Calibri"/>
              </a:rPr>
              <a:t>מה אתם רוצים להדגיש בשיפוט? הנה כמה דברים לחשוב עליהם, מה עוד כדאי שתוסיפו?</a:t>
            </a:r>
            <a:endParaRPr sz="1200" b="1">
              <a:solidFill>
                <a:schemeClr val="dk1"/>
              </a:solidFill>
              <a:latin typeface="Calibri"/>
              <a:ea typeface="Calibri"/>
              <a:cs typeface="Calibri"/>
              <a:sym typeface="Calibri"/>
            </a:endParaRPr>
          </a:p>
        </p:txBody>
      </p:sp>
      <p:sp>
        <p:nvSpPr>
          <p:cNvPr id="240" name="Google Shape;240;p25"/>
          <p:cNvSpPr txBox="1"/>
          <p:nvPr/>
        </p:nvSpPr>
        <p:spPr>
          <a:xfrm>
            <a:off x="4869525" y="1394123"/>
            <a:ext cx="1714500" cy="12738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זיהוי:</a:t>
            </a:r>
            <a:endParaRPr sz="1700" b="1">
              <a:solidFill>
                <a:schemeClr val="dk1"/>
              </a:solidFill>
              <a:latin typeface="Calibri"/>
              <a:ea typeface="Calibri"/>
              <a:cs typeface="Calibri"/>
              <a:sym typeface="Calibri"/>
            </a:endParaRPr>
          </a:p>
          <a:p>
            <a:pPr marL="0" marR="0" lvl="0" indent="0" algn="r" rtl="1">
              <a:spcBef>
                <a:spcPts val="0"/>
              </a:spcBef>
              <a:spcAft>
                <a:spcPts val="0"/>
              </a:spcAft>
              <a:buNone/>
            </a:pPr>
            <a:r>
              <a:rPr lang="en-US" sz="1700" b="1">
                <a:solidFill>
                  <a:schemeClr val="dk1"/>
                </a:solidFill>
                <a:latin typeface="Calibri"/>
                <a:ea typeface="Calibri"/>
                <a:cs typeface="Calibri"/>
                <a:sym typeface="Calibri"/>
              </a:rPr>
              <a:t>כיצד תכננתם את אסטרטגיית המשחק שלכם?</a:t>
            </a:r>
            <a:endParaRPr sz="1700" b="1">
              <a:solidFill>
                <a:schemeClr val="dk1"/>
              </a:solidFill>
              <a:latin typeface="Calibri"/>
              <a:ea typeface="Calibri"/>
              <a:cs typeface="Calibri"/>
              <a:sym typeface="Calibri"/>
            </a:endParaRPr>
          </a:p>
        </p:txBody>
      </p:sp>
      <p:sp>
        <p:nvSpPr>
          <p:cNvPr id="241" name="Google Shape;241;p25"/>
          <p:cNvSpPr txBox="1"/>
          <p:nvPr/>
        </p:nvSpPr>
        <p:spPr>
          <a:xfrm>
            <a:off x="4869518" y="3397452"/>
            <a:ext cx="1714500" cy="861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תכנון:</a:t>
            </a:r>
            <a:endParaRPr sz="1700" b="1">
              <a:solidFill>
                <a:schemeClr val="dk1"/>
              </a:solidFill>
              <a:latin typeface="Calibri"/>
              <a:ea typeface="Calibri"/>
              <a:cs typeface="Calibri"/>
              <a:sym typeface="Calibri"/>
            </a:endParaRPr>
          </a:p>
          <a:p>
            <a:pPr marL="0" marR="0" lvl="0" indent="0" algn="r" rtl="1">
              <a:spcBef>
                <a:spcPts val="0"/>
              </a:spcBef>
              <a:spcAft>
                <a:spcPts val="0"/>
              </a:spcAft>
              <a:buNone/>
            </a:pPr>
            <a:r>
              <a:rPr lang="en-US" sz="1700" b="1">
                <a:solidFill>
                  <a:schemeClr val="dk1"/>
                </a:solidFill>
                <a:latin typeface="Calibri"/>
                <a:ea typeface="Calibri"/>
                <a:cs typeface="Calibri"/>
                <a:sym typeface="Calibri"/>
              </a:rPr>
              <a:t>מה חדשני בבנייה ובתוכנה של הרובוט שלכם?</a:t>
            </a:r>
            <a:endParaRPr sz="1700" b="1">
              <a:solidFill>
                <a:schemeClr val="dk1"/>
              </a:solidFill>
              <a:latin typeface="Calibri"/>
              <a:ea typeface="Calibri"/>
              <a:cs typeface="Calibri"/>
              <a:sym typeface="Calibri"/>
            </a:endParaRPr>
          </a:p>
        </p:txBody>
      </p:sp>
      <p:sp>
        <p:nvSpPr>
          <p:cNvPr id="242" name="Google Shape;242;p25"/>
          <p:cNvSpPr txBox="1"/>
          <p:nvPr/>
        </p:nvSpPr>
        <p:spPr>
          <a:xfrm>
            <a:off x="4869531" y="6182002"/>
            <a:ext cx="1714500" cy="12312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חזרה ושינוי:</a:t>
            </a:r>
            <a:endParaRPr sz="1700" b="1">
              <a:solidFill>
                <a:schemeClr val="dk1"/>
              </a:solidFill>
              <a:latin typeface="Calibri"/>
              <a:ea typeface="Calibri"/>
              <a:cs typeface="Calibri"/>
              <a:sym typeface="Calibri"/>
            </a:endParaRPr>
          </a:p>
          <a:p>
            <a:pPr marL="0" marR="0" lvl="0" indent="0" algn="r" rtl="1">
              <a:spcBef>
                <a:spcPts val="0"/>
              </a:spcBef>
              <a:spcAft>
                <a:spcPts val="0"/>
              </a:spcAft>
              <a:buNone/>
            </a:pPr>
            <a:r>
              <a:rPr lang="en-US" sz="1700" b="1">
                <a:solidFill>
                  <a:schemeClr val="dk1"/>
                </a:solidFill>
                <a:latin typeface="Calibri"/>
                <a:ea typeface="Calibri"/>
                <a:cs typeface="Calibri"/>
                <a:sym typeface="Calibri"/>
              </a:rPr>
              <a:t>כיצד בדקתם ושיפרתם את הבנייה והתוכנה של הרובוט שלכם?</a:t>
            </a:r>
            <a:endParaRPr sz="1700" b="1">
              <a:solidFill>
                <a:schemeClr val="dk1"/>
              </a:solidFill>
              <a:latin typeface="Calibri"/>
              <a:ea typeface="Calibri"/>
              <a:cs typeface="Calibri"/>
              <a:sym typeface="Calibri"/>
            </a:endParaRPr>
          </a:p>
        </p:txBody>
      </p:sp>
      <p:sp>
        <p:nvSpPr>
          <p:cNvPr id="243" name="Google Shape;243;p25"/>
          <p:cNvSpPr txBox="1"/>
          <p:nvPr/>
        </p:nvSpPr>
        <p:spPr>
          <a:xfrm>
            <a:off x="106300" y="1330525"/>
            <a:ext cx="4598400" cy="1968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4" name="Google Shape;244;p25"/>
          <p:cNvSpPr txBox="1"/>
          <p:nvPr/>
        </p:nvSpPr>
        <p:spPr>
          <a:xfrm>
            <a:off x="106050" y="3428788"/>
            <a:ext cx="4598400" cy="2693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5" name="Google Shape;245;p25"/>
          <p:cNvSpPr txBox="1"/>
          <p:nvPr/>
        </p:nvSpPr>
        <p:spPr>
          <a:xfrm>
            <a:off x="106050" y="6213350"/>
            <a:ext cx="4598400" cy="2271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6" name="Google Shape;246;p25"/>
          <p:cNvSpPr txBox="1"/>
          <p:nvPr/>
        </p:nvSpPr>
        <p:spPr>
          <a:xfrm>
            <a:off x="4776952" y="8808900"/>
            <a:ext cx="1921773" cy="2195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247" name="Google Shape;247;p25"/>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48" name="Google Shape;248;p25"/>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הכנה לחדר שיפוט</a:t>
            </a:r>
            <a:endParaRPr/>
          </a:p>
        </p:txBody>
      </p:sp>
      <p:sp>
        <p:nvSpPr>
          <p:cNvPr id="249" name="Google Shape;249;p25"/>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250" name="Google Shape;250;p25"/>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הערכת משימות</a:t>
            </a:r>
            <a:endParaRPr/>
          </a:p>
        </p:txBody>
      </p:sp>
      <p:sp>
        <p:nvSpPr>
          <p:cNvPr id="99" name="Google Shape;99;p14"/>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00" name="Google Shape;100;p14"/>
          <p:cNvSpPr txBox="1"/>
          <p:nvPr/>
        </p:nvSpPr>
        <p:spPr>
          <a:xfrm>
            <a:off x="4900382" y="793328"/>
            <a:ext cx="1696200" cy="3693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200" b="1">
                <a:solidFill>
                  <a:schemeClr val="dk1"/>
                </a:solidFill>
                <a:latin typeface="Calibri"/>
                <a:ea typeface="Calibri"/>
                <a:cs typeface="Calibri"/>
                <a:sym typeface="Calibri"/>
              </a:rPr>
              <a:t>הוראות:</a:t>
            </a:r>
            <a:endParaRPr/>
          </a:p>
        </p:txBody>
      </p:sp>
      <p:graphicFrame>
        <p:nvGraphicFramePr>
          <p:cNvPr id="101" name="Google Shape;101;p14"/>
          <p:cNvGraphicFramePr/>
          <p:nvPr/>
        </p:nvGraphicFramePr>
        <p:xfrm>
          <a:off x="159282" y="2110439"/>
          <a:ext cx="6539425" cy="6457775"/>
        </p:xfrm>
        <a:graphic>
          <a:graphicData uri="http://schemas.openxmlformats.org/drawingml/2006/table">
            <a:tbl>
              <a:tblPr firstRow="1" bandRow="1">
                <a:noFill/>
                <a:tableStyleId>{6F6ED4EE-178A-4E28-8F1F-7539A32B7823}</a:tableStyleId>
              </a:tblPr>
              <a:tblGrid>
                <a:gridCol w="882700">
                  <a:extLst>
                    <a:ext uri="{9D8B030D-6E8A-4147-A177-3AD203B41FA5}">
                      <a16:colId xmlns:a16="http://schemas.microsoft.com/office/drawing/2014/main" val="20000"/>
                    </a:ext>
                  </a:extLst>
                </a:gridCol>
                <a:gridCol w="1154225">
                  <a:extLst>
                    <a:ext uri="{9D8B030D-6E8A-4147-A177-3AD203B41FA5}">
                      <a16:colId xmlns:a16="http://schemas.microsoft.com/office/drawing/2014/main" val="20001"/>
                    </a:ext>
                  </a:extLst>
                </a:gridCol>
                <a:gridCol w="1099425">
                  <a:extLst>
                    <a:ext uri="{9D8B030D-6E8A-4147-A177-3AD203B41FA5}">
                      <a16:colId xmlns:a16="http://schemas.microsoft.com/office/drawing/2014/main" val="20002"/>
                    </a:ext>
                  </a:extLst>
                </a:gridCol>
                <a:gridCol w="1185150">
                  <a:extLst>
                    <a:ext uri="{9D8B030D-6E8A-4147-A177-3AD203B41FA5}">
                      <a16:colId xmlns:a16="http://schemas.microsoft.com/office/drawing/2014/main" val="20003"/>
                    </a:ext>
                  </a:extLst>
                </a:gridCol>
                <a:gridCol w="1324200">
                  <a:extLst>
                    <a:ext uri="{9D8B030D-6E8A-4147-A177-3AD203B41FA5}">
                      <a16:colId xmlns:a16="http://schemas.microsoft.com/office/drawing/2014/main" val="20004"/>
                    </a:ext>
                  </a:extLst>
                </a:gridCol>
                <a:gridCol w="893725">
                  <a:extLst>
                    <a:ext uri="{9D8B030D-6E8A-4147-A177-3AD203B41FA5}">
                      <a16:colId xmlns:a16="http://schemas.microsoft.com/office/drawing/2014/main" val="20005"/>
                    </a:ext>
                  </a:extLst>
                </a:gridCol>
              </a:tblGrid>
              <a:tr h="914400">
                <a:tc>
                  <a:txBody>
                    <a:bodyPr/>
                    <a:lstStyle/>
                    <a:p>
                      <a:pPr marL="0" marR="0" lvl="0" indent="0" algn="ctr" rtl="0">
                        <a:spcBef>
                          <a:spcPts val="0"/>
                        </a:spcBef>
                        <a:spcAft>
                          <a:spcPts val="0"/>
                        </a:spcAft>
                        <a:buNone/>
                      </a:pPr>
                      <a:r>
                        <a:rPr lang="en-US" sz="1600"/>
                        <a:t>ניקוד</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הערות</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דרישות מוטוריות </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ניווט למשימה</a:t>
                      </a:r>
                      <a:endParaRPr sz="1600"/>
                    </a:p>
                    <a:p>
                      <a:pPr marL="0" marR="0" lvl="0" indent="0" algn="ctr" rtl="0">
                        <a:spcBef>
                          <a:spcPts val="0"/>
                        </a:spcBef>
                        <a:spcAft>
                          <a:spcPts val="0"/>
                        </a:spcAft>
                        <a:buNone/>
                      </a:pPr>
                      <a:r>
                        <a:rPr lang="en-US" sz="1600"/>
                        <a:t>קל/קשה</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מרחק מאזור השיגור</a:t>
                      </a:r>
                      <a:endParaRPr sz="1600"/>
                    </a:p>
                    <a:p>
                      <a:pPr marL="0" marR="0" lvl="0" indent="0" algn="ctr" rtl="0">
                        <a:spcBef>
                          <a:spcPts val="0"/>
                        </a:spcBef>
                        <a:spcAft>
                          <a:spcPts val="0"/>
                        </a:spcAft>
                        <a:buNone/>
                      </a:pPr>
                      <a:r>
                        <a:rPr lang="en-US" sz="1600"/>
                        <a:t>רחוק/קרוב</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משימה</a:t>
                      </a:r>
                      <a:endParaRPr/>
                    </a:p>
                  </a:txBody>
                  <a:tcPr marL="68600" marR="68600" marT="60975" marB="60975">
                    <a:solidFill>
                      <a:schemeClr val="accent6"/>
                    </a:solidFill>
                  </a:tcPr>
                </a:tc>
                <a:extLst>
                  <a:ext uri="{0D108BD9-81ED-4DB2-BD59-A6C34878D82A}">
                    <a16:rowId xmlns:a16="http://schemas.microsoft.com/office/drawing/2014/main" val="10000"/>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Clr>
                          <a:schemeClr val="dk1"/>
                        </a:buClr>
                        <a:buFont typeface="Arial"/>
                        <a:buNone/>
                      </a:pPr>
                      <a:r>
                        <a:rPr lang="en-US" b="1"/>
                        <a:t>M01 </a:t>
                      </a:r>
                      <a:endParaRPr b="1"/>
                    </a:p>
                    <a:p>
                      <a:pPr marL="0" lvl="0" indent="0" algn="ctr" rtl="1">
                        <a:spcBef>
                          <a:spcPts val="0"/>
                        </a:spcBef>
                        <a:spcAft>
                          <a:spcPts val="0"/>
                        </a:spcAft>
                        <a:buNone/>
                      </a:pPr>
                      <a:r>
                        <a:rPr lang="en-US" b="1"/>
                        <a:t>פרוייקט החדשנות</a:t>
                      </a:r>
                      <a:endParaRPr sz="1600"/>
                    </a:p>
                  </a:txBody>
                  <a:tcPr marL="68600" marR="68600" marT="60975" marB="60975" anchor="ctr"/>
                </a:tc>
                <a:extLst>
                  <a:ext uri="{0D108BD9-81ED-4DB2-BD59-A6C34878D82A}">
                    <a16:rowId xmlns:a16="http://schemas.microsoft.com/office/drawing/2014/main" val="10001"/>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1">
                        <a:spcBef>
                          <a:spcPts val="0"/>
                        </a:spcBef>
                        <a:spcAft>
                          <a:spcPts val="0"/>
                        </a:spcAft>
                        <a:buClr>
                          <a:schemeClr val="dk1"/>
                        </a:buClr>
                        <a:buFont typeface="Arial"/>
                        <a:buNone/>
                      </a:pPr>
                      <a:r>
                        <a:rPr lang="en-US" b="1"/>
                        <a:t>M02 </a:t>
                      </a:r>
                      <a:endParaRPr b="1"/>
                    </a:p>
                    <a:p>
                      <a:pPr marL="0" lvl="0" indent="0" algn="ctr" rtl="1">
                        <a:spcBef>
                          <a:spcPts val="0"/>
                        </a:spcBef>
                        <a:spcAft>
                          <a:spcPts val="0"/>
                        </a:spcAft>
                        <a:buNone/>
                      </a:pPr>
                      <a:r>
                        <a:rPr lang="en-US" b="1"/>
                        <a:t>מונה צעדים</a:t>
                      </a:r>
                      <a:endParaRPr sz="1600"/>
                    </a:p>
                  </a:txBody>
                  <a:tcPr marL="68600" marR="68600" marT="60975" marB="60975" anchor="ctr"/>
                </a:tc>
                <a:extLst>
                  <a:ext uri="{0D108BD9-81ED-4DB2-BD59-A6C34878D82A}">
                    <a16:rowId xmlns:a16="http://schemas.microsoft.com/office/drawing/2014/main" val="10002"/>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Clr>
                          <a:schemeClr val="dk1"/>
                        </a:buClr>
                        <a:buFont typeface="Arial"/>
                        <a:buNone/>
                      </a:pPr>
                      <a:r>
                        <a:rPr lang="en-US" b="1"/>
                        <a:t>M03 </a:t>
                      </a:r>
                      <a:endParaRPr b="1"/>
                    </a:p>
                    <a:p>
                      <a:pPr marL="0" lvl="0" indent="0" algn="ctr" rtl="1">
                        <a:spcBef>
                          <a:spcPts val="0"/>
                        </a:spcBef>
                        <a:spcAft>
                          <a:spcPts val="0"/>
                        </a:spcAft>
                        <a:buNone/>
                      </a:pPr>
                      <a:r>
                        <a:rPr lang="en-US" b="1"/>
                        <a:t>מגלשה</a:t>
                      </a:r>
                      <a:endParaRPr sz="1600"/>
                    </a:p>
                  </a:txBody>
                  <a:tcPr marL="68600" marR="68600" marT="60975" marB="60975" anchor="ctr"/>
                </a:tc>
                <a:extLst>
                  <a:ext uri="{0D108BD9-81ED-4DB2-BD59-A6C34878D82A}">
                    <a16:rowId xmlns:a16="http://schemas.microsoft.com/office/drawing/2014/main" val="10003"/>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Clr>
                          <a:schemeClr val="dk1"/>
                        </a:buClr>
                        <a:buFont typeface="Arial"/>
                        <a:buNone/>
                      </a:pPr>
                      <a:r>
                        <a:rPr lang="en-US" b="1"/>
                        <a:t>M04 </a:t>
                      </a:r>
                      <a:endParaRPr b="1"/>
                    </a:p>
                    <a:p>
                      <a:pPr marL="0" lvl="0" indent="0" algn="ctr" rtl="1">
                        <a:spcBef>
                          <a:spcPts val="0"/>
                        </a:spcBef>
                        <a:spcAft>
                          <a:spcPts val="0"/>
                        </a:spcAft>
                        <a:buNone/>
                      </a:pPr>
                      <a:r>
                        <a:rPr lang="en-US" b="1"/>
                        <a:t>ספסל</a:t>
                      </a:r>
                      <a:endParaRPr sz="1600"/>
                    </a:p>
                  </a:txBody>
                  <a:tcPr marL="68600" marR="68600" marT="60975" marB="60975" anchor="ctr"/>
                </a:tc>
                <a:extLst>
                  <a:ext uri="{0D108BD9-81ED-4DB2-BD59-A6C34878D82A}">
                    <a16:rowId xmlns:a16="http://schemas.microsoft.com/office/drawing/2014/main" val="10004"/>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Clr>
                          <a:schemeClr val="dk1"/>
                        </a:buClr>
                        <a:buFont typeface="Arial"/>
                        <a:buNone/>
                      </a:pPr>
                      <a:r>
                        <a:rPr lang="en-US" b="1"/>
                        <a:t>M05 </a:t>
                      </a:r>
                      <a:endParaRPr b="1"/>
                    </a:p>
                    <a:p>
                      <a:pPr marL="0" lvl="0" indent="0" algn="ctr" rtl="1">
                        <a:spcBef>
                          <a:spcPts val="0"/>
                        </a:spcBef>
                        <a:spcAft>
                          <a:spcPts val="0"/>
                        </a:spcAft>
                        <a:buNone/>
                      </a:pPr>
                      <a:r>
                        <a:rPr lang="en-US" b="1"/>
                        <a:t>כדורסל</a:t>
                      </a:r>
                      <a:endParaRPr sz="1600"/>
                    </a:p>
                  </a:txBody>
                  <a:tcPr marL="68600" marR="68600" marT="60975" marB="60975" anchor="ctr"/>
                </a:tc>
                <a:extLst>
                  <a:ext uri="{0D108BD9-81ED-4DB2-BD59-A6C34878D82A}">
                    <a16:rowId xmlns:a16="http://schemas.microsoft.com/office/drawing/2014/main" val="10005"/>
                  </a:ext>
                </a:extLst>
              </a:tr>
            </a:tbl>
          </a:graphicData>
        </a:graphic>
      </p:graphicFrame>
      <p:pic>
        <p:nvPicPr>
          <p:cNvPr id="102" name="Google Shape;102;p14"/>
          <p:cNvPicPr preferRelativeResize="0"/>
          <p:nvPr/>
        </p:nvPicPr>
        <p:blipFill>
          <a:blip r:embed="rId3">
            <a:alphaModFix/>
          </a:blip>
          <a:stretch>
            <a:fillRect/>
          </a:stretch>
        </p:blipFill>
        <p:spPr>
          <a:xfrm>
            <a:off x="159275" y="793326"/>
            <a:ext cx="1248302" cy="1248302"/>
          </a:xfrm>
          <a:prstGeom prst="rect">
            <a:avLst/>
          </a:prstGeom>
          <a:noFill/>
          <a:ln>
            <a:noFill/>
          </a:ln>
        </p:spPr>
      </p:pic>
      <p:sp>
        <p:nvSpPr>
          <p:cNvPr id="103" name="Google Shape;103;p14"/>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4" name="Google Shape;104;p14"/>
          <p:cNvSpPr txBox="1"/>
          <p:nvPr/>
        </p:nvSpPr>
        <p:spPr>
          <a:xfrm>
            <a:off x="-299545" y="8818425"/>
            <a:ext cx="2001295"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05" name="Google Shape;105;p14"/>
          <p:cNvSpPr txBox="1"/>
          <p:nvPr/>
        </p:nvSpPr>
        <p:spPr>
          <a:xfrm>
            <a:off x="-49025" y="1130079"/>
            <a:ext cx="6645600" cy="574800"/>
          </a:xfrm>
          <a:prstGeom prst="rect">
            <a:avLst/>
          </a:prstGeom>
          <a:noFill/>
          <a:ln>
            <a:noFill/>
          </a:ln>
        </p:spPr>
        <p:txBody>
          <a:bodyPr spcFirstLastPara="1" wrap="square" lIns="91425" tIns="45700" rIns="91425" bIns="45700" anchor="t" anchorCtr="0">
            <a:noAutofit/>
          </a:bodyPr>
          <a:lstStyle/>
          <a:p>
            <a:pPr marL="457200" marR="0" lvl="0" indent="-3048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קראו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חוקי</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משחק</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הרובוט</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ומלאו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הנתונים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בטבלה</a:t>
            </a:r>
            <a:r>
              <a:rPr lang="en-US"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a:p>
            <a:pPr marL="457200" marR="0" lvl="0" indent="-3048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השתמשו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במידע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על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מנת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ליצור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אסטרטגיה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לקבוצה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שלכם</a:t>
            </a:r>
            <a:r>
              <a:rPr lang="en-US" sz="1200" dirty="0">
                <a:solidFill>
                  <a:schemeClr val="dk1"/>
                </a:solidFill>
                <a:latin typeface="Calibri"/>
                <a:ea typeface="Calibri"/>
                <a:cs typeface="Calibri"/>
                <a:sym typeface="Calibri"/>
              </a:rPr>
              <a:t> </a:t>
            </a:r>
            <a:r>
              <a:rPr lang="he-IL"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עמוד</a:t>
            </a:r>
            <a:r>
              <a:rPr lang="en-US" sz="1200" dirty="0">
                <a:solidFill>
                  <a:schemeClr val="dk1"/>
                </a:solidFill>
                <a:latin typeface="Calibri"/>
                <a:ea typeface="Calibri"/>
                <a:cs typeface="Calibri"/>
                <a:sym typeface="Calibri"/>
              </a:rPr>
              <a:t> 6</a:t>
            </a:r>
            <a:r>
              <a:rPr lang="he-IL"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106" name="Google Shape;106;p14"/>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p:nvPr/>
        </p:nvSpPr>
        <p:spPr>
          <a:xfrm>
            <a:off x="106050" y="8799375"/>
            <a:ext cx="1595700"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a:solidFill>
                  <a:schemeClr val="dk1"/>
                </a:solidFill>
                <a:latin typeface="Calibri"/>
                <a:ea typeface="Calibri"/>
                <a:cs typeface="Calibri"/>
                <a:sym typeface="Calibri"/>
              </a:rPr>
              <a:t>©2020, FLLTutorials.com</a:t>
            </a:r>
            <a:endParaRPr sz="1100" i="1" u="none" strike="noStrike" cap="none">
              <a:solidFill>
                <a:schemeClr val="dk1"/>
              </a:solidFill>
              <a:latin typeface="Calibri"/>
              <a:ea typeface="Calibri"/>
              <a:cs typeface="Calibri"/>
              <a:sym typeface="Calibri"/>
            </a:endParaRPr>
          </a:p>
        </p:txBody>
      </p:sp>
      <p:sp>
        <p:nvSpPr>
          <p:cNvPr id="112" name="Google Shape;112;p15"/>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graphicFrame>
        <p:nvGraphicFramePr>
          <p:cNvPr id="113" name="Google Shape;113;p15"/>
          <p:cNvGraphicFramePr/>
          <p:nvPr/>
        </p:nvGraphicFramePr>
        <p:xfrm>
          <a:off x="159282" y="2110439"/>
          <a:ext cx="6539425" cy="6457775"/>
        </p:xfrm>
        <a:graphic>
          <a:graphicData uri="http://schemas.openxmlformats.org/drawingml/2006/table">
            <a:tbl>
              <a:tblPr firstRow="1" bandRow="1">
                <a:noFill/>
                <a:tableStyleId>{6F6ED4EE-178A-4E28-8F1F-7539A32B7823}</a:tableStyleId>
              </a:tblPr>
              <a:tblGrid>
                <a:gridCol w="882700">
                  <a:extLst>
                    <a:ext uri="{9D8B030D-6E8A-4147-A177-3AD203B41FA5}">
                      <a16:colId xmlns:a16="http://schemas.microsoft.com/office/drawing/2014/main" val="20000"/>
                    </a:ext>
                  </a:extLst>
                </a:gridCol>
                <a:gridCol w="1154225">
                  <a:extLst>
                    <a:ext uri="{9D8B030D-6E8A-4147-A177-3AD203B41FA5}">
                      <a16:colId xmlns:a16="http://schemas.microsoft.com/office/drawing/2014/main" val="20001"/>
                    </a:ext>
                  </a:extLst>
                </a:gridCol>
                <a:gridCol w="1099425">
                  <a:extLst>
                    <a:ext uri="{9D8B030D-6E8A-4147-A177-3AD203B41FA5}">
                      <a16:colId xmlns:a16="http://schemas.microsoft.com/office/drawing/2014/main" val="20002"/>
                    </a:ext>
                  </a:extLst>
                </a:gridCol>
                <a:gridCol w="1185150">
                  <a:extLst>
                    <a:ext uri="{9D8B030D-6E8A-4147-A177-3AD203B41FA5}">
                      <a16:colId xmlns:a16="http://schemas.microsoft.com/office/drawing/2014/main" val="20003"/>
                    </a:ext>
                  </a:extLst>
                </a:gridCol>
                <a:gridCol w="1324200">
                  <a:extLst>
                    <a:ext uri="{9D8B030D-6E8A-4147-A177-3AD203B41FA5}">
                      <a16:colId xmlns:a16="http://schemas.microsoft.com/office/drawing/2014/main" val="20004"/>
                    </a:ext>
                  </a:extLst>
                </a:gridCol>
                <a:gridCol w="893725">
                  <a:extLst>
                    <a:ext uri="{9D8B030D-6E8A-4147-A177-3AD203B41FA5}">
                      <a16:colId xmlns:a16="http://schemas.microsoft.com/office/drawing/2014/main" val="20005"/>
                    </a:ext>
                  </a:extLst>
                </a:gridCol>
              </a:tblGrid>
              <a:tr h="914400">
                <a:tc>
                  <a:txBody>
                    <a:bodyPr/>
                    <a:lstStyle/>
                    <a:p>
                      <a:pPr marL="0" marR="0" lvl="0" indent="0" algn="ctr" rtl="0">
                        <a:spcBef>
                          <a:spcPts val="0"/>
                        </a:spcBef>
                        <a:spcAft>
                          <a:spcPts val="0"/>
                        </a:spcAft>
                        <a:buNone/>
                      </a:pPr>
                      <a:r>
                        <a:rPr lang="en-US" sz="1600"/>
                        <a:t>ניקוד</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הערות</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דרישות מוטוריות </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ניווט למשימה</a:t>
                      </a:r>
                      <a:endParaRPr sz="1600"/>
                    </a:p>
                    <a:p>
                      <a:pPr marL="0" marR="0" lvl="0" indent="0" algn="ctr" rtl="0">
                        <a:spcBef>
                          <a:spcPts val="0"/>
                        </a:spcBef>
                        <a:spcAft>
                          <a:spcPts val="0"/>
                        </a:spcAft>
                        <a:buNone/>
                      </a:pPr>
                      <a:r>
                        <a:rPr lang="en-US" sz="1600"/>
                        <a:t>קל/קשה</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מרחק מאזור השיגור</a:t>
                      </a:r>
                      <a:endParaRPr sz="1600"/>
                    </a:p>
                    <a:p>
                      <a:pPr marL="0" marR="0" lvl="0" indent="0" algn="ctr" rtl="0">
                        <a:spcBef>
                          <a:spcPts val="0"/>
                        </a:spcBef>
                        <a:spcAft>
                          <a:spcPts val="0"/>
                        </a:spcAft>
                        <a:buNone/>
                      </a:pPr>
                      <a:r>
                        <a:rPr lang="en-US" sz="1600"/>
                        <a:t>רחוק/קרוב</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משימה</a:t>
                      </a:r>
                      <a:endParaRPr/>
                    </a:p>
                  </a:txBody>
                  <a:tcPr marL="68600" marR="68600" marT="60975" marB="60975">
                    <a:solidFill>
                      <a:schemeClr val="accent6"/>
                    </a:solidFill>
                  </a:tcPr>
                </a:tc>
                <a:extLst>
                  <a:ext uri="{0D108BD9-81ED-4DB2-BD59-A6C34878D82A}">
                    <a16:rowId xmlns:a16="http://schemas.microsoft.com/office/drawing/2014/main" val="10000"/>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M06 </a:t>
                      </a:r>
                      <a:endParaRPr b="1"/>
                    </a:p>
                    <a:p>
                      <a:pPr marL="0" lvl="0" indent="0" algn="ctr" rtl="1">
                        <a:spcBef>
                          <a:spcPts val="0"/>
                        </a:spcBef>
                        <a:spcAft>
                          <a:spcPts val="0"/>
                        </a:spcAft>
                        <a:buNone/>
                      </a:pPr>
                      <a:r>
                        <a:rPr lang="en-US" b="1"/>
                        <a:t>מוט מתח</a:t>
                      </a:r>
                      <a:endParaRPr sz="1600"/>
                    </a:p>
                  </a:txBody>
                  <a:tcPr marL="68600" marR="68600" marT="60975" marB="60975" anchor="ctr"/>
                </a:tc>
                <a:extLst>
                  <a:ext uri="{0D108BD9-81ED-4DB2-BD59-A6C34878D82A}">
                    <a16:rowId xmlns:a16="http://schemas.microsoft.com/office/drawing/2014/main" val="10001"/>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1">
                        <a:spcBef>
                          <a:spcPts val="0"/>
                        </a:spcBef>
                        <a:spcAft>
                          <a:spcPts val="0"/>
                        </a:spcAft>
                        <a:buNone/>
                      </a:pPr>
                      <a:r>
                        <a:rPr lang="en-US" b="1"/>
                        <a:t>M07 </a:t>
                      </a:r>
                      <a:endParaRPr b="1"/>
                    </a:p>
                    <a:p>
                      <a:pPr marL="0" lvl="0" indent="0" algn="ctr" rtl="1">
                        <a:spcBef>
                          <a:spcPts val="0"/>
                        </a:spcBef>
                        <a:spcAft>
                          <a:spcPts val="0"/>
                        </a:spcAft>
                        <a:buNone/>
                      </a:pPr>
                      <a:r>
                        <a:rPr lang="en-US" b="1"/>
                        <a:t>ריקוד הרובוט</a:t>
                      </a:r>
                      <a:endParaRPr sz="1600"/>
                    </a:p>
                  </a:txBody>
                  <a:tcPr marL="68600" marR="68600" marT="60975" marB="60975" anchor="ctr"/>
                </a:tc>
                <a:extLst>
                  <a:ext uri="{0D108BD9-81ED-4DB2-BD59-A6C34878D82A}">
                    <a16:rowId xmlns:a16="http://schemas.microsoft.com/office/drawing/2014/main" val="10002"/>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M08 </a:t>
                      </a:r>
                      <a:endParaRPr b="1"/>
                    </a:p>
                    <a:p>
                      <a:pPr marL="0" lvl="0" indent="0" algn="ctr" rtl="1">
                        <a:spcBef>
                          <a:spcPts val="0"/>
                        </a:spcBef>
                        <a:spcAft>
                          <a:spcPts val="0"/>
                        </a:spcAft>
                        <a:buNone/>
                      </a:pPr>
                      <a:r>
                        <a:rPr lang="en-US" b="1"/>
                        <a:t>בוצ'יה</a:t>
                      </a:r>
                      <a:endParaRPr sz="1600"/>
                    </a:p>
                  </a:txBody>
                  <a:tcPr marL="68600" marR="68600" marT="60975" marB="60975" anchor="ctr"/>
                </a:tc>
                <a:extLst>
                  <a:ext uri="{0D108BD9-81ED-4DB2-BD59-A6C34878D82A}">
                    <a16:rowId xmlns:a16="http://schemas.microsoft.com/office/drawing/2014/main" val="10003"/>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M09 </a:t>
                      </a:r>
                      <a:endParaRPr b="1"/>
                    </a:p>
                    <a:p>
                      <a:pPr marL="0" lvl="0" indent="0" algn="ctr" rtl="1">
                        <a:spcBef>
                          <a:spcPts val="0"/>
                        </a:spcBef>
                        <a:spcAft>
                          <a:spcPts val="0"/>
                        </a:spcAft>
                        <a:buNone/>
                      </a:pPr>
                      <a:r>
                        <a:rPr lang="en-US" b="1"/>
                        <a:t>הפיכת צמיגים</a:t>
                      </a:r>
                      <a:endParaRPr sz="1600"/>
                    </a:p>
                  </a:txBody>
                  <a:tcPr marL="68600" marR="68600" marT="60975" marB="60975" anchor="ctr"/>
                </a:tc>
                <a:extLst>
                  <a:ext uri="{0D108BD9-81ED-4DB2-BD59-A6C34878D82A}">
                    <a16:rowId xmlns:a16="http://schemas.microsoft.com/office/drawing/2014/main" val="10004"/>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M10 </a:t>
                      </a:r>
                      <a:endParaRPr b="1"/>
                    </a:p>
                    <a:p>
                      <a:pPr marL="0" lvl="0" indent="0" algn="ctr" rtl="1">
                        <a:spcBef>
                          <a:spcPts val="0"/>
                        </a:spcBef>
                        <a:spcAft>
                          <a:spcPts val="0"/>
                        </a:spcAft>
                        <a:buNone/>
                      </a:pPr>
                      <a:r>
                        <a:rPr lang="en-US" b="1"/>
                        <a:t>טלפון נייד</a:t>
                      </a:r>
                      <a:endParaRPr sz="1600"/>
                    </a:p>
                  </a:txBody>
                  <a:tcPr marL="68600" marR="68600" marT="60975" marB="60975" anchor="ctr"/>
                </a:tc>
                <a:extLst>
                  <a:ext uri="{0D108BD9-81ED-4DB2-BD59-A6C34878D82A}">
                    <a16:rowId xmlns:a16="http://schemas.microsoft.com/office/drawing/2014/main" val="10005"/>
                  </a:ext>
                </a:extLst>
              </a:tr>
            </a:tbl>
          </a:graphicData>
        </a:graphic>
      </p:graphicFrame>
      <p:sp>
        <p:nvSpPr>
          <p:cNvPr id="114" name="Google Shape;114;p15"/>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הערכת משימות</a:t>
            </a:r>
            <a:endParaRPr/>
          </a:p>
        </p:txBody>
      </p:sp>
      <p:sp>
        <p:nvSpPr>
          <p:cNvPr id="115" name="Google Shape;115;p15"/>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pic>
        <p:nvPicPr>
          <p:cNvPr id="116" name="Google Shape;116;p15"/>
          <p:cNvPicPr preferRelativeResize="0"/>
          <p:nvPr/>
        </p:nvPicPr>
        <p:blipFill>
          <a:blip r:embed="rId3">
            <a:alphaModFix/>
          </a:blip>
          <a:stretch>
            <a:fillRect/>
          </a:stretch>
        </p:blipFill>
        <p:spPr>
          <a:xfrm>
            <a:off x="159275" y="793326"/>
            <a:ext cx="1248302" cy="1248302"/>
          </a:xfrm>
          <a:prstGeom prst="rect">
            <a:avLst/>
          </a:prstGeom>
          <a:noFill/>
          <a:ln>
            <a:noFill/>
          </a:ln>
        </p:spPr>
      </p:pic>
      <p:sp>
        <p:nvSpPr>
          <p:cNvPr id="117" name="Google Shape;117;p15"/>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p:nvPr/>
        </p:nvSpPr>
        <p:spPr>
          <a:xfrm>
            <a:off x="-181303" y="8799375"/>
            <a:ext cx="1883053" cy="229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23" name="Google Shape;123;p16"/>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24" name="Google Shape;124;p16"/>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הערכת משימות</a:t>
            </a:r>
            <a:endParaRPr/>
          </a:p>
        </p:txBody>
      </p:sp>
      <p:sp>
        <p:nvSpPr>
          <p:cNvPr id="125" name="Google Shape;125;p16"/>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pic>
        <p:nvPicPr>
          <p:cNvPr id="126" name="Google Shape;126;p16"/>
          <p:cNvPicPr preferRelativeResize="0"/>
          <p:nvPr/>
        </p:nvPicPr>
        <p:blipFill>
          <a:blip r:embed="rId3">
            <a:alphaModFix/>
          </a:blip>
          <a:stretch>
            <a:fillRect/>
          </a:stretch>
        </p:blipFill>
        <p:spPr>
          <a:xfrm>
            <a:off x="159275" y="793326"/>
            <a:ext cx="1248302" cy="1248302"/>
          </a:xfrm>
          <a:prstGeom prst="rect">
            <a:avLst/>
          </a:prstGeom>
          <a:noFill/>
          <a:ln>
            <a:noFill/>
          </a:ln>
        </p:spPr>
      </p:pic>
      <p:graphicFrame>
        <p:nvGraphicFramePr>
          <p:cNvPr id="127" name="Google Shape;127;p16"/>
          <p:cNvGraphicFramePr/>
          <p:nvPr/>
        </p:nvGraphicFramePr>
        <p:xfrm>
          <a:off x="159282" y="2110439"/>
          <a:ext cx="6539425" cy="6457775"/>
        </p:xfrm>
        <a:graphic>
          <a:graphicData uri="http://schemas.openxmlformats.org/drawingml/2006/table">
            <a:tbl>
              <a:tblPr firstRow="1" bandRow="1">
                <a:noFill/>
                <a:tableStyleId>{6F6ED4EE-178A-4E28-8F1F-7539A32B7823}</a:tableStyleId>
              </a:tblPr>
              <a:tblGrid>
                <a:gridCol w="882700">
                  <a:extLst>
                    <a:ext uri="{9D8B030D-6E8A-4147-A177-3AD203B41FA5}">
                      <a16:colId xmlns:a16="http://schemas.microsoft.com/office/drawing/2014/main" val="20000"/>
                    </a:ext>
                  </a:extLst>
                </a:gridCol>
                <a:gridCol w="1154225">
                  <a:extLst>
                    <a:ext uri="{9D8B030D-6E8A-4147-A177-3AD203B41FA5}">
                      <a16:colId xmlns:a16="http://schemas.microsoft.com/office/drawing/2014/main" val="20001"/>
                    </a:ext>
                  </a:extLst>
                </a:gridCol>
                <a:gridCol w="1099425">
                  <a:extLst>
                    <a:ext uri="{9D8B030D-6E8A-4147-A177-3AD203B41FA5}">
                      <a16:colId xmlns:a16="http://schemas.microsoft.com/office/drawing/2014/main" val="20002"/>
                    </a:ext>
                  </a:extLst>
                </a:gridCol>
                <a:gridCol w="1185150">
                  <a:extLst>
                    <a:ext uri="{9D8B030D-6E8A-4147-A177-3AD203B41FA5}">
                      <a16:colId xmlns:a16="http://schemas.microsoft.com/office/drawing/2014/main" val="20003"/>
                    </a:ext>
                  </a:extLst>
                </a:gridCol>
                <a:gridCol w="1324200">
                  <a:extLst>
                    <a:ext uri="{9D8B030D-6E8A-4147-A177-3AD203B41FA5}">
                      <a16:colId xmlns:a16="http://schemas.microsoft.com/office/drawing/2014/main" val="20004"/>
                    </a:ext>
                  </a:extLst>
                </a:gridCol>
                <a:gridCol w="893725">
                  <a:extLst>
                    <a:ext uri="{9D8B030D-6E8A-4147-A177-3AD203B41FA5}">
                      <a16:colId xmlns:a16="http://schemas.microsoft.com/office/drawing/2014/main" val="20005"/>
                    </a:ext>
                  </a:extLst>
                </a:gridCol>
              </a:tblGrid>
              <a:tr h="914400">
                <a:tc>
                  <a:txBody>
                    <a:bodyPr/>
                    <a:lstStyle/>
                    <a:p>
                      <a:pPr marL="0" marR="0" lvl="0" indent="0" algn="ctr" rtl="0">
                        <a:spcBef>
                          <a:spcPts val="0"/>
                        </a:spcBef>
                        <a:spcAft>
                          <a:spcPts val="0"/>
                        </a:spcAft>
                        <a:buNone/>
                      </a:pPr>
                      <a:r>
                        <a:rPr lang="en-US" sz="1600"/>
                        <a:t>ניקוד</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הערות</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דרישות מוטוריות </a:t>
                      </a:r>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ניווט למשימה</a:t>
                      </a:r>
                      <a:endParaRPr sz="1600"/>
                    </a:p>
                    <a:p>
                      <a:pPr marL="0" marR="0" lvl="0" indent="0" algn="ctr" rtl="0">
                        <a:spcBef>
                          <a:spcPts val="0"/>
                        </a:spcBef>
                        <a:spcAft>
                          <a:spcPts val="0"/>
                        </a:spcAft>
                        <a:buNone/>
                      </a:pPr>
                      <a:r>
                        <a:rPr lang="en-US" sz="1600"/>
                        <a:t>קל/קשה</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מרחק מאזור השיגור</a:t>
                      </a:r>
                      <a:endParaRPr sz="1600"/>
                    </a:p>
                    <a:p>
                      <a:pPr marL="0" marR="0" lvl="0" indent="0" algn="ctr" rtl="0">
                        <a:spcBef>
                          <a:spcPts val="0"/>
                        </a:spcBef>
                        <a:spcAft>
                          <a:spcPts val="0"/>
                        </a:spcAft>
                        <a:buNone/>
                      </a:pPr>
                      <a:r>
                        <a:rPr lang="en-US" sz="1600"/>
                        <a:t>רחוק/קרוב</a:t>
                      </a:r>
                      <a:endParaRPr sz="16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600"/>
                        <a:t>משימה</a:t>
                      </a:r>
                      <a:endParaRPr/>
                    </a:p>
                  </a:txBody>
                  <a:tcPr marL="68600" marR="68600" marT="60975" marB="60975">
                    <a:solidFill>
                      <a:schemeClr val="accent6"/>
                    </a:solidFill>
                  </a:tcPr>
                </a:tc>
                <a:extLst>
                  <a:ext uri="{0D108BD9-81ED-4DB2-BD59-A6C34878D82A}">
                    <a16:rowId xmlns:a16="http://schemas.microsoft.com/office/drawing/2014/main" val="10000"/>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M11 </a:t>
                      </a:r>
                      <a:endParaRPr b="1"/>
                    </a:p>
                    <a:p>
                      <a:pPr marL="0" lvl="0" indent="0" algn="ctr" rtl="1">
                        <a:spcBef>
                          <a:spcPts val="0"/>
                        </a:spcBef>
                        <a:spcAft>
                          <a:spcPts val="0"/>
                        </a:spcAft>
                        <a:buNone/>
                      </a:pPr>
                      <a:r>
                        <a:rPr lang="en-US" b="1"/>
                        <a:t>הליכון</a:t>
                      </a:r>
                      <a:endParaRPr sz="1600"/>
                    </a:p>
                  </a:txBody>
                  <a:tcPr marL="68600" marR="68600" marT="60975" marB="60975" anchor="ctr"/>
                </a:tc>
                <a:extLst>
                  <a:ext uri="{0D108BD9-81ED-4DB2-BD59-A6C34878D82A}">
                    <a16:rowId xmlns:a16="http://schemas.microsoft.com/office/drawing/2014/main" val="10001"/>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1">
                        <a:spcBef>
                          <a:spcPts val="0"/>
                        </a:spcBef>
                        <a:spcAft>
                          <a:spcPts val="0"/>
                        </a:spcAft>
                        <a:buNone/>
                      </a:pPr>
                      <a:r>
                        <a:rPr lang="en-US" b="1"/>
                        <a:t>M12 </a:t>
                      </a:r>
                      <a:endParaRPr b="1"/>
                    </a:p>
                    <a:p>
                      <a:pPr marL="0" lvl="0" indent="0" algn="ctr" rtl="1">
                        <a:spcBef>
                          <a:spcPts val="0"/>
                        </a:spcBef>
                        <a:spcAft>
                          <a:spcPts val="0"/>
                        </a:spcAft>
                        <a:buNone/>
                      </a:pPr>
                      <a:r>
                        <a:rPr lang="en-US" b="1"/>
                        <a:t>מכונת חתירה</a:t>
                      </a:r>
                      <a:endParaRPr sz="1600"/>
                    </a:p>
                  </a:txBody>
                  <a:tcPr marL="68600" marR="68600" marT="60975" marB="60975" anchor="ctr"/>
                </a:tc>
                <a:extLst>
                  <a:ext uri="{0D108BD9-81ED-4DB2-BD59-A6C34878D82A}">
                    <a16:rowId xmlns:a16="http://schemas.microsoft.com/office/drawing/2014/main" val="10002"/>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M13 </a:t>
                      </a:r>
                      <a:endParaRPr b="1"/>
                    </a:p>
                    <a:p>
                      <a:pPr marL="0" lvl="0" indent="0" algn="ctr" rtl="1">
                        <a:spcBef>
                          <a:spcPts val="0"/>
                        </a:spcBef>
                        <a:spcAft>
                          <a:spcPts val="0"/>
                        </a:spcAft>
                        <a:buNone/>
                      </a:pPr>
                      <a:r>
                        <a:rPr lang="en-US" b="1"/>
                        <a:t>מכונת משקולות</a:t>
                      </a:r>
                      <a:endParaRPr sz="1600"/>
                    </a:p>
                  </a:txBody>
                  <a:tcPr marL="68600" marR="68600" marT="60975" marB="60975" anchor="ctr"/>
                </a:tc>
                <a:extLst>
                  <a:ext uri="{0D108BD9-81ED-4DB2-BD59-A6C34878D82A}">
                    <a16:rowId xmlns:a16="http://schemas.microsoft.com/office/drawing/2014/main" val="10003"/>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M14 </a:t>
                      </a:r>
                      <a:endParaRPr b="1"/>
                    </a:p>
                    <a:p>
                      <a:pPr marL="0" lvl="0" indent="0" algn="ctr" rtl="1">
                        <a:spcBef>
                          <a:spcPts val="0"/>
                        </a:spcBef>
                        <a:spcAft>
                          <a:spcPts val="0"/>
                        </a:spcAft>
                        <a:buNone/>
                      </a:pPr>
                      <a:r>
                        <a:rPr lang="en-US" b="1"/>
                        <a:t>יחידות בריאות</a:t>
                      </a:r>
                      <a:endParaRPr sz="1600"/>
                    </a:p>
                  </a:txBody>
                  <a:tcPr marL="68600" marR="68600" marT="60975" marB="60975" anchor="ctr"/>
                </a:tc>
                <a:extLst>
                  <a:ext uri="{0D108BD9-81ED-4DB2-BD59-A6C34878D82A}">
                    <a16:rowId xmlns:a16="http://schemas.microsoft.com/office/drawing/2014/main" val="10004"/>
                  </a:ext>
                </a:extLst>
              </a:tr>
              <a:tr h="1108675">
                <a:tc>
                  <a:txBody>
                    <a:bodyPr/>
                    <a:lstStyle/>
                    <a:p>
                      <a:pPr marL="0" lvl="0" indent="0" algn="l" rtl="0">
                        <a:spcBef>
                          <a:spcPts val="0"/>
                        </a:spcBef>
                        <a:spcAft>
                          <a:spcPts val="0"/>
                        </a:spcAft>
                        <a:buNone/>
                      </a:pPr>
                      <a:endParaRPr/>
                    </a:p>
                  </a:txBody>
                  <a:tcPr marL="68600" marR="68600" marT="60975" marB="60975" anchor="ctr"/>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lvl="0" indent="0" algn="ctr" rtl="0">
                        <a:spcBef>
                          <a:spcPts val="0"/>
                        </a:spcBef>
                        <a:spcAft>
                          <a:spcPts val="0"/>
                        </a:spcAft>
                        <a:buNone/>
                      </a:pPr>
                      <a:r>
                        <a:rPr lang="en-US" b="1"/>
                        <a:t>M15 </a:t>
                      </a:r>
                      <a:endParaRPr b="1"/>
                    </a:p>
                    <a:p>
                      <a:pPr marL="0" lvl="0" indent="0" algn="ctr" rtl="1">
                        <a:spcBef>
                          <a:spcPts val="0"/>
                        </a:spcBef>
                        <a:spcAft>
                          <a:spcPts val="0"/>
                        </a:spcAft>
                        <a:buNone/>
                      </a:pPr>
                      <a:r>
                        <a:rPr lang="en-US" b="1"/>
                        <a:t>דיוק</a:t>
                      </a:r>
                      <a:endParaRPr sz="1600"/>
                    </a:p>
                  </a:txBody>
                  <a:tcPr marL="68600" marR="68600" marT="60975" marB="60975" anchor="ctr"/>
                </a:tc>
                <a:extLst>
                  <a:ext uri="{0D108BD9-81ED-4DB2-BD59-A6C34878D82A}">
                    <a16:rowId xmlns:a16="http://schemas.microsoft.com/office/drawing/2014/main" val="10005"/>
                  </a:ext>
                </a:extLst>
              </a:tr>
            </a:tbl>
          </a:graphicData>
        </a:graphic>
      </p:graphicFrame>
      <p:sp>
        <p:nvSpPr>
          <p:cNvPr id="128" name="Google Shape;128;p16"/>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rot="-5400000">
            <a:off x="-557393" y="1907553"/>
            <a:ext cx="1696200" cy="3693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200" b="1">
                <a:solidFill>
                  <a:schemeClr val="dk1"/>
                </a:solidFill>
                <a:latin typeface="Calibri"/>
                <a:ea typeface="Calibri"/>
                <a:cs typeface="Calibri"/>
                <a:sym typeface="Calibri"/>
              </a:rPr>
              <a:t>הוראות:</a:t>
            </a:r>
            <a:endParaRPr/>
          </a:p>
        </p:txBody>
      </p:sp>
      <p:sp>
        <p:nvSpPr>
          <p:cNvPr id="134" name="Google Shape;134;p17"/>
          <p:cNvSpPr txBox="1"/>
          <p:nvPr/>
        </p:nvSpPr>
        <p:spPr>
          <a:xfrm>
            <a:off x="2101181" y="4143967"/>
            <a:ext cx="3294000" cy="19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7200" b="1">
              <a:solidFill>
                <a:srgbClr val="FF0000"/>
              </a:solidFill>
              <a:highlight>
                <a:srgbClr val="FFFFFF"/>
              </a:highlight>
              <a:latin typeface="Calibri"/>
              <a:ea typeface="Calibri"/>
              <a:cs typeface="Calibri"/>
              <a:sym typeface="Calibri"/>
            </a:endParaRPr>
          </a:p>
        </p:txBody>
      </p:sp>
      <p:pic>
        <p:nvPicPr>
          <p:cNvPr id="135" name="Google Shape;135;p17"/>
          <p:cNvPicPr preferRelativeResize="0"/>
          <p:nvPr/>
        </p:nvPicPr>
        <p:blipFill>
          <a:blip r:embed="rId3">
            <a:alphaModFix/>
          </a:blip>
          <a:stretch>
            <a:fillRect/>
          </a:stretch>
        </p:blipFill>
        <p:spPr>
          <a:xfrm rot="10800000">
            <a:off x="1111325" y="891375"/>
            <a:ext cx="4635350" cy="7984524"/>
          </a:xfrm>
          <a:prstGeom prst="rect">
            <a:avLst/>
          </a:prstGeom>
          <a:noFill/>
          <a:ln>
            <a:noFill/>
          </a:ln>
        </p:spPr>
      </p:pic>
      <p:pic>
        <p:nvPicPr>
          <p:cNvPr id="136" name="Google Shape;136;p17"/>
          <p:cNvPicPr preferRelativeResize="0"/>
          <p:nvPr/>
        </p:nvPicPr>
        <p:blipFill>
          <a:blip r:embed="rId4">
            <a:alphaModFix/>
          </a:blip>
          <a:stretch>
            <a:fillRect/>
          </a:stretch>
        </p:blipFill>
        <p:spPr>
          <a:xfrm>
            <a:off x="5609700" y="7772926"/>
            <a:ext cx="1248302" cy="1248302"/>
          </a:xfrm>
          <a:prstGeom prst="rect">
            <a:avLst/>
          </a:prstGeom>
          <a:noFill/>
          <a:ln>
            <a:noFill/>
          </a:ln>
        </p:spPr>
      </p:pic>
      <p:sp>
        <p:nvSpPr>
          <p:cNvPr id="137" name="Google Shape;137;p17"/>
          <p:cNvSpPr txBox="1">
            <a:spLocks noGrp="1"/>
          </p:cNvSpPr>
          <p:nvPr>
            <p:ph type="sldNum" idx="12"/>
          </p:nvPr>
        </p:nvSpPr>
        <p:spPr>
          <a:xfrm>
            <a:off x="4817988" y="8665635"/>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38" name="Google Shape;138;p17"/>
          <p:cNvSpPr txBox="1"/>
          <p:nvPr/>
        </p:nvSpPr>
        <p:spPr>
          <a:xfrm rot="-5400000">
            <a:off x="2559600" y="4224225"/>
            <a:ext cx="6851400" cy="7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Image Credit: FIRST LEGO League Challenge</a:t>
            </a:r>
            <a:endParaRPr>
              <a:latin typeface="Calibri"/>
              <a:ea typeface="Calibri"/>
              <a:cs typeface="Calibri"/>
              <a:sym typeface="Calibri"/>
            </a:endParaRPr>
          </a:p>
        </p:txBody>
      </p:sp>
      <p:sp>
        <p:nvSpPr>
          <p:cNvPr id="139" name="Google Shape;139;p17"/>
          <p:cNvSpPr txBox="1"/>
          <p:nvPr/>
        </p:nvSpPr>
        <p:spPr>
          <a:xfrm>
            <a:off x="-135588" y="8911771"/>
            <a:ext cx="1837338" cy="21390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40" name="Google Shape;140;p17"/>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שרטוט אסטרטגיה</a:t>
            </a:r>
            <a:endParaRPr/>
          </a:p>
        </p:txBody>
      </p:sp>
      <p:sp>
        <p:nvSpPr>
          <p:cNvPr id="141" name="Google Shape;141;p17"/>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42" name="Google Shape;142;p17"/>
          <p:cNvSpPr txBox="1"/>
          <p:nvPr/>
        </p:nvSpPr>
        <p:spPr>
          <a:xfrm rot="-5400000">
            <a:off x="-2599700" y="4505091"/>
            <a:ext cx="6645600" cy="581100"/>
          </a:xfrm>
          <a:prstGeom prst="rect">
            <a:avLst/>
          </a:prstGeom>
          <a:noFill/>
          <a:ln>
            <a:noFill/>
          </a:ln>
        </p:spPr>
        <p:txBody>
          <a:bodyPr spcFirstLastPara="1" wrap="square" lIns="91425" tIns="45700" rIns="91425" bIns="45700" anchor="t" anchorCtr="0">
            <a:noAutofit/>
          </a:bodyPr>
          <a:lstStyle/>
          <a:p>
            <a:pPr marL="457200" marR="0" lvl="0" indent="-3048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שרטטו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המסלול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שהרובוט</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יסע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פעם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שהוא</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יוצא</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מאזור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השיגור</a:t>
            </a:r>
            <a:r>
              <a:rPr lang="en-US" sz="1200" dirty="0">
                <a:solidFill>
                  <a:schemeClr val="dk1"/>
                </a:solidFill>
                <a:latin typeface="Calibri"/>
                <a:ea typeface="Calibri"/>
                <a:cs typeface="Calibri"/>
                <a:sym typeface="Calibri"/>
              </a:rPr>
              <a:t> </a:t>
            </a:r>
            <a:r>
              <a:rPr lang="he-IL"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השתמשו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בצבע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חדש</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מסלול</a:t>
            </a:r>
            <a:r>
              <a:rPr lang="he-IL"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a:p>
            <a:pPr marL="457200" marR="0" lvl="0" indent="-3048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השוו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האסטרטגיה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שלכם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עם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חברי</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הקבוצה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האחרים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והגיעו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להסכמה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קבוצתית</a:t>
            </a:r>
            <a:endParaRPr sz="1200" dirty="0">
              <a:solidFill>
                <a:schemeClr val="dk1"/>
              </a:solidFill>
              <a:latin typeface="Calibri"/>
              <a:ea typeface="Calibri"/>
              <a:cs typeface="Calibri"/>
              <a:sym typeface="Calibri"/>
            </a:endParaRPr>
          </a:p>
        </p:txBody>
      </p:sp>
      <p:sp>
        <p:nvSpPr>
          <p:cNvPr id="143" name="Google Shape;143;p17"/>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p:nvPr/>
        </p:nvSpPr>
        <p:spPr>
          <a:xfrm>
            <a:off x="5043613" y="2304776"/>
            <a:ext cx="1714500" cy="861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אילו תכונות הרובוט שלכם צריך?</a:t>
            </a:r>
            <a:endParaRPr sz="1300"/>
          </a:p>
        </p:txBody>
      </p:sp>
      <p:sp>
        <p:nvSpPr>
          <p:cNvPr id="149" name="Google Shape;149;p18"/>
          <p:cNvSpPr txBox="1"/>
          <p:nvPr/>
        </p:nvSpPr>
        <p:spPr>
          <a:xfrm>
            <a:off x="5043618" y="4286652"/>
            <a:ext cx="1714500" cy="861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אילו חיישנים הרובוט שלכם צריך?</a:t>
            </a:r>
            <a:endParaRPr sz="1300"/>
          </a:p>
        </p:txBody>
      </p:sp>
      <p:sp>
        <p:nvSpPr>
          <p:cNvPr id="150" name="Google Shape;150;p18"/>
          <p:cNvSpPr txBox="1"/>
          <p:nvPr/>
        </p:nvSpPr>
        <p:spPr>
          <a:xfrm>
            <a:off x="5043631" y="6206352"/>
            <a:ext cx="1714500" cy="12312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700" b="1">
                <a:solidFill>
                  <a:schemeClr val="dk1"/>
                </a:solidFill>
                <a:latin typeface="Calibri"/>
                <a:ea typeface="Calibri"/>
                <a:cs typeface="Calibri"/>
                <a:sym typeface="Calibri"/>
              </a:rPr>
              <a:t>אילו מנגנונים יכולים לפתור את המשימות?</a:t>
            </a:r>
            <a:endParaRPr sz="1300"/>
          </a:p>
        </p:txBody>
      </p:sp>
      <p:sp>
        <p:nvSpPr>
          <p:cNvPr id="151" name="Google Shape;151;p18"/>
          <p:cNvSpPr txBox="1"/>
          <p:nvPr/>
        </p:nvSpPr>
        <p:spPr>
          <a:xfrm>
            <a:off x="427400" y="2238100"/>
            <a:ext cx="4598400" cy="1919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2" name="Google Shape;152;p18"/>
          <p:cNvSpPr txBox="1"/>
          <p:nvPr/>
        </p:nvSpPr>
        <p:spPr>
          <a:xfrm>
            <a:off x="427150" y="4284250"/>
            <a:ext cx="4598400" cy="1828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3" name="Google Shape;153;p18"/>
          <p:cNvSpPr txBox="1"/>
          <p:nvPr/>
        </p:nvSpPr>
        <p:spPr>
          <a:xfrm>
            <a:off x="427150" y="6203925"/>
            <a:ext cx="4598400" cy="2502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4" name="Google Shape;154;p18"/>
          <p:cNvSpPr txBox="1"/>
          <p:nvPr/>
        </p:nvSpPr>
        <p:spPr>
          <a:xfrm>
            <a:off x="5103025" y="8808900"/>
            <a:ext cx="1595700"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a:solidFill>
                  <a:schemeClr val="dk1"/>
                </a:solidFill>
                <a:latin typeface="Calibri"/>
                <a:ea typeface="Calibri"/>
                <a:cs typeface="Calibri"/>
                <a:sym typeface="Calibri"/>
              </a:rPr>
              <a:t>©2020, FLLTutorials.com</a:t>
            </a:r>
            <a:endParaRPr sz="1100" i="1" u="none" strike="noStrike" cap="none">
              <a:solidFill>
                <a:schemeClr val="dk1"/>
              </a:solidFill>
              <a:latin typeface="Calibri"/>
              <a:ea typeface="Calibri"/>
              <a:cs typeface="Calibri"/>
              <a:sym typeface="Calibri"/>
            </a:endParaRPr>
          </a:p>
        </p:txBody>
      </p:sp>
      <p:sp>
        <p:nvSpPr>
          <p:cNvPr id="155" name="Google Shape;155;p18"/>
          <p:cNvSpPr txBox="1">
            <a:spLocks noGrp="1"/>
          </p:cNvSpPr>
          <p:nvPr>
            <p:ph type="sldNum" idx="12"/>
          </p:nvPr>
        </p:nvSpPr>
        <p:spPr>
          <a:xfrm>
            <a:off x="-500937" y="85608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56" name="Google Shape;156;p18"/>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עיצוב הרובוט</a:t>
            </a:r>
            <a:endParaRPr/>
          </a:p>
        </p:txBody>
      </p:sp>
      <p:sp>
        <p:nvSpPr>
          <p:cNvPr id="157" name="Google Shape;157;p18"/>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58" name="Google Shape;158;p18"/>
          <p:cNvSpPr txBox="1"/>
          <p:nvPr/>
        </p:nvSpPr>
        <p:spPr>
          <a:xfrm>
            <a:off x="-189068" y="809061"/>
            <a:ext cx="6645600" cy="16005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200" b="1">
                <a:solidFill>
                  <a:schemeClr val="dk1"/>
                </a:solidFill>
                <a:latin typeface="Calibri"/>
                <a:ea typeface="Calibri"/>
                <a:cs typeface="Calibri"/>
                <a:sym typeface="Calibri"/>
              </a:rPr>
              <a:t>הוראות: </a:t>
            </a:r>
            <a:endParaRPr/>
          </a:p>
          <a:p>
            <a:pPr marL="342900" marR="0" lvl="0" indent="-342900" algn="r" rtl="1">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עברו על החוקים של משחק הרובוט. יש חוקים שיגבילו את העיצוב שלכם? יש הגבלת גודל?</a:t>
            </a:r>
            <a:endParaRPr/>
          </a:p>
          <a:p>
            <a:pPr marL="342900" marR="0" lvl="0" indent="-342900" algn="r" rtl="1">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חשבו על המשימות שקבוצתכם מתכננת לעשות. הרובוט צריך לעבור מתחת למשהו או להגיע למשהו גבוה?</a:t>
            </a:r>
            <a:endParaRPr/>
          </a:p>
          <a:p>
            <a:pPr marL="342900" marR="0" lvl="0" indent="-342900" algn="r" rtl="1">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חשבו על המסלולים שתכננתם. הרובוט צריך לעקוב אחרי קו? איפה הוא יכול להתיישר?</a:t>
            </a:r>
            <a:endParaRPr/>
          </a:p>
          <a:p>
            <a:pPr marL="342900" marR="0" lvl="0" indent="-342900" algn="r" rtl="1">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דונו כל הקבוצה ביחד ובנו בסיס לרובוט שתואם את התכונות שאתם רוצים וצריכים.</a:t>
            </a:r>
            <a:endParaRPr/>
          </a:p>
        </p:txBody>
      </p:sp>
      <p:sp>
        <p:nvSpPr>
          <p:cNvPr id="159" name="Google Shape;159;p18"/>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164" name="Google Shape;164;p19"/>
          <p:cNvGraphicFramePr/>
          <p:nvPr/>
        </p:nvGraphicFramePr>
        <p:xfrm>
          <a:off x="175020" y="1956392"/>
          <a:ext cx="6539475" cy="6463625"/>
        </p:xfrm>
        <a:graphic>
          <a:graphicData uri="http://schemas.openxmlformats.org/drawingml/2006/table">
            <a:tbl>
              <a:tblPr firstRow="1" bandRow="1">
                <a:noFill/>
                <a:tableStyleId>{6F6ED4EE-178A-4E28-8F1F-7539A32B7823}</a:tableStyleId>
              </a:tblPr>
              <a:tblGrid>
                <a:gridCol w="1848950">
                  <a:extLst>
                    <a:ext uri="{9D8B030D-6E8A-4147-A177-3AD203B41FA5}">
                      <a16:colId xmlns:a16="http://schemas.microsoft.com/office/drawing/2014/main" val="20000"/>
                    </a:ext>
                  </a:extLst>
                </a:gridCol>
                <a:gridCol w="1948175">
                  <a:extLst>
                    <a:ext uri="{9D8B030D-6E8A-4147-A177-3AD203B41FA5}">
                      <a16:colId xmlns:a16="http://schemas.microsoft.com/office/drawing/2014/main" val="20001"/>
                    </a:ext>
                  </a:extLst>
                </a:gridCol>
                <a:gridCol w="1775675">
                  <a:extLst>
                    <a:ext uri="{9D8B030D-6E8A-4147-A177-3AD203B41FA5}">
                      <a16:colId xmlns:a16="http://schemas.microsoft.com/office/drawing/2014/main" val="20002"/>
                    </a:ext>
                  </a:extLst>
                </a:gridCol>
                <a:gridCol w="966675">
                  <a:extLst>
                    <a:ext uri="{9D8B030D-6E8A-4147-A177-3AD203B41FA5}">
                      <a16:colId xmlns:a16="http://schemas.microsoft.com/office/drawing/2014/main" val="20003"/>
                    </a:ext>
                  </a:extLst>
                </a:gridCol>
              </a:tblGrid>
              <a:tr h="1252875">
                <a:tc>
                  <a:txBody>
                    <a:bodyPr/>
                    <a:lstStyle/>
                    <a:p>
                      <a:pPr marL="0" lvl="0" indent="0" algn="r" rtl="1">
                        <a:spcBef>
                          <a:spcPts val="0"/>
                        </a:spcBef>
                        <a:spcAft>
                          <a:spcPts val="0"/>
                        </a:spcAft>
                        <a:buClr>
                          <a:schemeClr val="dk1"/>
                        </a:buClr>
                        <a:buFont typeface="Arial"/>
                        <a:buNone/>
                      </a:pPr>
                      <a:r>
                        <a:rPr lang="en-US" sz="1900">
                          <a:solidFill>
                            <a:schemeClr val="dk1"/>
                          </a:solidFill>
                        </a:rPr>
                        <a:t>רובוט #3</a:t>
                      </a:r>
                      <a:endParaRPr sz="190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גלגלים:</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גודל:</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חיישנים:</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מנועים:</a:t>
                      </a:r>
                      <a:endParaRPr sz="1900"/>
                    </a:p>
                  </a:txBody>
                  <a:tcPr marL="68600" marR="68600" marT="60975" marB="60975">
                    <a:solidFill>
                      <a:srgbClr val="FFF2CC"/>
                    </a:solidFill>
                  </a:tcPr>
                </a:tc>
                <a:tc>
                  <a:txBody>
                    <a:bodyPr/>
                    <a:lstStyle/>
                    <a:p>
                      <a:pPr marL="0" lvl="0" indent="0" algn="r" rtl="1">
                        <a:spcBef>
                          <a:spcPts val="0"/>
                        </a:spcBef>
                        <a:spcAft>
                          <a:spcPts val="0"/>
                        </a:spcAft>
                        <a:buClr>
                          <a:schemeClr val="dk1"/>
                        </a:buClr>
                        <a:buFont typeface="Arial"/>
                        <a:buNone/>
                      </a:pPr>
                      <a:r>
                        <a:rPr lang="en-US" sz="1900">
                          <a:solidFill>
                            <a:schemeClr val="dk1"/>
                          </a:solidFill>
                        </a:rPr>
                        <a:t>רובוט #2</a:t>
                      </a:r>
                      <a:endParaRPr sz="190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גלגלים:</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גודל:</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חיישנים:</a:t>
                      </a:r>
                      <a:endParaRPr b="0">
                        <a:solidFill>
                          <a:schemeClr val="dk1"/>
                        </a:solidFill>
                      </a:endParaRPr>
                    </a:p>
                    <a:p>
                      <a:pPr marL="0" lvl="0" indent="0" algn="r" rtl="1">
                        <a:spcBef>
                          <a:spcPts val="0"/>
                        </a:spcBef>
                        <a:spcAft>
                          <a:spcPts val="0"/>
                        </a:spcAft>
                        <a:buClr>
                          <a:schemeClr val="dk1"/>
                        </a:buClr>
                        <a:buFont typeface="Arial"/>
                        <a:buNone/>
                      </a:pPr>
                      <a:r>
                        <a:rPr lang="en-US" b="0">
                          <a:solidFill>
                            <a:schemeClr val="dk1"/>
                          </a:solidFill>
                        </a:rPr>
                        <a:t>מנועים:</a:t>
                      </a:r>
                      <a:endParaRPr sz="1900">
                        <a:solidFill>
                          <a:schemeClr val="dk1"/>
                        </a:solidFill>
                      </a:endParaRPr>
                    </a:p>
                  </a:txBody>
                  <a:tcPr marL="68600" marR="68600" marT="60975" marB="60975">
                    <a:solidFill>
                      <a:srgbClr val="FFF2CC"/>
                    </a:solidFill>
                  </a:tcPr>
                </a:tc>
                <a:tc>
                  <a:txBody>
                    <a:bodyPr/>
                    <a:lstStyle/>
                    <a:p>
                      <a:pPr marL="0" marR="0" lvl="0" indent="0" algn="r" rtl="1">
                        <a:spcBef>
                          <a:spcPts val="0"/>
                        </a:spcBef>
                        <a:spcAft>
                          <a:spcPts val="0"/>
                        </a:spcAft>
                        <a:buNone/>
                      </a:pPr>
                      <a:r>
                        <a:rPr lang="en-US" sz="1900">
                          <a:solidFill>
                            <a:schemeClr val="dk1"/>
                          </a:solidFill>
                        </a:rPr>
                        <a:t>רובוט #1</a:t>
                      </a:r>
                      <a:endParaRPr sz="1900">
                        <a:solidFill>
                          <a:schemeClr val="dk1"/>
                        </a:solidFill>
                      </a:endParaRPr>
                    </a:p>
                    <a:p>
                      <a:pPr marL="0" marR="0" lvl="0" indent="0" algn="r" rtl="1">
                        <a:lnSpc>
                          <a:spcPct val="100000"/>
                        </a:lnSpc>
                        <a:spcBef>
                          <a:spcPts val="0"/>
                        </a:spcBef>
                        <a:spcAft>
                          <a:spcPts val="0"/>
                        </a:spcAft>
                        <a:buNone/>
                      </a:pPr>
                      <a:r>
                        <a:rPr lang="en-US" b="0">
                          <a:solidFill>
                            <a:schemeClr val="dk1"/>
                          </a:solidFill>
                        </a:rPr>
                        <a:t>גלגלים:</a:t>
                      </a:r>
                      <a:endParaRPr b="0">
                        <a:solidFill>
                          <a:schemeClr val="dk1"/>
                        </a:solidFill>
                      </a:endParaRPr>
                    </a:p>
                    <a:p>
                      <a:pPr marL="0" marR="0" lvl="0" indent="0" algn="r" rtl="1">
                        <a:lnSpc>
                          <a:spcPct val="100000"/>
                        </a:lnSpc>
                        <a:spcBef>
                          <a:spcPts val="0"/>
                        </a:spcBef>
                        <a:spcAft>
                          <a:spcPts val="0"/>
                        </a:spcAft>
                        <a:buNone/>
                      </a:pPr>
                      <a:r>
                        <a:rPr lang="en-US" b="0">
                          <a:solidFill>
                            <a:schemeClr val="dk1"/>
                          </a:solidFill>
                        </a:rPr>
                        <a:t>גודל:</a:t>
                      </a:r>
                      <a:endParaRPr b="0">
                        <a:solidFill>
                          <a:schemeClr val="dk1"/>
                        </a:solidFill>
                      </a:endParaRPr>
                    </a:p>
                    <a:p>
                      <a:pPr marL="0" marR="0" lvl="0" indent="0" algn="r" rtl="1">
                        <a:lnSpc>
                          <a:spcPct val="100000"/>
                        </a:lnSpc>
                        <a:spcBef>
                          <a:spcPts val="0"/>
                        </a:spcBef>
                        <a:spcAft>
                          <a:spcPts val="0"/>
                        </a:spcAft>
                        <a:buNone/>
                      </a:pPr>
                      <a:r>
                        <a:rPr lang="en-US" b="0">
                          <a:solidFill>
                            <a:schemeClr val="dk1"/>
                          </a:solidFill>
                        </a:rPr>
                        <a:t>חיישנים:</a:t>
                      </a:r>
                      <a:endParaRPr b="0">
                        <a:solidFill>
                          <a:schemeClr val="dk1"/>
                        </a:solidFill>
                      </a:endParaRPr>
                    </a:p>
                    <a:p>
                      <a:pPr marL="0" marR="0" lvl="0" indent="0" algn="r" rtl="1">
                        <a:lnSpc>
                          <a:spcPct val="100000"/>
                        </a:lnSpc>
                        <a:spcBef>
                          <a:spcPts val="0"/>
                        </a:spcBef>
                        <a:spcAft>
                          <a:spcPts val="0"/>
                        </a:spcAft>
                        <a:buNone/>
                      </a:pPr>
                      <a:r>
                        <a:rPr lang="en-US" b="0">
                          <a:solidFill>
                            <a:schemeClr val="dk1"/>
                          </a:solidFill>
                        </a:rPr>
                        <a:t>מנועים:</a:t>
                      </a:r>
                      <a:endParaRPr sz="1900">
                        <a:solidFill>
                          <a:schemeClr val="dk1"/>
                        </a:solidFill>
                      </a:endParaRPr>
                    </a:p>
                  </a:txBody>
                  <a:tcPr marL="68600" marR="68600" marT="60975" marB="60975">
                    <a:solidFill>
                      <a:srgbClr val="FFF2CC"/>
                    </a:solidFill>
                  </a:tcPr>
                </a:tc>
                <a:tc>
                  <a:txBody>
                    <a:bodyPr/>
                    <a:lstStyle/>
                    <a:p>
                      <a:pPr marL="0" marR="0" lvl="0" indent="0" algn="l" rtl="0">
                        <a:spcBef>
                          <a:spcPts val="0"/>
                        </a:spcBef>
                        <a:spcAft>
                          <a:spcPts val="0"/>
                        </a:spcAft>
                        <a:buNone/>
                      </a:pPr>
                      <a:endParaRPr/>
                    </a:p>
                  </a:txBody>
                  <a:tcPr marL="68600" marR="68600" marT="60975" marB="60975">
                    <a:solidFill>
                      <a:srgbClr val="FFF2CC"/>
                    </a:solidFill>
                  </a:tcPr>
                </a:tc>
                <a:extLst>
                  <a:ext uri="{0D108BD9-81ED-4DB2-BD59-A6C34878D82A}">
                    <a16:rowId xmlns:a16="http://schemas.microsoft.com/office/drawing/2014/main" val="10000"/>
                  </a:ext>
                </a:extLst>
              </a:tr>
              <a:tr h="833825">
                <a:tc>
                  <a:txBody>
                    <a:bodyPr/>
                    <a:lstStyle/>
                    <a:p>
                      <a:pPr marL="0" marR="0" lvl="0" indent="0" algn="l" rtl="0">
                        <a:spcBef>
                          <a:spcPts val="0"/>
                        </a:spcBef>
                        <a:spcAft>
                          <a:spcPts val="0"/>
                        </a:spcAft>
                        <a:buNone/>
                      </a:pPr>
                      <a:endParaRPr sz="18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ctr" rtl="1">
                        <a:spcBef>
                          <a:spcPts val="0"/>
                        </a:spcBef>
                        <a:spcAft>
                          <a:spcPts val="0"/>
                        </a:spcAft>
                        <a:buNone/>
                      </a:pPr>
                      <a:r>
                        <a:rPr lang="en-US" sz="1500"/>
                        <a:t>סעו ישר 50 ס”מ</a:t>
                      </a:r>
                      <a:endParaRPr sz="1600"/>
                    </a:p>
                  </a:txBody>
                  <a:tcPr marL="68600" marR="68600" marT="60975" marB="60975" anchor="ctr"/>
                </a:tc>
                <a:extLst>
                  <a:ext uri="{0D108BD9-81ED-4DB2-BD59-A6C34878D82A}">
                    <a16:rowId xmlns:a16="http://schemas.microsoft.com/office/drawing/2014/main" val="10001"/>
                  </a:ext>
                </a:extLst>
              </a:tr>
              <a:tr h="857000">
                <a:tc>
                  <a:txBody>
                    <a:bodyPr/>
                    <a:lstStyle/>
                    <a:p>
                      <a:pPr marL="0" marR="0" lvl="0" indent="0" algn="l" rtl="0">
                        <a:spcBef>
                          <a:spcPts val="0"/>
                        </a:spcBef>
                        <a:spcAft>
                          <a:spcPts val="0"/>
                        </a:spcAft>
                        <a:buNone/>
                      </a:pPr>
                      <a:endParaRPr sz="15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extLst>
                  <a:ext uri="{0D108BD9-81ED-4DB2-BD59-A6C34878D82A}">
                    <a16:rowId xmlns:a16="http://schemas.microsoft.com/office/drawing/2014/main" val="10002"/>
                  </a:ext>
                </a:extLst>
              </a:tr>
              <a:tr h="768675">
                <a:tc>
                  <a:txBody>
                    <a:bodyPr/>
                    <a:lstStyle/>
                    <a:p>
                      <a:pPr marL="0" marR="0" lvl="0" indent="0" algn="l" rtl="0">
                        <a:spcBef>
                          <a:spcPts val="0"/>
                        </a:spcBef>
                        <a:spcAft>
                          <a:spcPts val="0"/>
                        </a:spcAft>
                        <a:buNone/>
                      </a:pPr>
                      <a:endParaRPr sz="15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extLst>
                  <a:ext uri="{0D108BD9-81ED-4DB2-BD59-A6C34878D82A}">
                    <a16:rowId xmlns:a16="http://schemas.microsoft.com/office/drawing/2014/main" val="10003"/>
                  </a:ext>
                </a:extLst>
              </a:tr>
              <a:tr h="768675">
                <a:tc>
                  <a:txBody>
                    <a:bodyPr/>
                    <a:lstStyle/>
                    <a:p>
                      <a:pPr marL="0" marR="0" lvl="0" indent="0" algn="l" rtl="0">
                        <a:spcBef>
                          <a:spcPts val="0"/>
                        </a:spcBef>
                        <a:spcAft>
                          <a:spcPts val="0"/>
                        </a:spcAft>
                        <a:buNone/>
                      </a:pPr>
                      <a:endParaRPr sz="15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extLst>
                  <a:ext uri="{0D108BD9-81ED-4DB2-BD59-A6C34878D82A}">
                    <a16:rowId xmlns:a16="http://schemas.microsoft.com/office/drawing/2014/main" val="10004"/>
                  </a:ext>
                </a:extLst>
              </a:tr>
              <a:tr h="915800">
                <a:tc>
                  <a:txBody>
                    <a:bodyPr/>
                    <a:lstStyle/>
                    <a:p>
                      <a:pPr marL="0" marR="0" lvl="0" indent="0" algn="l" rtl="0">
                        <a:spcBef>
                          <a:spcPts val="0"/>
                        </a:spcBef>
                        <a:spcAft>
                          <a:spcPts val="0"/>
                        </a:spcAft>
                        <a:buNone/>
                      </a:pPr>
                      <a:endParaRPr sz="15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extLst>
                  <a:ext uri="{0D108BD9-81ED-4DB2-BD59-A6C34878D82A}">
                    <a16:rowId xmlns:a16="http://schemas.microsoft.com/office/drawing/2014/main" val="10005"/>
                  </a:ext>
                </a:extLst>
              </a:tr>
              <a:tr h="1054700">
                <a:tc>
                  <a:txBody>
                    <a:bodyPr/>
                    <a:lstStyle/>
                    <a:p>
                      <a:pPr marL="0" marR="0" lvl="0" indent="0" algn="l" rtl="0">
                        <a:spcBef>
                          <a:spcPts val="0"/>
                        </a:spcBef>
                        <a:spcAft>
                          <a:spcPts val="0"/>
                        </a:spcAft>
                        <a:buNone/>
                      </a:pPr>
                      <a:endParaRPr sz="1800" b="1"/>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l" rtl="0">
                        <a:spcBef>
                          <a:spcPts val="0"/>
                        </a:spcBef>
                        <a:spcAft>
                          <a:spcPts val="0"/>
                        </a:spcAft>
                        <a:buNone/>
                      </a:pPr>
                      <a:endParaRPr sz="1600"/>
                    </a:p>
                  </a:txBody>
                  <a:tcPr marL="68600" marR="68600" marT="60975" marB="60975"/>
                </a:tc>
                <a:tc>
                  <a:txBody>
                    <a:bodyPr/>
                    <a:lstStyle/>
                    <a:p>
                      <a:pPr marL="0" marR="0" lvl="0" indent="0" algn="r" rtl="1">
                        <a:spcBef>
                          <a:spcPts val="0"/>
                        </a:spcBef>
                        <a:spcAft>
                          <a:spcPts val="0"/>
                        </a:spcAft>
                        <a:buNone/>
                      </a:pPr>
                      <a:r>
                        <a:rPr lang="en-US" sz="1600"/>
                        <a:t>סיכום:</a:t>
                      </a:r>
                      <a:endParaRPr sz="1600"/>
                    </a:p>
                  </a:txBody>
                  <a:tcPr marL="68600" marR="68600" marT="60975" marB="60975"/>
                </a:tc>
                <a:extLst>
                  <a:ext uri="{0D108BD9-81ED-4DB2-BD59-A6C34878D82A}">
                    <a16:rowId xmlns:a16="http://schemas.microsoft.com/office/drawing/2014/main" val="10006"/>
                  </a:ext>
                </a:extLst>
              </a:tr>
            </a:tbl>
          </a:graphicData>
        </a:graphic>
      </p:graphicFrame>
      <p:sp>
        <p:nvSpPr>
          <p:cNvPr id="165" name="Google Shape;165;p19"/>
          <p:cNvSpPr txBox="1"/>
          <p:nvPr/>
        </p:nvSpPr>
        <p:spPr>
          <a:xfrm>
            <a:off x="4784834" y="8808900"/>
            <a:ext cx="1913891" cy="2195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66" name="Google Shape;166;p19"/>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67" name="Google Shape;167;p19"/>
          <p:cNvSpPr txBox="1"/>
          <p:nvPr/>
        </p:nvSpPr>
        <p:spPr>
          <a:xfrm>
            <a:off x="53132" y="724536"/>
            <a:ext cx="6645600" cy="12516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100" b="1">
                <a:solidFill>
                  <a:schemeClr val="dk1"/>
                </a:solidFill>
                <a:latin typeface="Calibri"/>
                <a:ea typeface="Calibri"/>
                <a:cs typeface="Calibri"/>
                <a:sym typeface="Calibri"/>
              </a:rPr>
              <a:t>הוראות: </a:t>
            </a:r>
            <a:endParaRPr/>
          </a:p>
          <a:p>
            <a:pPr marL="342900" marR="0" lvl="0" indent="-342900" algn="r" rtl="1">
              <a:spcBef>
                <a:spcPts val="0"/>
              </a:spcBef>
              <a:spcAft>
                <a:spcPts val="0"/>
              </a:spcAft>
              <a:buClr>
                <a:schemeClr val="dk1"/>
              </a:buClr>
              <a:buSzPts val="1100"/>
              <a:buFont typeface="Calibri"/>
              <a:buAutoNum type="arabicPeriod"/>
            </a:pPr>
            <a:r>
              <a:rPr lang="en-US" sz="1100">
                <a:solidFill>
                  <a:schemeClr val="dk1"/>
                </a:solidFill>
                <a:latin typeface="Calibri"/>
                <a:ea typeface="Calibri"/>
                <a:cs typeface="Calibri"/>
                <a:sym typeface="Calibri"/>
              </a:rPr>
              <a:t>אם עיצבתם יותר מרובוט אחד, השתמשו בטבלה הזאת על מנת להשוות ביניהם. בשורה העליונה של כל עמודה, תארו את הרובוט.</a:t>
            </a:r>
            <a:endParaRPr sz="1100">
              <a:solidFill>
                <a:schemeClr val="dk1"/>
              </a:solidFill>
              <a:latin typeface="Calibri"/>
              <a:ea typeface="Calibri"/>
              <a:cs typeface="Calibri"/>
              <a:sym typeface="Calibri"/>
            </a:endParaRPr>
          </a:p>
          <a:p>
            <a:pPr marL="342900" marR="0" lvl="0" indent="-342900" algn="r" rtl="1">
              <a:spcBef>
                <a:spcPts val="0"/>
              </a:spcBef>
              <a:spcAft>
                <a:spcPts val="0"/>
              </a:spcAft>
              <a:buClr>
                <a:schemeClr val="dk1"/>
              </a:buClr>
              <a:buSzPts val="1100"/>
              <a:buFont typeface="Calibri"/>
              <a:buAutoNum type="arabicPeriod"/>
            </a:pPr>
            <a:r>
              <a:rPr lang="en-US" sz="1100">
                <a:solidFill>
                  <a:schemeClr val="dk1"/>
                </a:solidFill>
                <a:latin typeface="Calibri"/>
                <a:ea typeface="Calibri"/>
                <a:cs typeface="Calibri"/>
                <a:sym typeface="Calibri"/>
              </a:rPr>
              <a:t> חשבו על בדיקות בסיסיות איתן תוכלו להשוות בין הרובוטים. הרובוט נוסע ישר? הוא פונה באופן מדויק והדיר? הוא יכול לעקוב אחרי קווים שחורים? הוא יכול לזהות ולהתיישר על קווים שחורים? האם הרובוט זז כמו שתכננתם?</a:t>
            </a:r>
            <a:endParaRPr/>
          </a:p>
          <a:p>
            <a:pPr marL="342900" marR="0" lvl="0" indent="-342900" algn="r" rtl="1">
              <a:spcBef>
                <a:spcPts val="0"/>
              </a:spcBef>
              <a:spcAft>
                <a:spcPts val="0"/>
              </a:spcAft>
              <a:buClr>
                <a:schemeClr val="dk1"/>
              </a:buClr>
              <a:buSzPts val="1100"/>
              <a:buFont typeface="Calibri"/>
              <a:buAutoNum type="arabicPeriod"/>
            </a:pPr>
            <a:r>
              <a:rPr lang="en-US" sz="1100">
                <a:solidFill>
                  <a:schemeClr val="dk1"/>
                </a:solidFill>
                <a:latin typeface="Calibri"/>
                <a:ea typeface="Calibri"/>
                <a:cs typeface="Calibri"/>
                <a:sym typeface="Calibri"/>
              </a:rPr>
              <a:t>דברו והחליטו לאיזה רובוט היו ביצועים טובים יותר כדי לבחור את העיצוב שמתאים לקבוצתכם!</a:t>
            </a:r>
            <a:endParaRPr/>
          </a:p>
        </p:txBody>
      </p:sp>
      <p:sp>
        <p:nvSpPr>
          <p:cNvPr id="168" name="Google Shape;168;p19"/>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השוואת רובוטים</a:t>
            </a:r>
            <a:endParaRPr/>
          </a:p>
        </p:txBody>
      </p:sp>
      <p:sp>
        <p:nvSpPr>
          <p:cNvPr id="169" name="Google Shape;169;p19"/>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70" name="Google Shape;170;p19"/>
          <p:cNvSpPr txBox="1"/>
          <p:nvPr/>
        </p:nvSpPr>
        <p:spPr>
          <a:xfrm>
            <a:off x="712412" y="8808900"/>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dirty="0" err="1">
                <a:solidFill>
                  <a:schemeClr val="dk1"/>
                </a:solidFill>
                <a:latin typeface="Calibri"/>
                <a:ea typeface="Calibri"/>
                <a:cs typeface="Calibri"/>
                <a:sym typeface="Calibri"/>
              </a:rPr>
              <a:t>תורגם</a:t>
            </a:r>
            <a:r>
              <a:rPr lang="en-US" sz="1300" b="1" dirty="0">
                <a:solidFill>
                  <a:schemeClr val="dk1"/>
                </a:solidFill>
                <a:latin typeface="Calibri"/>
                <a:ea typeface="Calibri"/>
                <a:cs typeface="Calibri"/>
                <a:sym typeface="Calibri"/>
              </a:rPr>
              <a:t> </a:t>
            </a:r>
            <a:r>
              <a:rPr lang="en-US" sz="1300" b="1" dirty="0" err="1">
                <a:solidFill>
                  <a:schemeClr val="dk1"/>
                </a:solidFill>
                <a:latin typeface="Calibri"/>
                <a:ea typeface="Calibri"/>
                <a:cs typeface="Calibri"/>
                <a:sym typeface="Calibri"/>
              </a:rPr>
              <a:t>לעברית</a:t>
            </a:r>
            <a:r>
              <a:rPr lang="en-US" sz="1300" b="1" dirty="0">
                <a:solidFill>
                  <a:schemeClr val="dk1"/>
                </a:solidFill>
                <a:latin typeface="Calibri"/>
                <a:ea typeface="Calibri"/>
                <a:cs typeface="Calibri"/>
                <a:sym typeface="Calibri"/>
              </a:rPr>
              <a:t> </a:t>
            </a:r>
            <a:r>
              <a:rPr lang="en-US" sz="1300" b="1" dirty="0" err="1">
                <a:solidFill>
                  <a:schemeClr val="dk1"/>
                </a:solidFill>
                <a:latin typeface="Calibri"/>
                <a:ea typeface="Calibri"/>
                <a:cs typeface="Calibri"/>
                <a:sym typeface="Calibri"/>
              </a:rPr>
              <a:t>ע”י</a:t>
            </a:r>
            <a:r>
              <a:rPr lang="en-US" sz="1300" b="1" dirty="0">
                <a:solidFill>
                  <a:schemeClr val="dk1"/>
                </a:solidFill>
                <a:latin typeface="Calibri"/>
                <a:ea typeface="Calibri"/>
                <a:cs typeface="Calibri"/>
                <a:sym typeface="Calibri"/>
              </a:rPr>
              <a:t> D-Bug #3316</a:t>
            </a:r>
            <a:endParaRPr sz="13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p:nvPr/>
        </p:nvSpPr>
        <p:spPr>
          <a:xfrm>
            <a:off x="5002532" y="762028"/>
            <a:ext cx="1696200" cy="4944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הוראות:</a:t>
            </a:r>
            <a:endParaRPr/>
          </a:p>
        </p:txBody>
      </p:sp>
      <p:graphicFrame>
        <p:nvGraphicFramePr>
          <p:cNvPr id="176" name="Google Shape;176;p20"/>
          <p:cNvGraphicFramePr/>
          <p:nvPr/>
        </p:nvGraphicFramePr>
        <p:xfrm>
          <a:off x="106134" y="2467605"/>
          <a:ext cx="6645725" cy="5359610"/>
        </p:xfrm>
        <a:graphic>
          <a:graphicData uri="http://schemas.openxmlformats.org/drawingml/2006/table">
            <a:tbl>
              <a:tblPr firstRow="1" bandRow="1">
                <a:noFill/>
                <a:tableStyleId>{6F6ED4EE-178A-4E28-8F1F-7539A32B7823}</a:tableStyleId>
              </a:tblPr>
              <a:tblGrid>
                <a:gridCol w="5945475">
                  <a:extLst>
                    <a:ext uri="{9D8B030D-6E8A-4147-A177-3AD203B41FA5}">
                      <a16:colId xmlns:a16="http://schemas.microsoft.com/office/drawing/2014/main" val="20000"/>
                    </a:ext>
                  </a:extLst>
                </a:gridCol>
                <a:gridCol w="700250">
                  <a:extLst>
                    <a:ext uri="{9D8B030D-6E8A-4147-A177-3AD203B41FA5}">
                      <a16:colId xmlns:a16="http://schemas.microsoft.com/office/drawing/2014/main" val="20001"/>
                    </a:ext>
                  </a:extLst>
                </a:gridCol>
              </a:tblGrid>
              <a:tr h="615375">
                <a:tc>
                  <a:txBody>
                    <a:bodyPr/>
                    <a:lstStyle/>
                    <a:p>
                      <a:pPr marL="0" marR="0" lvl="0" indent="0" algn="r" rtl="1">
                        <a:spcBef>
                          <a:spcPts val="0"/>
                        </a:spcBef>
                        <a:spcAft>
                          <a:spcPts val="0"/>
                        </a:spcAft>
                        <a:buNone/>
                      </a:pPr>
                      <a:r>
                        <a:rPr lang="en-US">
                          <a:solidFill>
                            <a:srgbClr val="000000"/>
                          </a:solidFill>
                        </a:rPr>
                        <a:t>מיקום הרובוט באזור השיגור:</a:t>
                      </a:r>
                      <a:endParaRPr/>
                    </a:p>
                  </a:txBody>
                  <a:tcPr marL="68600" marR="68600" marT="60975" marB="60975" anchor="ctr">
                    <a:solidFill>
                      <a:schemeClr val="lt2"/>
                    </a:solidFill>
                  </a:tcPr>
                </a:tc>
                <a:tc>
                  <a:txBody>
                    <a:bodyPr/>
                    <a:lstStyle/>
                    <a:p>
                      <a:pPr marL="0" marR="0" lvl="0" indent="0" algn="l" rtl="0">
                        <a:spcBef>
                          <a:spcPts val="0"/>
                        </a:spcBef>
                        <a:spcAft>
                          <a:spcPts val="0"/>
                        </a:spcAft>
                        <a:buNone/>
                      </a:pPr>
                      <a:endParaRPr>
                        <a:solidFill>
                          <a:srgbClr val="000000"/>
                        </a:solidFill>
                      </a:endParaRPr>
                    </a:p>
                  </a:txBody>
                  <a:tcPr marL="68600" marR="68600" marT="60975" marB="60975">
                    <a:solidFill>
                      <a:schemeClr val="lt2"/>
                    </a:solidFill>
                  </a:tcPr>
                </a:tc>
                <a:extLst>
                  <a:ext uri="{0D108BD9-81ED-4DB2-BD59-A6C34878D82A}">
                    <a16:rowId xmlns:a16="http://schemas.microsoft.com/office/drawing/2014/main" val="10000"/>
                  </a:ext>
                </a:extLst>
              </a:tr>
              <a:tr h="332250">
                <a:tc>
                  <a:txBody>
                    <a:bodyPr/>
                    <a:lstStyle/>
                    <a:p>
                      <a:pPr marL="0" marR="0" lvl="0" indent="0" algn="ctr" rtl="0">
                        <a:spcBef>
                          <a:spcPts val="0"/>
                        </a:spcBef>
                        <a:spcAft>
                          <a:spcPts val="0"/>
                        </a:spcAft>
                        <a:buNone/>
                      </a:pPr>
                      <a:r>
                        <a:rPr lang="en-US" b="1">
                          <a:solidFill>
                            <a:schemeClr val="lt1"/>
                          </a:solidFill>
                        </a:rPr>
                        <a:t>הנחייה לרובוט</a:t>
                      </a:r>
                      <a:endParaRPr b="1">
                        <a:solidFill>
                          <a:schemeClr val="lt1"/>
                        </a:solidFill>
                      </a:endParaRPr>
                    </a:p>
                  </a:txBody>
                  <a:tcPr marL="68600" marR="68600" marT="60975" marB="60975">
                    <a:solidFill>
                      <a:schemeClr val="accent6"/>
                    </a:solidFill>
                  </a:tcPr>
                </a:tc>
                <a:tc>
                  <a:txBody>
                    <a:bodyPr/>
                    <a:lstStyle/>
                    <a:p>
                      <a:pPr marL="0" marR="0" lvl="0" indent="0" algn="ctr" rtl="0">
                        <a:spcBef>
                          <a:spcPts val="0"/>
                        </a:spcBef>
                        <a:spcAft>
                          <a:spcPts val="0"/>
                        </a:spcAft>
                        <a:buNone/>
                      </a:pPr>
                      <a:r>
                        <a:rPr lang="en-US" b="1">
                          <a:solidFill>
                            <a:schemeClr val="lt1"/>
                          </a:solidFill>
                        </a:rPr>
                        <a:t>שלב</a:t>
                      </a:r>
                      <a:endParaRPr b="1">
                        <a:solidFill>
                          <a:schemeClr val="lt1"/>
                        </a:solidFill>
                      </a:endParaRPr>
                    </a:p>
                  </a:txBody>
                  <a:tcPr marL="68600" marR="68600" marT="60975" marB="60975">
                    <a:lnB w="1270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510375">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1</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63875">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2</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97650">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3</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84000">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4</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552875">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5</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537975">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6</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517775">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7</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644400">
                <a:tc>
                  <a:txBody>
                    <a:bodyPr/>
                    <a:lstStyle/>
                    <a:p>
                      <a:pPr marL="0" lvl="0" indent="0" algn="l" rtl="0">
                        <a:spcBef>
                          <a:spcPts val="0"/>
                        </a:spcBef>
                        <a:spcAft>
                          <a:spcPts val="0"/>
                        </a:spcAft>
                        <a:buNone/>
                      </a:pPr>
                      <a:endParaRPr/>
                    </a:p>
                  </a:txBody>
                  <a:tcPr marL="68600" marR="68600" marT="60975" marB="60975" anchor="ctr">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US"/>
                        <a:t>8</a:t>
                      </a:r>
                      <a:endParaRPr sz="1600"/>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77" name="Google Shape;177;p20"/>
          <p:cNvSpPr txBox="1"/>
          <p:nvPr/>
        </p:nvSpPr>
        <p:spPr>
          <a:xfrm>
            <a:off x="5002532" y="8808900"/>
            <a:ext cx="1696193" cy="2195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78" name="Google Shape;178;p20"/>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p20"/>
          <p:cNvSpPr txBox="1"/>
          <p:nvPr/>
        </p:nvSpPr>
        <p:spPr>
          <a:xfrm>
            <a:off x="106195" y="1189760"/>
            <a:ext cx="6645600" cy="1107900"/>
          </a:xfrm>
          <a:prstGeom prst="rect">
            <a:avLst/>
          </a:prstGeom>
          <a:noFill/>
          <a:ln>
            <a:noFill/>
          </a:ln>
        </p:spPr>
        <p:txBody>
          <a:bodyPr spcFirstLastPara="1" wrap="square" lIns="91425" tIns="45700" rIns="91425" bIns="45700" anchor="t" anchorCtr="0">
            <a:noAutofit/>
          </a:bodyPr>
          <a:lstStyle/>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הגיע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הזמן</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לתכנן</a:t>
            </a:r>
            <a:r>
              <a:rPr lang="en-US" sz="1200" dirty="0">
                <a:solidFill>
                  <a:schemeClr val="dk1"/>
                </a:solidFill>
                <a:latin typeface="Calibri"/>
                <a:ea typeface="Calibri"/>
                <a:cs typeface="Calibri"/>
                <a:sym typeface="Calibri"/>
              </a:rPr>
              <a:t>! </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מסלול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שקבוצתכם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בחרה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כתבו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הפסאודו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קוד</a:t>
            </a:r>
            <a:r>
              <a:rPr lang="en-US" sz="1200" dirty="0">
                <a:solidFill>
                  <a:schemeClr val="dk1"/>
                </a:solidFill>
                <a:latin typeface="Calibri"/>
                <a:ea typeface="Calibri"/>
                <a:cs typeface="Calibri"/>
                <a:sym typeface="Calibri"/>
              </a:rPr>
              <a:t> </a:t>
            </a:r>
            <a:r>
              <a:rPr lang="he-IL"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תיאור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מצומצם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התוכנה</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בשביל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הרובוט</a:t>
            </a:r>
            <a:r>
              <a:rPr lang="en-US" sz="1200" dirty="0">
                <a:solidFill>
                  <a:schemeClr val="dk1"/>
                </a:solidFill>
                <a:latin typeface="Calibri"/>
                <a:ea typeface="Calibri"/>
                <a:cs typeface="Calibri"/>
                <a:sym typeface="Calibri"/>
              </a:rPr>
              <a:t>. </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ביציאה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מאזור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השיגור</a:t>
            </a:r>
            <a:r>
              <a:rPr lang="en-US" sz="1200" dirty="0">
                <a:solidFill>
                  <a:schemeClr val="dk1"/>
                </a:solidFill>
                <a:latin typeface="Calibri"/>
                <a:ea typeface="Calibri"/>
                <a:cs typeface="Calibri"/>
                <a:sym typeface="Calibri"/>
              </a:rPr>
              <a:t>,</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איך</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הרובוט</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ייסע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ויפעיל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המשימה</a:t>
            </a:r>
            <a:r>
              <a:rPr lang="en-US" sz="1200" dirty="0">
                <a:solidFill>
                  <a:schemeClr val="dk1"/>
                </a:solidFill>
                <a:latin typeface="Calibri"/>
                <a:ea typeface="Calibri"/>
                <a:cs typeface="Calibri"/>
                <a:sym typeface="Calibri"/>
              </a:rPr>
              <a:t>?</a:t>
            </a:r>
            <a:r>
              <a:rPr lang="he-IL"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לדוגמא</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סע</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ישר</a:t>
            </a:r>
            <a:r>
              <a:rPr lang="en-US" sz="1200" dirty="0">
                <a:solidFill>
                  <a:schemeClr val="dk1"/>
                </a:solidFill>
                <a:latin typeface="Calibri"/>
                <a:ea typeface="Calibri"/>
                <a:cs typeface="Calibri"/>
                <a:sym typeface="Calibri"/>
              </a:rPr>
              <a:t> 30 </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ס"מ</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הסתובב</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שמאלה</a:t>
            </a:r>
            <a:r>
              <a:rPr lang="en-US" sz="1200" dirty="0">
                <a:solidFill>
                  <a:schemeClr val="dk1"/>
                </a:solidFill>
                <a:latin typeface="Calibri"/>
                <a:ea typeface="Calibri"/>
                <a:cs typeface="Calibri"/>
                <a:sym typeface="Calibri"/>
              </a:rPr>
              <a:t> 90 </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מעלות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וכדומה</a:t>
            </a:r>
            <a:r>
              <a:rPr lang="en-US"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כתבו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בעברית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כל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תנועה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שהרובוט</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יצטרך</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לעשות</a:t>
            </a:r>
            <a:r>
              <a:rPr lang="en-US" sz="1200" dirty="0">
                <a:solidFill>
                  <a:schemeClr val="dk1"/>
                </a:solidFill>
                <a:latin typeface="Calibri"/>
                <a:ea typeface="Calibri"/>
                <a:cs typeface="Calibri"/>
                <a:sym typeface="Calibri"/>
              </a:rPr>
              <a:t>.</a:t>
            </a:r>
            <a:r>
              <a:rPr lang="he-IL"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מאוחר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יותר</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המתכנתים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יוכלו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להפוך</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את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זה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לתכנות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של</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הרובוט</a:t>
            </a:r>
            <a:r>
              <a:rPr lang="en-US" sz="1200" dirty="0">
                <a:solidFill>
                  <a:schemeClr val="dk1"/>
                </a:solidFill>
                <a:latin typeface="Calibri"/>
                <a:ea typeface="Calibri"/>
                <a:cs typeface="Calibri"/>
                <a:sym typeface="Calibri"/>
              </a:rPr>
              <a:t>.</a:t>
            </a:r>
            <a:endParaRPr dirty="0"/>
          </a:p>
          <a:p>
            <a:pPr marL="342900" marR="0" lvl="0" indent="-342900" algn="r" rtl="1">
              <a:spcBef>
                <a:spcPts val="0"/>
              </a:spcBef>
              <a:spcAft>
                <a:spcPts val="0"/>
              </a:spcAft>
              <a:buClr>
                <a:schemeClr val="dk1"/>
              </a:buClr>
              <a:buSzPts val="1200"/>
              <a:buFont typeface="Calibri"/>
              <a:buAutoNum type="arabicPeriod"/>
            </a:pPr>
            <a:r>
              <a:rPr lang="en-US" sz="1200" dirty="0" err="1">
                <a:solidFill>
                  <a:schemeClr val="dk1"/>
                </a:solidFill>
                <a:latin typeface="Calibri"/>
                <a:ea typeface="Calibri"/>
                <a:cs typeface="Calibri"/>
                <a:sym typeface="Calibri"/>
              </a:rPr>
              <a:t>השתמשו</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בכמה</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שורות</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שאתם</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צריכים</a:t>
            </a:r>
            <a:r>
              <a:rPr lang="en-US" sz="1200" dirty="0">
                <a:solidFill>
                  <a:schemeClr val="dk1"/>
                </a:solidFill>
                <a:latin typeface="Calibri"/>
                <a:ea typeface="Calibri"/>
                <a:cs typeface="Calibri"/>
                <a:sym typeface="Calibri"/>
              </a:rPr>
              <a:t>.</a:t>
            </a:r>
            <a:endParaRPr dirty="0"/>
          </a:p>
        </p:txBody>
      </p:sp>
      <p:sp>
        <p:nvSpPr>
          <p:cNvPr id="180" name="Google Shape;180;p20"/>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תיאור התוכנה</a:t>
            </a:r>
            <a:endParaRPr/>
          </a:p>
        </p:txBody>
      </p:sp>
      <p:sp>
        <p:nvSpPr>
          <p:cNvPr id="181" name="Google Shape;181;p20"/>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82" name="Google Shape;182;p20"/>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21"/>
          <p:cNvGraphicFramePr/>
          <p:nvPr/>
        </p:nvGraphicFramePr>
        <p:xfrm>
          <a:off x="146962" y="823179"/>
          <a:ext cx="6645725" cy="7833480"/>
        </p:xfrm>
        <a:graphic>
          <a:graphicData uri="http://schemas.openxmlformats.org/drawingml/2006/table">
            <a:tbl>
              <a:tblPr firstRow="1" bandRow="1">
                <a:noFill/>
                <a:tableStyleId>{6F6ED4EE-178A-4E28-8F1F-7539A32B7823}</a:tableStyleId>
              </a:tblPr>
              <a:tblGrid>
                <a:gridCol w="5850225">
                  <a:extLst>
                    <a:ext uri="{9D8B030D-6E8A-4147-A177-3AD203B41FA5}">
                      <a16:colId xmlns:a16="http://schemas.microsoft.com/office/drawing/2014/main" val="20000"/>
                    </a:ext>
                  </a:extLst>
                </a:gridCol>
                <a:gridCol w="795500">
                  <a:extLst>
                    <a:ext uri="{9D8B030D-6E8A-4147-A177-3AD203B41FA5}">
                      <a16:colId xmlns:a16="http://schemas.microsoft.com/office/drawing/2014/main" val="20001"/>
                    </a:ext>
                  </a:extLst>
                </a:gridCol>
              </a:tblGrid>
              <a:tr h="373875">
                <a:tc>
                  <a:txBody>
                    <a:bodyPr/>
                    <a:lstStyle/>
                    <a:p>
                      <a:pPr marL="0" marR="0" lvl="0" indent="0" algn="ctr" rtl="1">
                        <a:spcBef>
                          <a:spcPts val="0"/>
                        </a:spcBef>
                        <a:spcAft>
                          <a:spcPts val="0"/>
                        </a:spcAft>
                        <a:buNone/>
                      </a:pPr>
                      <a:r>
                        <a:rPr lang="en-US" sz="1700"/>
                        <a:t>הנחיה לרובוט</a:t>
                      </a:r>
                      <a:endParaRPr sz="1500"/>
                    </a:p>
                  </a:txBody>
                  <a:tcPr marL="68600" marR="68600" marT="60975" marB="60975">
                    <a:solidFill>
                      <a:schemeClr val="accent6"/>
                    </a:solidFill>
                  </a:tcPr>
                </a:tc>
                <a:tc>
                  <a:txBody>
                    <a:bodyPr/>
                    <a:lstStyle/>
                    <a:p>
                      <a:pPr marL="0" marR="0" lvl="0" indent="0" algn="ctr" rtl="0">
                        <a:spcBef>
                          <a:spcPts val="0"/>
                        </a:spcBef>
                        <a:spcAft>
                          <a:spcPts val="0"/>
                        </a:spcAft>
                        <a:buNone/>
                      </a:pPr>
                      <a:r>
                        <a:rPr lang="en-US" sz="1700"/>
                        <a:t>שלב</a:t>
                      </a:r>
                      <a:endParaRPr sz="1500"/>
                    </a:p>
                  </a:txBody>
                  <a:tcPr marL="68600" marR="68600" marT="60975" marB="60975">
                    <a:lnB w="1270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14025">
                <a:tc>
                  <a:txBody>
                    <a:bodyPr/>
                    <a:lstStyle/>
                    <a:p>
                      <a:pPr marL="0" marR="0" lvl="0" indent="0" algn="ctr" rtl="0">
                        <a:spcBef>
                          <a:spcPts val="0"/>
                        </a:spcBef>
                        <a:spcAft>
                          <a:spcPts val="0"/>
                        </a:spcAft>
                        <a:buNone/>
                      </a:pPr>
                      <a:endParaRPr sz="1600"/>
                    </a:p>
                  </a:txBody>
                  <a:tcPr marL="68600" marR="68600" marT="60975" marB="60975"/>
                </a:tc>
                <a:tc>
                  <a:txBody>
                    <a:bodyPr/>
                    <a:lstStyle/>
                    <a:p>
                      <a:pPr marL="0" lvl="0" indent="0" algn="l" rtl="0">
                        <a:spcBef>
                          <a:spcPts val="0"/>
                        </a:spcBef>
                        <a:spcAft>
                          <a:spcPts val="0"/>
                        </a:spcAft>
                        <a:buNone/>
                      </a:pPr>
                      <a:endParaRPr/>
                    </a:p>
                  </a:txBody>
                  <a:tcPr marL="68600" marR="68600" marT="60975" marB="60975" anchor="ctr">
                    <a:lnT w="12700" cap="flat" cmpd="sng">
                      <a:solidFill>
                        <a:schemeClr val="lt1"/>
                      </a:solidFill>
                      <a:prstDash val="solid"/>
                      <a:round/>
                      <a:headEnd type="none" w="sm" len="sm"/>
                      <a:tailEnd type="none" w="sm" len="sm"/>
                    </a:lnT>
                  </a:tcPr>
                </a:tc>
                <a:extLst>
                  <a:ext uri="{0D108BD9-81ED-4DB2-BD59-A6C34878D82A}">
                    <a16:rowId xmlns:a16="http://schemas.microsoft.com/office/drawing/2014/main" val="10009"/>
                  </a:ext>
                </a:extLst>
              </a:tr>
              <a:tr h="414025">
                <a:tc>
                  <a:txBody>
                    <a:bodyPr/>
                    <a:lstStyle/>
                    <a:p>
                      <a:pPr marL="0" marR="0" lvl="0" indent="0" algn="ctr" rtl="0">
                        <a:spcBef>
                          <a:spcPts val="0"/>
                        </a:spcBef>
                        <a:spcAft>
                          <a:spcPts val="0"/>
                        </a:spcAft>
                        <a:buNone/>
                      </a:pPr>
                      <a:endParaRPr sz="1600"/>
                    </a:p>
                  </a:txBody>
                  <a:tcPr marL="68600" marR="68600" marT="60975" marB="60975"/>
                </a:tc>
                <a:tc>
                  <a:txBody>
                    <a:bodyPr/>
                    <a:lstStyle/>
                    <a:p>
                      <a:pPr marL="0" lvl="0" indent="0" algn="l" rtl="0">
                        <a:spcBef>
                          <a:spcPts val="0"/>
                        </a:spcBef>
                        <a:spcAft>
                          <a:spcPts val="0"/>
                        </a:spcAft>
                        <a:buNone/>
                      </a:pPr>
                      <a:endParaRPr/>
                    </a:p>
                  </a:txBody>
                  <a:tcPr marL="68600" marR="68600" marT="60975" marB="60975" anchor="ctr"/>
                </a:tc>
                <a:extLst>
                  <a:ext uri="{0D108BD9-81ED-4DB2-BD59-A6C34878D82A}">
                    <a16:rowId xmlns:a16="http://schemas.microsoft.com/office/drawing/2014/main" val="10010"/>
                  </a:ext>
                </a:extLst>
              </a:tr>
              <a:tr h="414025">
                <a:tc>
                  <a:txBody>
                    <a:bodyPr/>
                    <a:lstStyle/>
                    <a:p>
                      <a:pPr marL="0" marR="0" lvl="0" indent="0" algn="ctr" rtl="0">
                        <a:spcBef>
                          <a:spcPts val="0"/>
                        </a:spcBef>
                        <a:spcAft>
                          <a:spcPts val="0"/>
                        </a:spcAft>
                        <a:buNone/>
                      </a:pPr>
                      <a:endParaRPr sz="1600"/>
                    </a:p>
                  </a:txBody>
                  <a:tcPr marL="68600" marR="68600" marT="60975" marB="60975"/>
                </a:tc>
                <a:tc>
                  <a:txBody>
                    <a:bodyPr/>
                    <a:lstStyle/>
                    <a:p>
                      <a:pPr marL="0" lvl="0" indent="0" algn="l" rtl="0">
                        <a:spcBef>
                          <a:spcPts val="0"/>
                        </a:spcBef>
                        <a:spcAft>
                          <a:spcPts val="0"/>
                        </a:spcAft>
                        <a:buNone/>
                      </a:pPr>
                      <a:endParaRPr/>
                    </a:p>
                  </a:txBody>
                  <a:tcPr marL="68600" marR="68600" marT="60975" marB="60975" anchor="ctr"/>
                </a:tc>
                <a:extLst>
                  <a:ext uri="{0D108BD9-81ED-4DB2-BD59-A6C34878D82A}">
                    <a16:rowId xmlns:a16="http://schemas.microsoft.com/office/drawing/2014/main" val="10011"/>
                  </a:ext>
                </a:extLst>
              </a:tr>
              <a:tr h="414025">
                <a:tc>
                  <a:txBody>
                    <a:bodyPr/>
                    <a:lstStyle/>
                    <a:p>
                      <a:pPr marL="0" marR="0" lvl="0" indent="0" algn="ctr" rtl="0">
                        <a:spcBef>
                          <a:spcPts val="0"/>
                        </a:spcBef>
                        <a:spcAft>
                          <a:spcPts val="0"/>
                        </a:spcAft>
                        <a:buNone/>
                      </a:pPr>
                      <a:endParaRPr sz="1600"/>
                    </a:p>
                  </a:txBody>
                  <a:tcPr marL="68600" marR="68600" marT="60975" marB="60975"/>
                </a:tc>
                <a:tc>
                  <a:txBody>
                    <a:bodyPr/>
                    <a:lstStyle/>
                    <a:p>
                      <a:pPr marL="0" lvl="0" indent="0" algn="l" rtl="0">
                        <a:spcBef>
                          <a:spcPts val="0"/>
                        </a:spcBef>
                        <a:spcAft>
                          <a:spcPts val="0"/>
                        </a:spcAft>
                        <a:buNone/>
                      </a:pPr>
                      <a:endParaRPr/>
                    </a:p>
                  </a:txBody>
                  <a:tcPr marL="68600" marR="68600" marT="60975" marB="60975" anchor="ctr">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14025">
                <a:tc>
                  <a:txBody>
                    <a:bodyPr/>
                    <a:lstStyle/>
                    <a:p>
                      <a:pPr marL="0" marR="0" lvl="0" indent="0" algn="ctr" rtl="0">
                        <a:spcBef>
                          <a:spcPts val="0"/>
                        </a:spcBef>
                        <a:spcAft>
                          <a:spcPts val="0"/>
                        </a:spcAft>
                        <a:buNone/>
                      </a:pPr>
                      <a:endParaRPr sz="1600"/>
                    </a:p>
                  </a:txBody>
                  <a:tcPr marL="68600" marR="68600" marT="60975" marB="6097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68600" marR="68600" marT="60975" marB="609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14025">
                <a:tc>
                  <a:txBody>
                    <a:bodyPr/>
                    <a:lstStyle/>
                    <a:p>
                      <a:pPr marL="0" marR="0" lvl="0" indent="0" algn="ctr" rtl="0">
                        <a:spcBef>
                          <a:spcPts val="0"/>
                        </a:spcBef>
                        <a:spcAft>
                          <a:spcPts val="0"/>
                        </a:spcAft>
                        <a:buNone/>
                      </a:pPr>
                      <a:endParaRPr sz="1600"/>
                    </a:p>
                  </a:txBody>
                  <a:tcPr marL="68600" marR="68600" marT="60975" marB="60975"/>
                </a:tc>
                <a:tc>
                  <a:txBody>
                    <a:bodyPr/>
                    <a:lstStyle/>
                    <a:p>
                      <a:pPr marL="0" lvl="0" indent="0" algn="l" rtl="0">
                        <a:spcBef>
                          <a:spcPts val="0"/>
                        </a:spcBef>
                        <a:spcAft>
                          <a:spcPts val="0"/>
                        </a:spcAft>
                        <a:buNone/>
                      </a:pPr>
                      <a:endParaRPr/>
                    </a:p>
                  </a:txBody>
                  <a:tcPr marL="68600" marR="68600" marT="60975" marB="60975" anchor="ctr">
                    <a:lnT w="12700" cap="flat" cmpd="sng">
                      <a:solidFill>
                        <a:schemeClr val="lt1"/>
                      </a:solidFill>
                      <a:prstDash val="solid"/>
                      <a:round/>
                      <a:headEnd type="none" w="sm" len="sm"/>
                      <a:tailEnd type="none" w="sm" len="sm"/>
                    </a:lnT>
                  </a:tcPr>
                </a:tc>
                <a:extLst>
                  <a:ext uri="{0D108BD9-81ED-4DB2-BD59-A6C34878D82A}">
                    <a16:rowId xmlns:a16="http://schemas.microsoft.com/office/drawing/2014/main" val="10018"/>
                  </a:ext>
                </a:extLst>
              </a:tr>
            </a:tbl>
          </a:graphicData>
        </a:graphic>
      </p:graphicFrame>
      <p:sp>
        <p:nvSpPr>
          <p:cNvPr id="188" name="Google Shape;188;p21"/>
          <p:cNvSpPr txBox="1"/>
          <p:nvPr/>
        </p:nvSpPr>
        <p:spPr>
          <a:xfrm>
            <a:off x="4903076" y="8808900"/>
            <a:ext cx="1795649" cy="258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i="1" dirty="0">
                <a:solidFill>
                  <a:schemeClr val="dk1"/>
                </a:solidFill>
                <a:latin typeface="Calibri"/>
                <a:ea typeface="Calibri"/>
                <a:cs typeface="Calibri"/>
                <a:sym typeface="Calibri"/>
              </a:rPr>
              <a:t>©2020, FLLTutorials.com</a:t>
            </a:r>
            <a:endParaRPr sz="1100" i="1" u="none" strike="noStrike" cap="none" dirty="0">
              <a:solidFill>
                <a:schemeClr val="dk1"/>
              </a:solidFill>
              <a:latin typeface="Calibri"/>
              <a:ea typeface="Calibri"/>
              <a:cs typeface="Calibri"/>
              <a:sym typeface="Calibri"/>
            </a:endParaRPr>
          </a:p>
        </p:txBody>
      </p:sp>
      <p:sp>
        <p:nvSpPr>
          <p:cNvPr id="189" name="Google Shape;189;p21"/>
          <p:cNvSpPr txBox="1">
            <a:spLocks noGrp="1"/>
          </p:cNvSpPr>
          <p:nvPr>
            <p:ph type="sldNum" idx="12"/>
          </p:nvPr>
        </p:nvSpPr>
        <p:spPr>
          <a:xfrm>
            <a:off x="-500937" y="8484660"/>
            <a:ext cx="1542900" cy="486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90" name="Google Shape;190;p21"/>
          <p:cNvSpPr txBox="1"/>
          <p:nvPr/>
        </p:nvSpPr>
        <p:spPr>
          <a:xfrm>
            <a:off x="3972145" y="232228"/>
            <a:ext cx="2779800" cy="492300"/>
          </a:xfrm>
          <a:prstGeom prst="rect">
            <a:avLst/>
          </a:prstGeom>
          <a:solidFill>
            <a:schemeClr val="accent6"/>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r>
              <a:rPr lang="en-US" sz="1800" b="1">
                <a:solidFill>
                  <a:schemeClr val="lt1"/>
                </a:solidFill>
                <a:latin typeface="Calibri"/>
                <a:ea typeface="Calibri"/>
                <a:cs typeface="Calibri"/>
                <a:sym typeface="Calibri"/>
              </a:rPr>
              <a:t>תיאור התוכנה</a:t>
            </a:r>
            <a:endParaRPr/>
          </a:p>
        </p:txBody>
      </p:sp>
      <p:sp>
        <p:nvSpPr>
          <p:cNvPr id="191" name="Google Shape;191;p21"/>
          <p:cNvSpPr txBox="1"/>
          <p:nvPr/>
        </p:nvSpPr>
        <p:spPr>
          <a:xfrm>
            <a:off x="106049" y="232228"/>
            <a:ext cx="38661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1">
              <a:spcBef>
                <a:spcPts val="0"/>
              </a:spcBef>
              <a:spcAft>
                <a:spcPts val="0"/>
              </a:spcAft>
              <a:buNone/>
            </a:pPr>
            <a:r>
              <a:rPr lang="en-US" sz="1800" b="1">
                <a:solidFill>
                  <a:schemeClr val="dk1"/>
                </a:solidFill>
                <a:latin typeface="Calibri"/>
                <a:ea typeface="Calibri"/>
                <a:cs typeface="Calibri"/>
                <a:sym typeface="Calibri"/>
              </a:rPr>
              <a:t>שם:</a:t>
            </a:r>
            <a:endParaRPr/>
          </a:p>
        </p:txBody>
      </p:sp>
      <p:sp>
        <p:nvSpPr>
          <p:cNvPr id="192" name="Google Shape;192;p21"/>
          <p:cNvSpPr txBox="1"/>
          <p:nvPr/>
        </p:nvSpPr>
        <p:spPr>
          <a:xfrm>
            <a:off x="420750" y="8769575"/>
            <a:ext cx="3840900" cy="258900"/>
          </a:xfrm>
          <a:prstGeom prst="rect">
            <a:avLst/>
          </a:prstGeom>
          <a:no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1300" b="1">
                <a:solidFill>
                  <a:schemeClr val="dk1"/>
                </a:solidFill>
                <a:latin typeface="Calibri"/>
                <a:ea typeface="Calibri"/>
                <a:cs typeface="Calibri"/>
                <a:sym typeface="Calibri"/>
              </a:rPr>
              <a:t>תורגם לעברית ע”י D-Bug #3316</a:t>
            </a:r>
            <a:endParaRPr sz="1300" b="1"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On-screen Show (4:3)</PresentationFormat>
  <Paragraphs>226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Einav Bar-Nir</dc:creator>
  <cp:lastModifiedBy>Einav Bar-Nir</cp:lastModifiedBy>
  <cp:revision>1</cp:revision>
  <dcterms:modified xsi:type="dcterms:W3CDTF">2020-09-22T10:24:15Z</dcterms:modified>
</cp:coreProperties>
</file>