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415" r:id="rId3"/>
    <p:sldId id="402" r:id="rId4"/>
    <p:sldId id="416" r:id="rId5"/>
    <p:sldId id="417" r:id="rId6"/>
    <p:sldId id="398" r:id="rId7"/>
    <p:sldId id="412" r:id="rId8"/>
    <p:sldId id="409" r:id="rId9"/>
    <p:sldId id="414" r:id="rId10"/>
    <p:sldId id="411" r:id="rId11"/>
    <p:sldId id="406" r:id="rId12"/>
    <p:sldId id="407" r:id="rId13"/>
    <p:sldId id="40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/>
    <p:restoredTop sz="94650"/>
  </p:normalViewPr>
  <p:slideViewPr>
    <p:cSldViewPr snapToGrid="0" snapToObjects="1">
      <p:cViewPr varScale="1">
        <p:scale>
          <a:sx n="131" d="100"/>
          <a:sy n="131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7695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5BA68C9-19BD-2842-8D5B-A294608A9C79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F38E2F7-E654-9241-9E08-B31B2A2E2A3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48140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F2D2F63-BC8F-194F-8C6D-79D37E21EBE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1B03962-1CB0-3A46-9538-78A26A226C80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A3E673E-BF3A-F740-94D2-1217BD858B53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3FB76C4-17A2-F940-929E-E75245CF9489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2800EB-FCE7-9C4F-B68E-F376652E983E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BE227C1-97C2-104E-BBE2-0B4D098AE17C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A69DCCA-86A7-364E-98B1-B2C6B12D011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ltutoria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Dezvoltarea identității echipei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PRETTY SMART POWER GIRLS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3FDB-F94A-1A43-9387-A542994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Încurajarea echipei</a:t>
            </a:r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B485CE4-028F-B543-98AA-2A5CCA91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Să ai o încurajare anume</a:t>
            </a:r>
            <a:r>
              <a:rPr lang="nl-NL" dirty="0"/>
              <a:t>, </a:t>
            </a:r>
            <a:r>
              <a:rPr lang="ro-RO" dirty="0"/>
              <a:t>strigăt sau cântec poate să vă definească ca echipă.</a:t>
            </a:r>
            <a:endParaRPr lang="nl-NL" dirty="0"/>
          </a:p>
          <a:p>
            <a:r>
              <a:rPr lang="ro-RO" dirty="0"/>
              <a:t>Poți adăuga la identitatea echipei prin crearea unui strigăt, cântec care este unic și reprezintă echipa ta</a:t>
            </a:r>
            <a:r>
              <a:rPr lang="nl-NL" dirty="0"/>
              <a:t>.</a:t>
            </a:r>
          </a:p>
          <a:p>
            <a:r>
              <a:rPr lang="ro-RO" dirty="0"/>
              <a:t>Poți chiar adăuga mișcări de dans</a:t>
            </a:r>
            <a:r>
              <a:rPr lang="nl-NL" dirty="0"/>
              <a:t>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F4DF-6770-3144-99D6-899E1346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D241-79E0-5B4C-8662-F1B0DC50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Steaguri, bannere, mascote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AC2F3-F251-3B4A-89E7-5D17B4FA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727223" cy="4353215"/>
          </a:xfrm>
        </p:spPr>
        <p:txBody>
          <a:bodyPr>
            <a:normAutofit/>
          </a:bodyPr>
          <a:lstStyle/>
          <a:p>
            <a:r>
              <a:rPr lang="ro-RO" dirty="0"/>
              <a:t>Steagurile sunt o modalitate bună să arăți de unde ești</a:t>
            </a:r>
            <a:r>
              <a:rPr lang="nl-NL" dirty="0"/>
              <a:t>. (</a:t>
            </a:r>
            <a:r>
              <a:rPr lang="ro-RO" dirty="0"/>
              <a:t>țară, stat, oraș sau școală</a:t>
            </a:r>
          </a:p>
          <a:p>
            <a:r>
              <a:rPr lang="nl-NL" dirty="0"/>
              <a:t>Ban</a:t>
            </a:r>
            <a:r>
              <a:rPr lang="ro-RO" dirty="0"/>
              <a:t>ere</a:t>
            </a:r>
            <a:endParaRPr lang="nl-NL" dirty="0"/>
          </a:p>
          <a:p>
            <a:r>
              <a:rPr lang="nl-NL" dirty="0"/>
              <a:t>Mascot</a:t>
            </a:r>
            <a:r>
              <a:rPr lang="ro-RO" dirty="0"/>
              <a:t>e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E2B606-17DC-064A-90E6-9EF02EC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CCFCA62-6C4A-554F-A693-7B37BC687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344" y="1813389"/>
            <a:ext cx="3530600" cy="26543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A2339E88-D53E-A146-87AC-6182656A3AD0}"/>
              </a:ext>
            </a:extLst>
          </p:cNvPr>
          <p:cNvSpPr txBox="1"/>
          <p:nvPr/>
        </p:nvSpPr>
        <p:spPr>
          <a:xfrm>
            <a:off x="5965284" y="4467689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Photo: Dutch Delta</a:t>
            </a:r>
          </a:p>
        </p:txBody>
      </p:sp>
    </p:spTree>
    <p:extLst>
      <p:ext uri="{BB962C8B-B14F-4D97-AF65-F5344CB8AC3E}">
        <p14:creationId xmlns:p14="http://schemas.microsoft.com/office/powerpoint/2010/main" val="17711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D4D60FB-E3CB-484F-8B1B-283E945FB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100" y="2221690"/>
            <a:ext cx="3898900" cy="2921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1FB736-EE0F-4642-8F00-16FA733C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media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4C861-D72F-0C4F-947A-E344647E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003685" cy="4353215"/>
          </a:xfrm>
        </p:spPr>
        <p:txBody>
          <a:bodyPr>
            <a:normAutofit lnSpcReduction="10000"/>
          </a:bodyPr>
          <a:lstStyle/>
          <a:p>
            <a:r>
              <a:rPr lang="ro-RO" sz="2400" dirty="0"/>
              <a:t>E de asemenea important să creezi o identitate pe social media</a:t>
            </a:r>
            <a:r>
              <a:rPr lang="nl-NL" sz="2400" dirty="0"/>
              <a:t>: </a:t>
            </a:r>
            <a:r>
              <a:rPr lang="ro-RO" sz="2400" dirty="0"/>
              <a:t>prezența </a:t>
            </a:r>
            <a:r>
              <a:rPr lang="nl-NL" sz="2400" dirty="0"/>
              <a:t>online!</a:t>
            </a:r>
          </a:p>
          <a:p>
            <a:r>
              <a:rPr lang="nl-NL" sz="2400" dirty="0"/>
              <a:t>Facebook, website, </a:t>
            </a:r>
            <a:r>
              <a:rPr lang="nl-NL" sz="2400" dirty="0" err="1"/>
              <a:t>instagram</a:t>
            </a:r>
            <a:r>
              <a:rPr lang="nl-NL" sz="2400" dirty="0"/>
              <a:t>, twitter, </a:t>
            </a:r>
            <a:r>
              <a:rPr lang="nl-NL" sz="2400" dirty="0" err="1"/>
              <a:t>youtube</a:t>
            </a:r>
            <a:r>
              <a:rPr lang="nl-NL" sz="2400" dirty="0"/>
              <a:t>,…</a:t>
            </a:r>
          </a:p>
          <a:p>
            <a:r>
              <a:rPr lang="ro-RO" sz="2400" dirty="0"/>
              <a:t>Vorbește despre echipa ta</a:t>
            </a:r>
            <a:r>
              <a:rPr lang="nl-NL" sz="2400" dirty="0"/>
              <a:t>, </a:t>
            </a:r>
            <a:r>
              <a:rPr lang="ro-RO" sz="2400" dirty="0"/>
              <a:t>țelurile tale, visurile tale, membri echipei, proiectul vostru și alte descoperiri senzaționale</a:t>
            </a:r>
            <a:endParaRPr lang="nl-NL" sz="2400" dirty="0"/>
          </a:p>
          <a:p>
            <a:r>
              <a:rPr lang="nl-NL" sz="2400" dirty="0"/>
              <a:t>U</a:t>
            </a:r>
            <a:r>
              <a:rPr lang="ro-RO" sz="2400" dirty="0"/>
              <a:t>tilizează site-urile de </a:t>
            </a:r>
            <a:r>
              <a:rPr lang="nl-NL" sz="2400" dirty="0"/>
              <a:t>social media </a:t>
            </a:r>
            <a:r>
              <a:rPr lang="ro-RO" sz="2400" dirty="0"/>
              <a:t>pentru a împărtăși și inspira</a:t>
            </a:r>
            <a:r>
              <a:rPr lang="nl-NL" sz="2400" dirty="0"/>
              <a:t>!</a:t>
            </a:r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3CC4F-827D-E24E-BCB6-72ED572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8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87164-5997-9041-898E-88CCDEF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</a:t>
            </a:r>
            <a:r>
              <a:rPr lang="nl-NL" dirty="0"/>
              <a:t>: </a:t>
            </a:r>
            <a:r>
              <a:rPr lang="ro-RO" dirty="0"/>
              <a:t>FII</a:t>
            </a:r>
            <a:r>
              <a:rPr lang="nl-NL" dirty="0"/>
              <a:t> autentic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B651D4-00D0-AD47-BBD1-9044A77D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2572" cy="4353215"/>
          </a:xfrm>
        </p:spPr>
        <p:txBody>
          <a:bodyPr>
            <a:normAutofit/>
          </a:bodyPr>
          <a:lstStyle/>
          <a:p>
            <a:r>
              <a:rPr lang="ro-RO" sz="1800" b="1" dirty="0"/>
              <a:t>Nu contează ce identitate ai sau creezi</a:t>
            </a:r>
            <a:r>
              <a:rPr lang="nl-NL" sz="1800" b="1" dirty="0"/>
              <a:t>, </a:t>
            </a:r>
            <a:r>
              <a:rPr lang="ro-RO" sz="1800" b="1" dirty="0"/>
              <a:t>fii întotdeauna </a:t>
            </a:r>
            <a:r>
              <a:rPr lang="nl-NL" sz="1800" b="1" dirty="0"/>
              <a:t>autentic, </a:t>
            </a:r>
            <a:r>
              <a:rPr lang="ro-RO" sz="1800" b="1" dirty="0"/>
              <a:t>fii sincer cu ceea ce sunteți ca echipă.</a:t>
            </a:r>
            <a:r>
              <a:rPr lang="nl-NL" sz="1800" b="1" dirty="0"/>
              <a:t> </a:t>
            </a:r>
          </a:p>
          <a:p>
            <a:pPr lvl="1"/>
            <a:r>
              <a:rPr lang="ro-RO" sz="1800" dirty="0"/>
              <a:t>De exemplu</a:t>
            </a:r>
            <a:r>
              <a:rPr lang="nl-NL" sz="1800" dirty="0"/>
              <a:t>, </a:t>
            </a:r>
            <a:r>
              <a:rPr lang="ro-RO" sz="1800" dirty="0"/>
              <a:t>dacă sunteți copii timizi</a:t>
            </a:r>
            <a:r>
              <a:rPr lang="nl-NL" sz="1800" dirty="0"/>
              <a:t>, </a:t>
            </a:r>
            <a:r>
              <a:rPr lang="ro-RO" sz="1800" dirty="0"/>
              <a:t>nu creea o imagine că sunteți oameni extrovertiți care petreceți tot timpul</a:t>
            </a:r>
            <a:r>
              <a:rPr lang="nl-NL" sz="1800" dirty="0"/>
              <a:t>.  </a:t>
            </a:r>
            <a:r>
              <a:rPr lang="ro-RO" sz="1800" dirty="0"/>
              <a:t>Dacă sunteți copii care ovaționați și săriți tot timpul, nu încercați un</a:t>
            </a:r>
            <a:r>
              <a:rPr lang="nl-NL" sz="1800" dirty="0"/>
              <a:t> “</a:t>
            </a:r>
            <a:r>
              <a:rPr lang="ro-RO" sz="1800" dirty="0"/>
              <a:t> look </a:t>
            </a:r>
            <a:r>
              <a:rPr lang="nl-NL" sz="1800" dirty="0"/>
              <a:t>profesional”.  </a:t>
            </a:r>
            <a:r>
              <a:rPr lang="ro-RO" sz="1800" dirty="0"/>
              <a:t>Faceți ceea ce vă face </a:t>
            </a:r>
            <a:r>
              <a:rPr lang="ro-RO" sz="1800" b="1" dirty="0"/>
              <a:t>pe voi </a:t>
            </a:r>
            <a:r>
              <a:rPr lang="ro-RO" sz="1800" dirty="0"/>
              <a:t>fericiți</a:t>
            </a:r>
            <a:r>
              <a:rPr lang="nl-NL" sz="1800" dirty="0"/>
              <a:t>!</a:t>
            </a:r>
          </a:p>
          <a:p>
            <a:r>
              <a:rPr lang="ro-RO" sz="1800" b="1" dirty="0"/>
              <a:t>Nu copiați identitatea altor echipe doar pentru că pare de succes</a:t>
            </a:r>
            <a:r>
              <a:rPr lang="nl-NL" sz="1800" dirty="0"/>
              <a:t>. </a:t>
            </a:r>
            <a:r>
              <a:rPr lang="ro-RO" sz="1800" dirty="0"/>
              <a:t>Probabil nu va funcționa pentru voi</a:t>
            </a:r>
            <a:r>
              <a:rPr lang="nl-NL" sz="1800" dirty="0"/>
              <a:t>. </a:t>
            </a:r>
            <a:r>
              <a:rPr lang="ro-RO" sz="1800" dirty="0"/>
              <a:t>Vezi deasupra</a:t>
            </a:r>
            <a:r>
              <a:rPr lang="nl-NL" sz="1800" dirty="0"/>
              <a:t>.</a:t>
            </a:r>
          </a:p>
          <a:p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7D82C-C5EC-C547-98E3-FC383D65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29100B9F-68A3-4346-97B6-5E98B665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286377"/>
            <a:ext cx="4162350" cy="1922825"/>
          </a:xfrm>
          <a:prstGeom prst="rect">
            <a:avLst/>
          </a:prstGeom>
        </p:spPr>
      </p:pic>
      <p:sp>
        <p:nvSpPr>
          <p:cNvPr id="8" name="Tekstvak 8">
            <a:extLst>
              <a:ext uri="{FF2B5EF4-FFF2-40B4-BE49-F238E27FC236}">
                <a16:creationId xmlns:a16="http://schemas.microsoft.com/office/drawing/2014/main" id="{A14B397B-C8D2-294C-8A00-580546B29B67}"/>
              </a:ext>
            </a:extLst>
          </p:cNvPr>
          <p:cNvSpPr txBox="1"/>
          <p:nvPr/>
        </p:nvSpPr>
        <p:spPr>
          <a:xfrm>
            <a:off x="4791763" y="5273287"/>
            <a:ext cx="30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/>
              <a:t>Pretty Smart </a:t>
            </a:r>
            <a:r>
              <a:rPr lang="ro-RO" i="1" dirty="0"/>
              <a:t>susținând</a:t>
            </a:r>
            <a:r>
              <a:rPr lang="nl-NL" i="1" dirty="0"/>
              <a:t> Droids </a:t>
            </a:r>
            <a:r>
              <a:rPr lang="ro-RO" i="1" dirty="0"/>
              <a:t>la</a:t>
            </a:r>
            <a:r>
              <a:rPr lang="nl-NL" i="1" dirty="0"/>
              <a:t> 2018 Detroit World Festival</a:t>
            </a:r>
          </a:p>
        </p:txBody>
      </p:sp>
    </p:spTree>
    <p:extLst>
      <p:ext uri="{BB962C8B-B14F-4D97-AF65-F5344CB8AC3E}">
        <p14:creationId xmlns:p14="http://schemas.microsoft.com/office/powerpoint/2010/main" val="398729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o-RO" sz="2500" dirty="0"/>
              <a:t>Această lecție a fost realizată de </a:t>
            </a:r>
            <a:r>
              <a:rPr lang="en-US" sz="2500" dirty="0"/>
              <a:t>Pretty Smart Power Girls (https://www.facebook.com/prettysmartfll/)</a:t>
            </a:r>
          </a:p>
          <a:p>
            <a:r>
              <a:rPr lang="en-US" sz="2500" dirty="0"/>
              <a:t>M</a:t>
            </a:r>
            <a:r>
              <a:rPr lang="ro-RO" sz="2500" dirty="0"/>
              <a:t>ai multe lecții despre </a:t>
            </a:r>
            <a:r>
              <a:rPr lang="en-US" sz="2500" dirty="0"/>
              <a:t>FIRST LEGO League </a:t>
            </a:r>
            <a:r>
              <a:rPr lang="ro-RO" sz="2500" dirty="0"/>
              <a:t>sunt disponibile pe </a:t>
            </a:r>
            <a:r>
              <a:rPr lang="en-US" sz="25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500" dirty="0">
              <a:solidFill>
                <a:srgbClr val="0070C0"/>
              </a:solidFill>
            </a:endParaRPr>
          </a:p>
          <a:p>
            <a:r>
              <a:rPr lang="ro-RO" sz="25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5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B653-36BC-4A49-878B-F5331E1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 facem cunoștință cu autorii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136-1ED3-6641-8E66-3A18D08B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003329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Pretty Smart Power Girls </a:t>
            </a:r>
            <a:r>
              <a:rPr lang="ro-RO" dirty="0"/>
              <a:t>sunt o echipă prietenă din</a:t>
            </a:r>
            <a:r>
              <a:rPr lang="nl-NL" dirty="0"/>
              <a:t> Noordhorn, Groningen, The Netherlands</a:t>
            </a:r>
          </a:p>
          <a:p>
            <a:r>
              <a:rPr lang="ro-RO" dirty="0"/>
              <a:t>Este o echipă de fete</a:t>
            </a:r>
            <a:endParaRPr lang="nl-NL" dirty="0"/>
          </a:p>
          <a:p>
            <a:r>
              <a:rPr lang="nl-NL" dirty="0"/>
              <a:t>4th </a:t>
            </a:r>
            <a:r>
              <a:rPr lang="nl-NL" dirty="0" err="1"/>
              <a:t>year</a:t>
            </a:r>
            <a:r>
              <a:rPr lang="nl-NL" dirty="0"/>
              <a:t> in FIRST LEGO League </a:t>
            </a:r>
          </a:p>
          <a:p>
            <a:r>
              <a:rPr lang="nl-NL" dirty="0"/>
              <a:t>2018 </a:t>
            </a:r>
            <a:r>
              <a:rPr lang="nl-NL" dirty="0" err="1"/>
              <a:t>BeNeLux</a:t>
            </a:r>
            <a:r>
              <a:rPr lang="nl-NL" dirty="0"/>
              <a:t> </a:t>
            </a:r>
            <a:r>
              <a:rPr lang="nl-NL" dirty="0" err="1"/>
              <a:t>Champions</a:t>
            </a:r>
            <a:r>
              <a:rPr lang="nl-NL" dirty="0"/>
              <a:t> (Hydro Dynamics)</a:t>
            </a:r>
          </a:p>
          <a:p>
            <a:r>
              <a:rPr lang="nl-NL" dirty="0"/>
              <a:t>FIRST World Festival Detroit, MI 2018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78FA-41B3-F946-8A7C-E0AB905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7DA69B17-3B7B-7D45-99C9-49692DBB1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708" y="2217126"/>
            <a:ext cx="3906838" cy="2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91" y="826464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De ce trebuie să dezvoltăm o identitate  a echipei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4"/>
            <a:ext cx="8207535" cy="3228291"/>
          </a:xfrm>
        </p:spPr>
        <p:txBody>
          <a:bodyPr>
            <a:normAutofit fontScale="92500" lnSpcReduction="20000"/>
          </a:bodyPr>
          <a:lstStyle/>
          <a:p>
            <a:r>
              <a:rPr lang="ro-RO" sz="2200" b="1" dirty="0">
                <a:solidFill>
                  <a:srgbClr val="FF0000"/>
                </a:solidFill>
              </a:rPr>
              <a:t>Ajută </a:t>
            </a:r>
            <a:r>
              <a:rPr lang="en-US" sz="2200" b="1" dirty="0">
                <a:solidFill>
                  <a:srgbClr val="FF0000"/>
                </a:solidFill>
              </a:rPr>
              <a:t>team building</a:t>
            </a:r>
            <a:r>
              <a:rPr lang="ro-RO" sz="2200" b="1" dirty="0">
                <a:solidFill>
                  <a:srgbClr val="FF0000"/>
                </a:solidFill>
              </a:rPr>
              <a:t>-ul</a:t>
            </a:r>
            <a:r>
              <a:rPr lang="en-US" sz="2200" dirty="0"/>
              <a:t>:  </a:t>
            </a:r>
            <a:r>
              <a:rPr lang="ro-RO" sz="2200" dirty="0"/>
              <a:t>a afla mai multe despre identitatea echipei, întărește echipa ta pentru apelează la o imagine comună pentru toți membrii echipei</a:t>
            </a:r>
            <a:r>
              <a:rPr lang="en-US" sz="2200" dirty="0"/>
              <a:t>.</a:t>
            </a:r>
          </a:p>
          <a:p>
            <a:r>
              <a:rPr lang="ro-RO" sz="2200" b="1" dirty="0">
                <a:solidFill>
                  <a:srgbClr val="FF0000"/>
                </a:solidFill>
              </a:rPr>
              <a:t>Ajută la recunoașterea echipei</a:t>
            </a:r>
            <a:r>
              <a:rPr lang="en-US" sz="2200" dirty="0"/>
              <a:t>: </a:t>
            </a:r>
            <a:r>
              <a:rPr lang="ro-RO" sz="2200" dirty="0"/>
              <a:t>a avea o identitate bine definită face echipa mai ușor de recunoscut și alte echipe și voluntari pot să-și aducă aminte de voi mai ușor de la un sezon la altul de la o competiție la alta.</a:t>
            </a:r>
            <a:endParaRPr lang="en-US" sz="2200" dirty="0"/>
          </a:p>
          <a:p>
            <a:r>
              <a:rPr lang="ro-RO" sz="2200" b="1" dirty="0">
                <a:solidFill>
                  <a:srgbClr val="FF0000"/>
                </a:solidFill>
              </a:rPr>
              <a:t>Te ajută să faci o impresie bună juraților</a:t>
            </a:r>
            <a:r>
              <a:rPr lang="en-US" sz="2200" dirty="0"/>
              <a:t>: </a:t>
            </a:r>
            <a:r>
              <a:rPr lang="ro-RO" sz="2200" dirty="0"/>
              <a:t> </a:t>
            </a:r>
            <a:r>
              <a:rPr lang="en-US" sz="2200" dirty="0"/>
              <a:t>FLL </a:t>
            </a:r>
            <a:r>
              <a:rPr lang="ro-RO" sz="2200" dirty="0"/>
              <a:t>este un sport cu jurați</a:t>
            </a:r>
            <a:r>
              <a:rPr lang="en-US" sz="2200" dirty="0"/>
              <a:t>. Ju</a:t>
            </a:r>
            <a:r>
              <a:rPr lang="ro-RO" sz="2200" dirty="0"/>
              <a:t>rații recunosc și apreciază eforturile tale să stabilești o identitate a echipei</a:t>
            </a:r>
            <a:r>
              <a:rPr lang="en-US" sz="2200" dirty="0"/>
              <a:t>.</a:t>
            </a:r>
          </a:p>
          <a:p>
            <a:r>
              <a:rPr lang="ro-RO" sz="2200" b="1" dirty="0">
                <a:solidFill>
                  <a:srgbClr val="FF0000"/>
                </a:solidFill>
              </a:rPr>
              <a:t>Este distractiv</a:t>
            </a:r>
            <a:r>
              <a:rPr lang="en-US" sz="2200" dirty="0"/>
              <a:t>. </a:t>
            </a:r>
            <a:r>
              <a:rPr lang="ro-RO" sz="2200" dirty="0"/>
              <a:t>Nu este nevoie de nicio explicație</a:t>
            </a:r>
            <a:r>
              <a:rPr lang="en-US" sz="2200" dirty="0"/>
              <a:t>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4346-0CC1-C343-A153-A79F358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Cunoaște-ți echipa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A1B1-FB3A-2F4D-A873-7DD925CE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3636" cy="4353215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Identitatea echipei tale poate fi planificată</a:t>
            </a:r>
            <a:r>
              <a:rPr lang="en-US" dirty="0"/>
              <a:t>. </a:t>
            </a:r>
            <a:r>
              <a:rPr lang="ro-RO" dirty="0"/>
              <a:t>Altele se pot adăuga în timp</a:t>
            </a:r>
            <a:r>
              <a:rPr lang="en-US" dirty="0"/>
              <a:t>.</a:t>
            </a:r>
            <a:endParaRPr lang="nl-NL" dirty="0"/>
          </a:p>
          <a:p>
            <a:r>
              <a:rPr lang="ro-RO" dirty="0"/>
              <a:t>Cel mai bun mod de a afla ce identitate a echipei ți se potrivește realizează mai multe exerciții ale Valorilor Fundamentale și </a:t>
            </a:r>
            <a:r>
              <a:rPr lang="nl-NL" dirty="0"/>
              <a:t>Team Building.</a:t>
            </a:r>
          </a:p>
          <a:p>
            <a:r>
              <a:rPr lang="ro-RO" dirty="0"/>
              <a:t>Poți găsi o mulțime de idei pe </a:t>
            </a:r>
            <a:r>
              <a:rPr lang="nl-NL" dirty="0">
                <a:hlinkClick r:id="rId2"/>
              </a:rPr>
              <a:t>FLLtutorials.com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712E-092C-DE46-9902-098642FB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2799-EF64-0346-9B36-2776D23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 identitate pentru un sezon sau beyond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02B5-CC50-9346-981A-80509E99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448B602-7DC1-324A-AD4E-EA39E7D98AFD}"/>
              </a:ext>
            </a:extLst>
          </p:cNvPr>
          <p:cNvSpPr txBox="1">
            <a:spLocks/>
          </p:cNvSpPr>
          <p:nvPr/>
        </p:nvSpPr>
        <p:spPr>
          <a:xfrm>
            <a:off x="581192" y="1737537"/>
            <a:ext cx="3593500" cy="10689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400" b="1" dirty="0"/>
              <a:t>O singură dată</a:t>
            </a:r>
            <a:r>
              <a:rPr lang="nl-NL" sz="2400" b="1" dirty="0"/>
              <a:t>: </a:t>
            </a:r>
            <a:r>
              <a:rPr lang="ro-RO" sz="2400" dirty="0"/>
              <a:t>construiește o identitate pentru un singur sezon</a:t>
            </a:r>
            <a:endParaRPr lang="nl-NL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AA1485-0ADC-D84D-B7BF-1C1A8891070E}"/>
              </a:ext>
            </a:extLst>
          </p:cNvPr>
          <p:cNvSpPr txBox="1">
            <a:spLocks/>
          </p:cNvSpPr>
          <p:nvPr/>
        </p:nvSpPr>
        <p:spPr>
          <a:xfrm>
            <a:off x="581192" y="2994214"/>
            <a:ext cx="3899527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/>
              <a:t>Poate echipa ta concurează doar o singură dată în</a:t>
            </a:r>
            <a:r>
              <a:rPr lang="nl-NL" sz="2400" dirty="0"/>
              <a:t> FLL</a:t>
            </a:r>
          </a:p>
          <a:p>
            <a:r>
              <a:rPr lang="ro-RO" sz="2400" dirty="0"/>
              <a:t>Dorești să empatizezi cu tema sezonului</a:t>
            </a:r>
            <a:endParaRPr lang="nl-NL" sz="2400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C9EFCC4A-2890-124C-83AF-4E8A52F4B645}"/>
              </a:ext>
            </a:extLst>
          </p:cNvPr>
          <p:cNvSpPr txBox="1">
            <a:spLocks/>
          </p:cNvSpPr>
          <p:nvPr/>
        </p:nvSpPr>
        <p:spPr>
          <a:xfrm>
            <a:off x="4663282" y="1737537"/>
            <a:ext cx="3669006" cy="106897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/>
              <a:t>Pr</a:t>
            </a:r>
            <a:r>
              <a:rPr lang="ro-RO" sz="2400" b="1" dirty="0"/>
              <a:t>elungit</a:t>
            </a:r>
            <a:r>
              <a:rPr lang="nl-NL" sz="2400" dirty="0"/>
              <a:t>: </a:t>
            </a:r>
            <a:r>
              <a:rPr lang="ro-RO" sz="2400" dirty="0"/>
              <a:t>construiește o identitate pentru mai multe sezoane</a:t>
            </a:r>
            <a:endParaRPr lang="nl-NL" sz="2400" dirty="0"/>
          </a:p>
        </p:txBody>
      </p:sp>
      <p:sp>
        <p:nvSpPr>
          <p:cNvPr id="10" name="Tijdelijke aanduiding voor inhoud 8">
            <a:extLst>
              <a:ext uri="{FF2B5EF4-FFF2-40B4-BE49-F238E27FC236}">
                <a16:creationId xmlns:a16="http://schemas.microsoft.com/office/drawing/2014/main" id="{CA918676-A6E5-294F-ADBA-ED62D356F42A}"/>
              </a:ext>
            </a:extLst>
          </p:cNvPr>
          <p:cNvSpPr txBox="1">
            <a:spLocks/>
          </p:cNvSpPr>
          <p:nvPr/>
        </p:nvSpPr>
        <p:spPr>
          <a:xfrm>
            <a:off x="4663282" y="2994214"/>
            <a:ext cx="3907662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/>
              <a:t>Ținta voatră este să participi la mai multe sezoane de FLL</a:t>
            </a:r>
            <a:r>
              <a:rPr lang="nl-NL" sz="2400" dirty="0"/>
              <a:t>.</a:t>
            </a:r>
          </a:p>
          <a:p>
            <a:r>
              <a:rPr lang="ro-RO" sz="2400" dirty="0"/>
              <a:t>Dorești să empatizezi cu identitatea și specificul echipei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4985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920F2-5149-564A-ACF5-74DB052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Alegerea numelui echipei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22388-090B-B048-AE11-9D45D93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962756" cy="4882333"/>
          </a:xfrm>
        </p:spPr>
        <p:txBody>
          <a:bodyPr>
            <a:normAutofit fontScale="92500" lnSpcReduction="10000"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Pe baza temei</a:t>
            </a:r>
            <a:r>
              <a:rPr lang="nl-NL" sz="2000" b="1" dirty="0">
                <a:solidFill>
                  <a:srgbClr val="FF0000"/>
                </a:solidFill>
              </a:rPr>
              <a:t>: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Alege numele echipei ținând cont de tema sezonului</a:t>
            </a:r>
            <a:r>
              <a:rPr lang="nl-NL" sz="2000" dirty="0"/>
              <a:t>. </a:t>
            </a:r>
            <a:r>
              <a:rPr lang="ro-RO" sz="2000" dirty="0"/>
              <a:t>Pentru sezonul </a:t>
            </a:r>
            <a:r>
              <a:rPr lang="nl-NL" sz="2000" dirty="0"/>
              <a:t>Hydro Dynamics season </a:t>
            </a:r>
            <a:r>
              <a:rPr lang="ro-RO" sz="2000" dirty="0"/>
              <a:t>multe echipe au ales </a:t>
            </a:r>
            <a:r>
              <a:rPr lang="nl-NL" sz="2000" dirty="0"/>
              <a:t>‘</a:t>
            </a:r>
            <a:r>
              <a:rPr lang="nl-NL" sz="2000" i="1" dirty="0"/>
              <a:t>hydro’</a:t>
            </a:r>
            <a:r>
              <a:rPr lang="nl-NL" sz="2000" dirty="0"/>
              <a:t>, ‘</a:t>
            </a:r>
            <a:r>
              <a:rPr lang="nl-NL" sz="2000" i="1" dirty="0"/>
              <a:t>aqua’</a:t>
            </a:r>
            <a:r>
              <a:rPr lang="nl-NL" sz="2000" dirty="0"/>
              <a:t> or ‘</a:t>
            </a:r>
            <a:r>
              <a:rPr lang="nl-NL" sz="2000" i="1" dirty="0"/>
              <a:t>water’</a:t>
            </a:r>
            <a:r>
              <a:rPr lang="nl-NL" sz="2000" dirty="0"/>
              <a:t> </a:t>
            </a:r>
            <a:r>
              <a:rPr lang="ro-RO" sz="2000" dirty="0"/>
              <a:t>în numele lor</a:t>
            </a:r>
            <a:r>
              <a:rPr lang="nl-NL" sz="2000" dirty="0"/>
              <a:t>. </a:t>
            </a:r>
          </a:p>
          <a:p>
            <a:pPr lvl="1"/>
            <a:r>
              <a:rPr lang="nl-NL" sz="1600" i="1" dirty="0"/>
              <a:t>Example: </a:t>
            </a:r>
            <a:r>
              <a:rPr lang="nl-NL" sz="1600" dirty="0"/>
              <a:t>Hydrabots, Water BuffaLEGOs,  Aqua Challengers, The Hydro Haulks. </a:t>
            </a:r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ro-RO" sz="1600" dirty="0">
                <a:solidFill>
                  <a:srgbClr val="00B050"/>
                </a:solidFill>
              </a:rPr>
              <a:t>se potrivește temei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ro-RO" sz="1600" dirty="0">
                <a:solidFill>
                  <a:srgbClr val="00B050"/>
                </a:solidFill>
              </a:rPr>
              <a:t>este spectaculos</a:t>
            </a:r>
            <a:r>
              <a:rPr lang="nl-NL" sz="1600" dirty="0">
                <a:solidFill>
                  <a:srgbClr val="00B050"/>
                </a:solidFill>
              </a:rPr>
              <a:t>. </a:t>
            </a:r>
            <a:r>
              <a:rPr lang="nl-NL" sz="1600" dirty="0">
                <a:solidFill>
                  <a:srgbClr val="FF0000"/>
                </a:solidFill>
              </a:rPr>
              <a:t>Cons: </a:t>
            </a:r>
            <a:r>
              <a:rPr lang="ro-RO" sz="1600" dirty="0">
                <a:solidFill>
                  <a:srgbClr val="FF0000"/>
                </a:solidFill>
              </a:rPr>
              <a:t>Poate fi folosit doar o singură dată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ro-RO" sz="2000" b="1" dirty="0">
                <a:solidFill>
                  <a:srgbClr val="FF0000"/>
                </a:solidFill>
              </a:rPr>
              <a:t>Pe baza locației sau organizației</a:t>
            </a:r>
            <a:r>
              <a:rPr lang="nl-NL" sz="2000" b="1" dirty="0"/>
              <a:t>: </a:t>
            </a:r>
            <a:r>
              <a:rPr lang="ro-RO" sz="2000" dirty="0"/>
              <a:t>Alege numele pe baza orașului sau a școlii de unde veniți</a:t>
            </a:r>
            <a:r>
              <a:rPr lang="nl-NL" sz="2000" dirty="0"/>
              <a:t>. </a:t>
            </a:r>
          </a:p>
          <a:p>
            <a:pPr lvl="1"/>
            <a:r>
              <a:rPr lang="nl-NL" sz="1600" dirty="0" err="1"/>
              <a:t>Examples</a:t>
            </a:r>
            <a:r>
              <a:rPr lang="nl-NL" sz="1600" dirty="0"/>
              <a:t>: Princeton </a:t>
            </a:r>
            <a:r>
              <a:rPr lang="nl-NL" sz="1600" dirty="0" err="1"/>
              <a:t>Unimators</a:t>
            </a:r>
            <a:r>
              <a:rPr lang="nl-NL" sz="1600" dirty="0"/>
              <a:t>, </a:t>
            </a:r>
            <a:r>
              <a:rPr lang="nl-NL" sz="1600" dirty="0" err="1"/>
              <a:t>Pennsylvania's</a:t>
            </a:r>
            <a:r>
              <a:rPr lang="nl-NL" sz="1600" dirty="0"/>
              <a:t> </a:t>
            </a:r>
            <a:r>
              <a:rPr lang="nl-NL" sz="1600" dirty="0" err="1"/>
              <a:t>Finest</a:t>
            </a:r>
            <a:r>
              <a:rPr lang="nl-NL" sz="1600" dirty="0"/>
              <a:t> </a:t>
            </a:r>
            <a:r>
              <a:rPr lang="nl-NL" sz="1600" dirty="0" err="1"/>
              <a:t>Robotics</a:t>
            </a:r>
            <a:r>
              <a:rPr lang="nl-NL" sz="1600" dirty="0"/>
              <a:t>, </a:t>
            </a:r>
            <a:r>
              <a:rPr lang="nl-NL" sz="1600" dirty="0" err="1"/>
              <a:t>Cadmes</a:t>
            </a:r>
            <a:r>
              <a:rPr lang="nl-NL" sz="1600" dirty="0"/>
              <a:t> Creators, </a:t>
            </a:r>
            <a:r>
              <a:rPr lang="nl-NL" sz="1600" dirty="0" err="1"/>
              <a:t>Frencken’s</a:t>
            </a:r>
            <a:r>
              <a:rPr lang="nl-NL" sz="1600" dirty="0"/>
              <a:t> </a:t>
            </a:r>
            <a:r>
              <a:rPr lang="nl-NL" sz="1600" dirty="0" err="1"/>
              <a:t>Future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ro-RO" sz="1600" dirty="0">
                <a:solidFill>
                  <a:srgbClr val="00B050"/>
                </a:solidFill>
              </a:rPr>
              <a:t>Ușor, identificabil</a:t>
            </a:r>
            <a:r>
              <a:rPr lang="nl-NL" sz="1600" dirty="0">
                <a:solidFill>
                  <a:srgbClr val="00B050"/>
                </a:solidFill>
              </a:rPr>
              <a:t>, reu</a:t>
            </a:r>
            <a:r>
              <a:rPr lang="ro-RO" sz="1600" dirty="0">
                <a:solidFill>
                  <a:srgbClr val="00B050"/>
                </a:solidFill>
              </a:rPr>
              <a:t>tilizabil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FF0000"/>
                </a:solidFill>
              </a:rPr>
              <a:t>Cons: </a:t>
            </a:r>
            <a:r>
              <a:rPr lang="ro-RO" sz="1600" dirty="0">
                <a:solidFill>
                  <a:srgbClr val="FF0000"/>
                </a:solidFill>
              </a:rPr>
              <a:t>uneori puțin memorabil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ro-RO" sz="2000" b="1" dirty="0">
                <a:solidFill>
                  <a:srgbClr val="FF0000"/>
                </a:solidFill>
              </a:rPr>
              <a:t>Nume fanteziste</a:t>
            </a:r>
            <a:r>
              <a:rPr lang="nl-NL" sz="2000" b="1" dirty="0">
                <a:solidFill>
                  <a:srgbClr val="FF0000"/>
                </a:solidFill>
              </a:rPr>
              <a:t>: </a:t>
            </a:r>
            <a:r>
              <a:rPr lang="ro-RO" sz="2000" dirty="0"/>
              <a:t>Creează propriul nume. Poate fi orice nume echipa ta se simte confortabil cu</a:t>
            </a:r>
            <a:r>
              <a:rPr lang="nl-NL" sz="2000" dirty="0"/>
              <a:t>. </a:t>
            </a:r>
            <a:r>
              <a:rPr lang="ro-RO" sz="2000" dirty="0"/>
              <a:t>Poate fi descriptiv sau doar inventat</a:t>
            </a:r>
            <a:r>
              <a:rPr lang="nl-NL" sz="2000" dirty="0"/>
              <a:t>. </a:t>
            </a:r>
            <a:r>
              <a:rPr lang="ro-RO" sz="2000" dirty="0"/>
              <a:t>Fii creativ</a:t>
            </a:r>
            <a:r>
              <a:rPr lang="nl-NL" sz="2000" dirty="0"/>
              <a:t>! </a:t>
            </a:r>
          </a:p>
          <a:p>
            <a:pPr lvl="1"/>
            <a:r>
              <a:rPr lang="nl-NL" sz="1600" dirty="0">
                <a:solidFill>
                  <a:srgbClr val="00B050"/>
                </a:solidFill>
              </a:rPr>
              <a:t>Pros: Spectacu</a:t>
            </a:r>
            <a:r>
              <a:rPr lang="ro-RO" sz="1600" dirty="0">
                <a:solidFill>
                  <a:srgbClr val="00B050"/>
                </a:solidFill>
              </a:rPr>
              <a:t>los, reutilizabil, identificabil ușor, creativ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FF0000"/>
                </a:solidFill>
              </a:rPr>
              <a:t>Cons: </a:t>
            </a:r>
            <a:r>
              <a:rPr lang="ro-RO" sz="1600" dirty="0">
                <a:solidFill>
                  <a:srgbClr val="FF0000"/>
                </a:solidFill>
              </a:rPr>
              <a:t>poate școala ta sau sponsorul dorește altceva</a:t>
            </a:r>
            <a:endParaRPr lang="nl-NL" sz="1600" dirty="0">
              <a:solidFill>
                <a:srgbClr val="FF0000"/>
              </a:solidFill>
            </a:endParaRPr>
          </a:p>
          <a:p>
            <a:endParaRPr lang="nl-NL" sz="18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B947A7-2A94-4D4E-B5F7-0863E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39772-C553-674E-B1E4-9F46A98C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4271" y="1505583"/>
            <a:ext cx="1318004" cy="131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06370-9098-6848-BD8D-0EA1D0510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684" y="2119639"/>
            <a:ext cx="1375026" cy="1375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3CA68-504B-EA4E-820D-44DC6A63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54" y="3813254"/>
            <a:ext cx="2210548" cy="505268"/>
          </a:xfrm>
          <a:prstGeom prst="rect">
            <a:avLst/>
          </a:prstGeom>
        </p:spPr>
      </p:pic>
      <p:pic>
        <p:nvPicPr>
          <p:cNvPr id="12" name="Afbeelding 7">
            <a:extLst>
              <a:ext uri="{FF2B5EF4-FFF2-40B4-BE49-F238E27FC236}">
                <a16:creationId xmlns:a16="http://schemas.microsoft.com/office/drawing/2014/main" id="{739619BD-D42A-164F-B78E-5207F441F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758" y="4802176"/>
            <a:ext cx="1338337" cy="11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0FFF-59D2-CE4D-93E5-E9056A2F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Studiu de caz</a:t>
            </a:r>
            <a:r>
              <a:rPr lang="nl-NL" dirty="0"/>
              <a:t>: </a:t>
            </a:r>
            <a:r>
              <a:rPr lang="ro-RO" dirty="0"/>
              <a:t>cum am ales numele nostru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D7475D-179F-0B4A-81A9-B5965482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6575707" cy="4353215"/>
          </a:xfrm>
        </p:spPr>
        <p:txBody>
          <a:bodyPr>
            <a:normAutofit fontScale="85000" lnSpcReduction="10000"/>
          </a:bodyPr>
          <a:lstStyle/>
          <a:p>
            <a:r>
              <a:rPr lang="ro-RO" sz="2000" dirty="0"/>
              <a:t>Voiam un nume cu rezonanță internațională</a:t>
            </a:r>
            <a:r>
              <a:rPr lang="nl-NL" sz="2000" dirty="0"/>
              <a:t>, </a:t>
            </a:r>
            <a:r>
              <a:rPr lang="ro-RO" sz="2000" dirty="0"/>
              <a:t>așa că am ales un nume englezesc deși suntem din Olanda</a:t>
            </a:r>
            <a:r>
              <a:rPr lang="nl-NL" sz="2000" dirty="0"/>
              <a:t>.</a:t>
            </a:r>
          </a:p>
          <a:p>
            <a:r>
              <a:rPr lang="ro-RO" sz="2000" dirty="0"/>
              <a:t>Noi suntem doar fete</a:t>
            </a:r>
            <a:r>
              <a:rPr lang="nl-NL" sz="2000" dirty="0"/>
              <a:t>. </a:t>
            </a:r>
            <a:r>
              <a:rPr lang="ro-RO" sz="2000" dirty="0"/>
              <a:t> Așa că</a:t>
            </a:r>
            <a:r>
              <a:rPr lang="nl-NL" sz="2000" dirty="0"/>
              <a:t>”</a:t>
            </a:r>
            <a:r>
              <a:rPr lang="nl-NL" sz="2000" dirty="0">
                <a:solidFill>
                  <a:srgbClr val="FF0000"/>
                </a:solidFill>
              </a:rPr>
              <a:t>Girls</a:t>
            </a:r>
            <a:r>
              <a:rPr lang="nl-NL" sz="2000" dirty="0"/>
              <a:t>” </a:t>
            </a:r>
            <a:r>
              <a:rPr lang="ro-RO" sz="2000" dirty="0"/>
              <a:t>trebuie să fie în numele nostru</a:t>
            </a:r>
            <a:r>
              <a:rPr lang="nl-NL" sz="2000" dirty="0"/>
              <a:t>.</a:t>
            </a:r>
          </a:p>
          <a:p>
            <a:r>
              <a:rPr lang="ro-RO" sz="2000" dirty="0"/>
              <a:t>Ne-am distrat că </a:t>
            </a:r>
            <a:r>
              <a:rPr lang="nl-NL" sz="2000" dirty="0"/>
              <a:t>“</a:t>
            </a:r>
            <a:r>
              <a:rPr lang="nl-NL" sz="2000" dirty="0">
                <a:solidFill>
                  <a:srgbClr val="FF0000"/>
                </a:solidFill>
              </a:rPr>
              <a:t>pretty”</a:t>
            </a:r>
            <a:r>
              <a:rPr lang="nl-NL" sz="2000" dirty="0"/>
              <a:t> </a:t>
            </a:r>
            <a:r>
              <a:rPr lang="ro-RO" sz="2000" dirty="0"/>
              <a:t>este ACEL element definitoriu pentru o fată</a:t>
            </a:r>
            <a:r>
              <a:rPr lang="nl-NL" sz="2000" dirty="0"/>
              <a:t>. </a:t>
            </a:r>
            <a:r>
              <a:rPr lang="ro-RO" sz="2000" dirty="0"/>
              <a:t> Noi suntem la fel de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FF0000"/>
                </a:solidFill>
              </a:rPr>
              <a:t>smart</a:t>
            </a:r>
            <a:r>
              <a:rPr lang="nl-NL" sz="2000" dirty="0"/>
              <a:t> </a:t>
            </a:r>
            <a:r>
              <a:rPr lang="ro-RO" sz="2000" dirty="0"/>
              <a:t>ca și băieții</a:t>
            </a:r>
            <a:r>
              <a:rPr lang="nl-NL" sz="2000" dirty="0"/>
              <a:t>.</a:t>
            </a:r>
          </a:p>
          <a:p>
            <a:r>
              <a:rPr lang="ro-RO" sz="2000" dirty="0"/>
              <a:t>Așa că am ajuns la </a:t>
            </a:r>
            <a:r>
              <a:rPr lang="nl-NL" sz="2000" dirty="0"/>
              <a:t>Pretty Smart Girls. </a:t>
            </a:r>
            <a:r>
              <a:rPr lang="ro-RO" sz="2000" dirty="0"/>
              <a:t>Antrenorul nostru ne-a explicat că în context ,,</a:t>
            </a:r>
            <a:r>
              <a:rPr lang="nl-NL" sz="2000" dirty="0"/>
              <a:t>Pretty Smart</a:t>
            </a:r>
            <a:r>
              <a:rPr lang="en-US" sz="2000" dirty="0"/>
              <a:t>’’</a:t>
            </a:r>
            <a:r>
              <a:rPr lang="ro-RO" sz="2000" dirty="0"/>
              <a:t> poate însemna un lucru diferit, este un </a:t>
            </a:r>
            <a:r>
              <a:rPr lang="ro-RO" sz="2000" b="1" dirty="0"/>
              <a:t>joc de cuvinte</a:t>
            </a:r>
            <a:r>
              <a:rPr lang="ro-RO" sz="2000" dirty="0"/>
              <a:t>. </a:t>
            </a:r>
            <a:r>
              <a:rPr lang="nl-NL" sz="2000" dirty="0"/>
              <a:t> Pretty </a:t>
            </a:r>
            <a:r>
              <a:rPr lang="ro-RO" sz="2000" dirty="0"/>
              <a:t>poate însemna</a:t>
            </a:r>
            <a:r>
              <a:rPr lang="nl-NL" sz="2000" dirty="0"/>
              <a:t> “</a:t>
            </a:r>
            <a:r>
              <a:rPr lang="ro-RO" sz="2000" dirty="0"/>
              <a:t>frumos</a:t>
            </a:r>
            <a:r>
              <a:rPr lang="nl-NL" sz="2000" dirty="0"/>
              <a:t>”, </a:t>
            </a:r>
            <a:r>
              <a:rPr lang="ro-RO" sz="2000" dirty="0"/>
              <a:t>dar poate însemna și </a:t>
            </a:r>
            <a:r>
              <a:rPr lang="nl-NL" sz="2000" dirty="0"/>
              <a:t>“</a:t>
            </a:r>
            <a:r>
              <a:rPr lang="ro-RO" sz="2000" dirty="0"/>
              <a:t>aproape</a:t>
            </a:r>
            <a:r>
              <a:rPr lang="nl-NL" sz="2000" dirty="0"/>
              <a:t>”. </a:t>
            </a:r>
            <a:r>
              <a:rPr lang="ro-RO" sz="2000" dirty="0"/>
              <a:t> Și ,,S</a:t>
            </a:r>
            <a:r>
              <a:rPr lang="nl-NL" sz="2000" dirty="0"/>
              <a:t>mart</a:t>
            </a:r>
            <a:r>
              <a:rPr lang="en-US" sz="2000" dirty="0"/>
              <a:t>’’ </a:t>
            </a:r>
            <a:r>
              <a:rPr lang="ro-RO" sz="2000" dirty="0"/>
              <a:t>î</a:t>
            </a:r>
            <a:r>
              <a:rPr lang="en-US" sz="2000" dirty="0" err="1"/>
              <a:t>nse</a:t>
            </a:r>
            <a:r>
              <a:rPr lang="ro-RO" sz="2000" dirty="0"/>
              <a:t>a</a:t>
            </a:r>
            <a:r>
              <a:rPr lang="en-US" sz="2000" dirty="0" err="1"/>
              <a:t>mn</a:t>
            </a:r>
            <a:r>
              <a:rPr lang="ro-RO" sz="2000" dirty="0"/>
              <a:t>ă</a:t>
            </a:r>
            <a:r>
              <a:rPr lang="nl-NL" sz="2000" dirty="0"/>
              <a:t> “intelligent”, </a:t>
            </a:r>
            <a:r>
              <a:rPr lang="ro-RO" sz="2000" dirty="0"/>
              <a:t>dar și </a:t>
            </a:r>
            <a:r>
              <a:rPr lang="nl-NL" sz="2000" dirty="0"/>
              <a:t>“</a:t>
            </a:r>
            <a:r>
              <a:rPr lang="ro-RO" sz="2000" dirty="0"/>
              <a:t>stilat, la modă</a:t>
            </a:r>
            <a:r>
              <a:rPr lang="nl-NL" sz="2000" dirty="0"/>
              <a:t>”.  </a:t>
            </a:r>
            <a:r>
              <a:rPr lang="ro-RO" sz="2000" dirty="0"/>
              <a:t>Această combinație </a:t>
            </a:r>
            <a:r>
              <a:rPr lang="nl-NL" sz="2000" dirty="0"/>
              <a:t>“pretty smart” </a:t>
            </a:r>
            <a:r>
              <a:rPr lang="ro-RO" sz="2000" dirty="0"/>
              <a:t>poate însemna multe lucruri</a:t>
            </a:r>
            <a:r>
              <a:rPr lang="nl-NL" sz="2000" dirty="0"/>
              <a:t>!</a:t>
            </a:r>
          </a:p>
          <a:p>
            <a:r>
              <a:rPr lang="nl-NL" sz="2000" dirty="0">
                <a:solidFill>
                  <a:srgbClr val="FF0000"/>
                </a:solidFill>
              </a:rPr>
              <a:t>POWER</a:t>
            </a:r>
            <a:r>
              <a:rPr lang="nl-NL" sz="2000" dirty="0"/>
              <a:t> i</a:t>
            </a:r>
            <a:r>
              <a:rPr lang="ro-RO" sz="2000" dirty="0"/>
              <a:t>este acronimul pentru ceea ce facem în olandeză</a:t>
            </a:r>
            <a:r>
              <a:rPr lang="nl-NL" sz="2000" dirty="0"/>
              <a:t>: </a:t>
            </a:r>
            <a:r>
              <a:rPr lang="nl-NL" sz="2000" dirty="0">
                <a:solidFill>
                  <a:srgbClr val="FF0000"/>
                </a:solidFill>
              </a:rPr>
              <a:t>P</a:t>
            </a:r>
            <a:r>
              <a:rPr lang="nl-NL" sz="2000" dirty="0"/>
              <a:t>rogramming, </a:t>
            </a:r>
            <a:r>
              <a:rPr lang="nl-NL" sz="2000" dirty="0">
                <a:solidFill>
                  <a:srgbClr val="FF0000"/>
                </a:solidFill>
              </a:rPr>
              <a:t>O</a:t>
            </a:r>
            <a:r>
              <a:rPr lang="nl-NL" sz="2000" dirty="0"/>
              <a:t>nderzoek (research), </a:t>
            </a:r>
            <a:r>
              <a:rPr lang="nl-NL" sz="2000" dirty="0">
                <a:solidFill>
                  <a:srgbClr val="FF0000"/>
                </a:solidFill>
              </a:rPr>
              <a:t>W</a:t>
            </a:r>
            <a:r>
              <a:rPr lang="nl-NL" sz="2000" dirty="0"/>
              <a:t>etenschap (science), </a:t>
            </a:r>
            <a:r>
              <a:rPr lang="nl-NL" sz="2000" dirty="0">
                <a:solidFill>
                  <a:srgbClr val="FF0000"/>
                </a:solidFill>
              </a:rPr>
              <a:t>E</a:t>
            </a:r>
            <a:r>
              <a:rPr lang="nl-NL" sz="2000" dirty="0"/>
              <a:t>xperimenting, </a:t>
            </a:r>
            <a:r>
              <a:rPr lang="nl-NL" sz="2000" dirty="0">
                <a:solidFill>
                  <a:srgbClr val="FF0000"/>
                </a:solidFill>
              </a:rPr>
              <a:t>R</a:t>
            </a:r>
            <a:r>
              <a:rPr lang="nl-NL" sz="2000" dirty="0"/>
              <a:t>obotics.</a:t>
            </a:r>
          </a:p>
          <a:p>
            <a:r>
              <a:rPr lang="ro-RO" sz="2000" dirty="0"/>
              <a:t>Toate astea combinate ne fac </a:t>
            </a:r>
            <a:r>
              <a:rPr lang="nl-NL" sz="2000" b="1" i="1" dirty="0">
                <a:solidFill>
                  <a:srgbClr val="FF0000"/>
                </a:solidFill>
              </a:rPr>
              <a:t>Pretty Smart POWER Girls</a:t>
            </a:r>
            <a:r>
              <a:rPr lang="nl-NL" sz="2000" dirty="0"/>
              <a:t>.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BF69BD-F8DA-4B4D-84CF-87C6EA1D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0165D4FB-B329-1C45-AA27-260ECF08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98" y="2713054"/>
            <a:ext cx="1885310" cy="165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07FF5-E561-7E4A-8DAD-1949A826EF3F}"/>
              </a:ext>
            </a:extLst>
          </p:cNvPr>
          <p:cNvSpPr txBox="1"/>
          <p:nvPr/>
        </p:nvSpPr>
        <p:spPr>
          <a:xfrm>
            <a:off x="1020200" y="5751862"/>
            <a:ext cx="711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Orice nume alegi, asigură-te că înseamnă ceva pentru echipa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5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Dezvoltarea logo-ului echipei</a:t>
            </a:r>
            <a:endParaRPr lang="en-US" dirty="0"/>
          </a:p>
        </p:txBody>
      </p:sp>
      <p:sp>
        <p:nvSpPr>
          <p:cNvPr id="18" name="Tijdelijke aanduiding voor inhoud 17">
            <a:extLst>
              <a:ext uri="{FF2B5EF4-FFF2-40B4-BE49-F238E27FC236}">
                <a16:creationId xmlns:a16="http://schemas.microsoft.com/office/drawing/2014/main" id="{E6014D2F-559F-804F-A7CC-9B3934FF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319662" cy="4353215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Fiecare echipă are nevoie de un nume</a:t>
            </a:r>
            <a:endParaRPr lang="nl-NL" dirty="0"/>
          </a:p>
          <a:p>
            <a:r>
              <a:rPr lang="ro-RO" dirty="0"/>
              <a:t>Logo-ul echipei este opțional</a:t>
            </a:r>
            <a:r>
              <a:rPr lang="nl-NL" dirty="0"/>
              <a:t>, </a:t>
            </a:r>
            <a:r>
              <a:rPr lang="ro-RO" dirty="0"/>
              <a:t>dar distractiv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ro-RO" dirty="0"/>
              <a:t>Avem un logo colorat care reprezintă toată distracția și diversitatea și pasiunea pentru pentru știință</a:t>
            </a:r>
            <a:r>
              <a:rPr lang="nl-NL" dirty="0"/>
              <a:t>.</a:t>
            </a:r>
          </a:p>
          <a:p>
            <a:r>
              <a:rPr lang="ro-RO" dirty="0"/>
              <a:t>Cuvintele din logo au un aspect care corespunde restului imaginii</a:t>
            </a:r>
            <a:r>
              <a:rPr lang="nl-NL" dirty="0"/>
              <a:t>.</a:t>
            </a:r>
          </a:p>
          <a:p>
            <a:r>
              <a:rPr lang="ro-RO" dirty="0"/>
              <a:t>Avem logo-uri diferite pentru on</a:t>
            </a:r>
            <a:r>
              <a:rPr lang="nl-NL" dirty="0"/>
              <a:t>line/print </a:t>
            </a:r>
            <a:r>
              <a:rPr lang="ro-RO" dirty="0"/>
              <a:t>și pentru tricouri</a:t>
            </a:r>
            <a:r>
              <a:rPr lang="nl-NL" dirty="0"/>
              <a:t>. </a:t>
            </a:r>
            <a:r>
              <a:rPr lang="ro-RO" dirty="0"/>
              <a:t>Dar sunt ușor de identificat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Afbeelding 7">
            <a:extLst>
              <a:ext uri="{FF2B5EF4-FFF2-40B4-BE49-F238E27FC236}">
                <a16:creationId xmlns:a16="http://schemas.microsoft.com/office/drawing/2014/main" id="{3A3E1105-D12A-504C-8966-654A7F93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26" y="1733560"/>
            <a:ext cx="1807884" cy="1590067"/>
          </a:xfrm>
          <a:prstGeom prst="rect">
            <a:avLst/>
          </a:prstGeom>
        </p:spPr>
      </p:pic>
      <p:pic>
        <p:nvPicPr>
          <p:cNvPr id="11" name="Afbeelding 9">
            <a:extLst>
              <a:ext uri="{FF2B5EF4-FFF2-40B4-BE49-F238E27FC236}">
                <a16:creationId xmlns:a16="http://schemas.microsoft.com/office/drawing/2014/main" id="{76A08530-6F71-E046-A7E1-5D0DA36C6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641" y="3857071"/>
            <a:ext cx="2199743" cy="2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28A29-2833-244F-83C4-412EDDC9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1" y="839410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tricourile și pălăriile pot ajuta la crearea identității echipei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7C79E-09E8-9E4F-8E2B-587D86F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498752" cy="4353215"/>
          </a:xfrm>
        </p:spPr>
        <p:txBody>
          <a:bodyPr>
            <a:normAutofit/>
          </a:bodyPr>
          <a:lstStyle/>
          <a:p>
            <a:r>
              <a:rPr lang="ro-RO" sz="1800" dirty="0"/>
              <a:t>Tricourile noastre variază de la sezon la sezon</a:t>
            </a:r>
            <a:r>
              <a:rPr lang="nl-NL" sz="1800" dirty="0"/>
              <a:t>. </a:t>
            </a:r>
            <a:r>
              <a:rPr lang="ro-RO" sz="1800" dirty="0"/>
              <a:t>Am început simplu, dar am devenit mai experimentați și am investit mai mult timp în modul cum arătăm</a:t>
            </a:r>
            <a:r>
              <a:rPr lang="nl-NL" sz="1800" dirty="0"/>
              <a:t>.</a:t>
            </a:r>
          </a:p>
          <a:p>
            <a:r>
              <a:rPr lang="ro-RO" sz="1800" dirty="0"/>
              <a:t>Purtăm tot timpul un fel de pălărie</a:t>
            </a:r>
            <a:r>
              <a:rPr lang="nl-NL" sz="1800" dirty="0"/>
              <a:t>. </a:t>
            </a:r>
            <a:r>
              <a:rPr lang="ro-RO" sz="1800" dirty="0"/>
              <a:t>Face ca totul să fie mai distractiv</a:t>
            </a:r>
            <a:r>
              <a:rPr lang="nl-NL" sz="1800" dirty="0"/>
              <a:t>!</a:t>
            </a:r>
          </a:p>
          <a:p>
            <a:r>
              <a:rPr lang="ro-RO" sz="1800" dirty="0"/>
              <a:t>În acest an am adăugat jachete și pulovere.</a:t>
            </a:r>
            <a:endParaRPr lang="nl-NL" sz="1800" dirty="0"/>
          </a:p>
          <a:p>
            <a:endParaRPr lang="nl-NL" sz="18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63FC79-9AF2-EE4C-99E3-0DCC578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Edit: 5/29/2023</a:t>
            </a:r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201F0E-2D63-7041-971E-3D3337FA0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84" y="3731830"/>
            <a:ext cx="2310774" cy="173308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2D0A1F46-8760-2A40-8AAB-0F5F82AEAE99}"/>
              </a:ext>
            </a:extLst>
          </p:cNvPr>
          <p:cNvSpPr txBox="1"/>
          <p:nvPr/>
        </p:nvSpPr>
        <p:spPr>
          <a:xfrm>
            <a:off x="758769" y="549726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Christmas </a:t>
            </a:r>
            <a:r>
              <a:rPr lang="nl-NL" sz="1400" dirty="0" err="1"/>
              <a:t>hats</a:t>
            </a:r>
            <a:r>
              <a:rPr lang="nl-NL" sz="1400" dirty="0"/>
              <a:t> in december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2E30E72-3064-7A44-A016-51F860F8E4BA}"/>
              </a:ext>
            </a:extLst>
          </p:cNvPr>
          <p:cNvSpPr txBox="1"/>
          <p:nvPr/>
        </p:nvSpPr>
        <p:spPr>
          <a:xfrm>
            <a:off x="3198606" y="5601149"/>
            <a:ext cx="257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Dutch </a:t>
            </a:r>
            <a:r>
              <a:rPr lang="nl-NL" sz="1400" dirty="0" err="1"/>
              <a:t>hats</a:t>
            </a:r>
            <a:r>
              <a:rPr lang="nl-NL" sz="1400" dirty="0"/>
              <a:t>, </a:t>
            </a:r>
            <a:r>
              <a:rPr lang="nl-NL" sz="1400" dirty="0" err="1"/>
              <a:t>makeup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ribbons</a:t>
            </a:r>
            <a:r>
              <a:rPr lang="nl-NL" sz="1400" dirty="0"/>
              <a:t> </a:t>
            </a:r>
          </a:p>
          <a:p>
            <a:pPr algn="ctr"/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internationals</a:t>
            </a:r>
            <a:endParaRPr lang="nl-NL" sz="1400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9F288-7B93-1945-AEE5-F89C43E04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208487" y="1700765"/>
            <a:ext cx="2362457" cy="1771843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EB2EE27-0B20-4D40-88B5-09825303B42B}"/>
              </a:ext>
            </a:extLst>
          </p:cNvPr>
          <p:cNvSpPr txBox="1"/>
          <p:nvPr/>
        </p:nvSpPr>
        <p:spPr>
          <a:xfrm>
            <a:off x="6386271" y="3553877"/>
            <a:ext cx="2254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Our</a:t>
            </a:r>
            <a:r>
              <a:rPr lang="nl-NL" sz="1400" dirty="0"/>
              <a:t> robot </a:t>
            </a:r>
            <a:r>
              <a:rPr lang="nl-NL" sz="1400" dirty="0" err="1"/>
              <a:t>and</a:t>
            </a:r>
            <a:r>
              <a:rPr lang="nl-NL" sz="1400" dirty="0"/>
              <a:t> shirts match!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B5296BF-48B9-8844-86ED-2C1827681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6315037" y="4313169"/>
            <a:ext cx="2051352" cy="1571048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1943434D-2E6D-4540-8F21-D5B2051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748" y="3725826"/>
            <a:ext cx="2472419" cy="18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78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</TotalTime>
  <Words>1232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Dezvoltarea identității echipei</vt:lpstr>
      <vt:lpstr>Să facem cunoștință cu autorii</vt:lpstr>
      <vt:lpstr>De ce trebuie să dezvoltăm o identitate  a echipei?</vt:lpstr>
      <vt:lpstr>Cunoaște-ți echipa</vt:lpstr>
      <vt:lpstr>O identitate pentru un sezon sau beyond</vt:lpstr>
      <vt:lpstr>Alegerea numelui echipei</vt:lpstr>
      <vt:lpstr>Studiu de caz: cum am ales numele nostru</vt:lpstr>
      <vt:lpstr>Dezvoltarea logo-ului echipei</vt:lpstr>
      <vt:lpstr>tricourile și pălăriile pot ajuta la crearea identității echipei</vt:lpstr>
      <vt:lpstr>Încurajarea echipei</vt:lpstr>
      <vt:lpstr>Steaguri, bannere, mascote</vt:lpstr>
      <vt:lpstr>Social media</vt:lpstr>
      <vt:lpstr>Sfat: FII autentic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marinela</cp:lastModifiedBy>
  <cp:revision>60</cp:revision>
  <dcterms:created xsi:type="dcterms:W3CDTF">2018-06-09T21:02:33Z</dcterms:created>
  <dcterms:modified xsi:type="dcterms:W3CDTF">2023-08-22T06:32:18Z</dcterms:modified>
</cp:coreProperties>
</file>