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1" r:id="rId1"/>
  </p:sldMasterIdLst>
  <p:notesMasterIdLst>
    <p:notesMasterId r:id="rId19"/>
  </p:notesMasterIdLst>
  <p:handoutMasterIdLst>
    <p:handoutMasterId r:id="rId20"/>
  </p:handoutMasterIdLst>
  <p:sldIdLst>
    <p:sldId id="261" r:id="rId2"/>
    <p:sldId id="312" r:id="rId3"/>
    <p:sldId id="307" r:id="rId4"/>
    <p:sldId id="286" r:id="rId5"/>
    <p:sldId id="291" r:id="rId6"/>
    <p:sldId id="292" r:id="rId7"/>
    <p:sldId id="309" r:id="rId8"/>
    <p:sldId id="310" r:id="rId9"/>
    <p:sldId id="311" r:id="rId10"/>
    <p:sldId id="288" r:id="rId11"/>
    <p:sldId id="289" r:id="rId12"/>
    <p:sldId id="296" r:id="rId13"/>
    <p:sldId id="297" r:id="rId14"/>
    <p:sldId id="300" r:id="rId15"/>
    <p:sldId id="298" r:id="rId16"/>
    <p:sldId id="301" r:id="rId17"/>
    <p:sldId id="258"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CF39"/>
    <a:srgbClr val="652C90"/>
    <a:srgbClr val="034A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73" autoAdjust="0"/>
    <p:restoredTop sz="95268" autoAdjust="0"/>
  </p:normalViewPr>
  <p:slideViewPr>
    <p:cSldViewPr snapToGrid="0" snapToObjects="1">
      <p:cViewPr varScale="1">
        <p:scale>
          <a:sx n="131" d="100"/>
          <a:sy n="131" d="100"/>
        </p:scale>
        <p:origin x="942" y="114"/>
      </p:cViewPr>
      <p:guideLst/>
    </p:cSldViewPr>
  </p:slideViewPr>
  <p:notesTextViewPr>
    <p:cViewPr>
      <p:scale>
        <a:sx n="1" d="1"/>
        <a:sy n="1" d="1"/>
      </p:scale>
      <p:origin x="0" y="0"/>
    </p:cViewPr>
  </p:notesTextViewPr>
  <p:notesViewPr>
    <p:cSldViewPr snapToGrid="0" snapToObjects="1">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C361B30-4453-46D4-8089-125B564D05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EEE4564-61F9-48F7-A867-CCA5D38885F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F92CFC-E422-40B4-9CC4-DEA280552AB2}" type="datetimeFigureOut">
              <a:rPr lang="en-US" smtClean="0"/>
              <a:t>8/23/2023</a:t>
            </a:fld>
            <a:endParaRPr lang="en-US"/>
          </a:p>
        </p:txBody>
      </p:sp>
      <p:sp>
        <p:nvSpPr>
          <p:cNvPr id="4" name="Footer Placeholder 3">
            <a:extLst>
              <a:ext uri="{FF2B5EF4-FFF2-40B4-BE49-F238E27FC236}">
                <a16:creationId xmlns:a16="http://schemas.microsoft.com/office/drawing/2014/main" id="{74AB1315-599A-4D81-852D-E668C7B07D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7BB853C-FFB3-4CD8-9103-CEFF2E6F93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5C22C9-6271-494F-AA0A-BBACC97D22B9}" type="slidenum">
              <a:rPr lang="en-US" smtClean="0"/>
              <a:t>‹#›</a:t>
            </a:fld>
            <a:endParaRPr lang="en-US"/>
          </a:p>
        </p:txBody>
      </p:sp>
    </p:spTree>
    <p:extLst>
      <p:ext uri="{BB962C8B-B14F-4D97-AF65-F5344CB8AC3E}">
        <p14:creationId xmlns:p14="http://schemas.microsoft.com/office/powerpoint/2010/main" val="2947498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B980B-A051-5042-A199-B77431CF73D3}" type="datetimeFigureOut">
              <a:rPr lang="en-US" smtClean="0"/>
              <a:t>8/23/2023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AEE19-6760-F547-8467-920A15216243}" type="slidenum">
              <a:rPr lang="en-US" smtClean="0"/>
              <a:t>‹#›</a:t>
            </a:fld>
            <a:endParaRPr lang="en-US"/>
          </a:p>
        </p:txBody>
      </p:sp>
    </p:spTree>
    <p:extLst>
      <p:ext uri="{BB962C8B-B14F-4D97-AF65-F5344CB8AC3E}">
        <p14:creationId xmlns:p14="http://schemas.microsoft.com/office/powerpoint/2010/main" val="739394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1</a:t>
            </a:fld>
            <a:endParaRPr lang="en-US"/>
          </a:p>
        </p:txBody>
      </p:sp>
    </p:spTree>
    <p:extLst>
      <p:ext uri="{BB962C8B-B14F-4D97-AF65-F5344CB8AC3E}">
        <p14:creationId xmlns:p14="http://schemas.microsoft.com/office/powerpoint/2010/main" val="1486711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6551E046-3208-7149-84A6-616F510ED875}" type="datetime1">
              <a:rPr lang="en-US" smtClean="0"/>
              <a:t>8/23/2023</a:t>
            </a:fld>
            <a:endParaRPr lang="en-US" dirty="0"/>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endParaRPr lang="en-US" dirty="0"/>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pic>
        <p:nvPicPr>
          <p:cNvPr id="8" name="Picture 7">
            <a:extLst>
              <a:ext uri="{FF2B5EF4-FFF2-40B4-BE49-F238E27FC236}">
                <a16:creationId xmlns:a16="http://schemas.microsoft.com/office/drawing/2014/main" id="{D4B45051-E032-1249-AC8B-C5EB1B15FB4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35280" y="563880"/>
            <a:ext cx="8488680" cy="2915504"/>
          </a:xfrm>
          <a:prstGeom prst="rect">
            <a:avLst/>
          </a:prstGeom>
        </p:spPr>
      </p:pic>
    </p:spTree>
    <p:extLst>
      <p:ext uri="{BB962C8B-B14F-4D97-AF65-F5344CB8AC3E}">
        <p14:creationId xmlns:p14="http://schemas.microsoft.com/office/powerpoint/2010/main" val="3038814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A597C470-3AE1-774A-B114-1872FB3709B2}" type="datetime1">
              <a:rPr lang="en-US" smtClean="0"/>
              <a:t>8/23/2023</a:t>
            </a:fld>
            <a:endParaRPr lang="en-US" dirty="0"/>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9793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79E32FD2-11E8-CF43-9DD0-AFBF766A6B42}" type="datetime1">
              <a:rPr lang="en-US" smtClean="0"/>
              <a:t>8/23/2023</a:t>
            </a:fld>
            <a:endParaRPr lang="en-US" dirty="0"/>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2023, FLLTutorials.com (Last Edit 5/29/2023)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562691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a:t>Click to edit Master title style</a:t>
            </a:r>
            <a:endParaRPr lang="en-US" dirty="0"/>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2" y="6387916"/>
            <a:ext cx="4870585" cy="365125"/>
          </a:xfrm>
        </p:spPr>
        <p:txBody>
          <a:bodyPr/>
          <a:lstStyle>
            <a:lvl1pPr>
              <a:defRPr>
                <a:solidFill>
                  <a:schemeClr val="accent1">
                    <a:lumMod val="75000"/>
                    <a:lumOff val="25000"/>
                  </a:schemeClr>
                </a:solidFill>
              </a:defRPr>
            </a:lvl1pPr>
          </a:lstStyle>
          <a:p>
            <a:r>
              <a:rPr lang="en-US"/>
              <a:t>© 2023, FLLTutorials.com (Last Edit 5/29/2023)</a:t>
            </a:r>
            <a:endParaRPr lang="en-US" dirty="0"/>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6" y="6392242"/>
            <a:ext cx="770468"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547546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8/23/2023</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
        <p:nvSpPr>
          <p:cNvPr id="12" name="Rectangle 11">
            <a:extLst>
              <a:ext uri="{FF2B5EF4-FFF2-40B4-BE49-F238E27FC236}">
                <a16:creationId xmlns:a16="http://schemas.microsoft.com/office/drawing/2014/main" id="{D1F724A4-AADF-4292-8789-3D9AB8A1552A}"/>
              </a:ext>
            </a:extLst>
          </p:cNvPr>
          <p:cNvSpPr/>
          <p:nvPr userDrawn="1"/>
        </p:nvSpPr>
        <p:spPr>
          <a:xfrm>
            <a:off x="2381" y="6270965"/>
            <a:ext cx="9141619" cy="64008"/>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471350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7DC51C6D-E49B-5749-B68C-6EB1D158EBA4}" type="datetime1">
              <a:rPr lang="en-US" smtClean="0"/>
              <a:t>8/23/2023</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6707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52E5EE97-0D89-DD42-840D-163CD9FA9D3F}" type="datetime1">
              <a:rPr lang="en-US" smtClean="0"/>
              <a:t>8/23/2023</a:t>
            </a:fld>
            <a:endParaRPr lang="en-US" dirty="0"/>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3263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DC240E8A-4503-4545-897C-45198326CF11}" type="datetime1">
              <a:rPr lang="en-US" smtClean="0"/>
              <a:t>8/23/2023</a:t>
            </a:fld>
            <a:endParaRPr lang="en-US" dirty="0"/>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1529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3A4FDAE2-1196-4F4D-AA5D-992B93F2FF5E}" type="datetime1">
              <a:rPr lang="en-US" smtClean="0"/>
              <a:t>8/23/2023</a:t>
            </a:fld>
            <a:endParaRPr lang="en-US" dirty="0"/>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endParaRPr lang="en-US" dirty="0"/>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4452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BB470F0E-93A0-8542-BE4C-5AD3498AFE61}" type="datetime1">
              <a:rPr lang="en-US" smtClean="0"/>
              <a:t>8/23/2023</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369770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F2E0E8A5-0D05-504F-9908-127EDFF252F8}" type="datetime1">
              <a:rPr lang="en-US" smtClean="0"/>
              <a:t>8/23/2023</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843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DECFE294-8351-8B40-9BEE-6D2DD2FBB4DE}" type="datetime1">
              <a:rPr lang="en-US" smtClean="0"/>
              <a:t>8/23/2023</a:t>
            </a:fld>
            <a:endParaRPr lang="en-US" dirty="0"/>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endParaRPr lang="en-US" dirty="0"/>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618365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flltutorials.com/" TargetMode="External"/><Relationship Id="rId2" Type="http://schemas.openxmlformats.org/officeDocument/2006/relationships/hyperlink" Target="http://www.ev3lessons.com/"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firstinspires.org/robotics/fll/global-innov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Global Innovation Award (GIA)</a:t>
            </a:r>
          </a:p>
        </p:txBody>
      </p:sp>
      <p:sp>
        <p:nvSpPr>
          <p:cNvPr id="3" name="Subtitle 2"/>
          <p:cNvSpPr>
            <a:spLocks noGrp="1"/>
          </p:cNvSpPr>
          <p:nvPr>
            <p:ph type="subTitle" idx="1"/>
          </p:nvPr>
        </p:nvSpPr>
        <p:spPr/>
        <p:txBody>
          <a:bodyPr/>
          <a:lstStyle/>
          <a:p>
            <a:r>
              <a:rPr lang="en-US" dirty="0"/>
              <a:t>By Team 3659 </a:t>
            </a:r>
            <a:r>
              <a:rPr lang="en-US" dirty="0" err="1"/>
              <a:t>N</a:t>
            </a:r>
            <a:r>
              <a:rPr lang="en-US" cap="none" dirty="0" err="1"/>
              <a:t>e</a:t>
            </a:r>
            <a:r>
              <a:rPr lang="en-US" dirty="0" err="1"/>
              <a:t>Xt</a:t>
            </a:r>
            <a:r>
              <a:rPr lang="en-US" dirty="0"/>
              <a:t> Gen</a:t>
            </a:r>
          </a:p>
        </p:txBody>
      </p:sp>
    </p:spTree>
    <p:extLst>
      <p:ext uri="{BB962C8B-B14F-4D97-AF65-F5344CB8AC3E}">
        <p14:creationId xmlns:p14="http://schemas.microsoft.com/office/powerpoint/2010/main" val="1996209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B2D6-210B-4784-BA87-0E92F3C174FB}"/>
              </a:ext>
            </a:extLst>
          </p:cNvPr>
          <p:cNvSpPr>
            <a:spLocks noGrp="1"/>
          </p:cNvSpPr>
          <p:nvPr>
            <p:ph type="title"/>
          </p:nvPr>
        </p:nvSpPr>
        <p:spPr/>
        <p:txBody>
          <a:bodyPr/>
          <a:lstStyle/>
          <a:p>
            <a:r>
              <a:rPr lang="ro-RO" dirty="0"/>
              <a:t>Să înțelegem rubrica </a:t>
            </a:r>
            <a:r>
              <a:rPr lang="en-US" dirty="0"/>
              <a:t>GIA </a:t>
            </a:r>
          </a:p>
        </p:txBody>
      </p:sp>
      <p:sp>
        <p:nvSpPr>
          <p:cNvPr id="3" name="Content Placeholder 2">
            <a:extLst>
              <a:ext uri="{FF2B5EF4-FFF2-40B4-BE49-F238E27FC236}">
                <a16:creationId xmlns:a16="http://schemas.microsoft.com/office/drawing/2014/main" id="{48E36AA5-28E3-4749-9659-61530C4E2F6E}"/>
              </a:ext>
            </a:extLst>
          </p:cNvPr>
          <p:cNvSpPr>
            <a:spLocks noGrp="1"/>
          </p:cNvSpPr>
          <p:nvPr>
            <p:ph idx="1"/>
          </p:nvPr>
        </p:nvSpPr>
        <p:spPr>
          <a:xfrm>
            <a:off x="341752" y="1417320"/>
            <a:ext cx="4874271" cy="4875904"/>
          </a:xfrm>
        </p:spPr>
        <p:txBody>
          <a:bodyPr>
            <a:noAutofit/>
          </a:bodyPr>
          <a:lstStyle/>
          <a:p>
            <a:pPr>
              <a:lnSpc>
                <a:spcPct val="150000"/>
              </a:lnSpc>
            </a:pPr>
            <a:r>
              <a:rPr lang="ro-RO" sz="1800" b="1" dirty="0">
                <a:solidFill>
                  <a:srgbClr val="FF0000"/>
                </a:solidFill>
              </a:rPr>
              <a:t>Identificarea problemei</a:t>
            </a:r>
            <a:r>
              <a:rPr lang="en-US" sz="1800" b="1" dirty="0">
                <a:solidFill>
                  <a:srgbClr val="FF0000"/>
                </a:solidFill>
              </a:rPr>
              <a:t>: </a:t>
            </a:r>
            <a:r>
              <a:rPr lang="ro-RO" sz="1400" dirty="0">
                <a:solidFill>
                  <a:schemeClr val="tx1"/>
                </a:solidFill>
              </a:rPr>
              <a:t>Echipa trebuie să explice clar problema pe care a ales s-o rezolve. Cu toate acestea, trebuie descrierea să fie de ajuns de detaliată pentru a înțelege de ce este o problemă.</a:t>
            </a:r>
            <a:endParaRPr lang="en-US" sz="1400" dirty="0"/>
          </a:p>
          <a:p>
            <a:pPr>
              <a:lnSpc>
                <a:spcPct val="150000"/>
              </a:lnSpc>
            </a:pPr>
            <a:r>
              <a:rPr lang="en-US" sz="1800" b="1" dirty="0">
                <a:solidFill>
                  <a:srgbClr val="00B050"/>
                </a:solidFill>
              </a:rPr>
              <a:t>In</a:t>
            </a:r>
            <a:r>
              <a:rPr lang="ro-RO" sz="1800" b="1" dirty="0">
                <a:solidFill>
                  <a:srgbClr val="00B050"/>
                </a:solidFill>
              </a:rPr>
              <a:t>ovație</a:t>
            </a:r>
            <a:r>
              <a:rPr lang="en-US" sz="1800" b="1" dirty="0">
                <a:solidFill>
                  <a:srgbClr val="00B050"/>
                </a:solidFill>
              </a:rPr>
              <a:t>:</a:t>
            </a:r>
            <a:r>
              <a:rPr lang="en-US" sz="1800" b="1" dirty="0">
                <a:solidFill>
                  <a:srgbClr val="FF0000"/>
                </a:solidFill>
              </a:rPr>
              <a:t> </a:t>
            </a:r>
            <a:r>
              <a:rPr lang="ro-RO" sz="1400" dirty="0"/>
              <a:t>Echipa trebuie să ecplice de ce soluția este originală, inovativă, și cu un impact mare asupra altora.</a:t>
            </a:r>
            <a:endParaRPr lang="en-US" sz="1400" dirty="0"/>
          </a:p>
          <a:p>
            <a:pPr>
              <a:lnSpc>
                <a:spcPct val="150000"/>
              </a:lnSpc>
            </a:pPr>
            <a:r>
              <a:rPr lang="ro-RO" sz="1700" b="1" dirty="0">
                <a:solidFill>
                  <a:srgbClr val="0070C0"/>
                </a:solidFill>
              </a:rPr>
              <a:t>Dezvoltarea soluției</a:t>
            </a:r>
            <a:r>
              <a:rPr lang="en-US" sz="1700" b="1" dirty="0">
                <a:solidFill>
                  <a:srgbClr val="0070C0"/>
                </a:solidFill>
              </a:rPr>
              <a:t>: </a:t>
            </a:r>
            <a:r>
              <a:rPr lang="ro-RO" sz="1300" dirty="0"/>
              <a:t>Echipa trebuie să cunoască întregul proces despre cum soluția a fost dezvoltată, cum au luat în considerare opinia experților/profesioniștilor</a:t>
            </a:r>
            <a:r>
              <a:rPr lang="en-US" sz="1300" dirty="0"/>
              <a:t> </a:t>
            </a:r>
            <a:r>
              <a:rPr lang="ro-RO" sz="1300" dirty="0"/>
              <a:t>și cum au folosit asta pentru a îmbunătăți soluția</a:t>
            </a:r>
            <a:r>
              <a:rPr lang="en-US" sz="1300" dirty="0"/>
              <a:t>, </a:t>
            </a:r>
            <a:r>
              <a:rPr lang="ro-RO" sz="1300" dirty="0"/>
              <a:t>cum au testat soluția, de ce soluția este mai bună decât soluția existentă, dacă este mai scumpă decât soluția existentă, de ce merită diferența de bani</a:t>
            </a:r>
            <a:r>
              <a:rPr lang="en-US" sz="1300" dirty="0"/>
              <a:t>.</a:t>
            </a:r>
          </a:p>
          <a:p>
            <a:pPr>
              <a:lnSpc>
                <a:spcPct val="150000"/>
              </a:lnSpc>
            </a:pPr>
            <a:endParaRPr lang="en-US" sz="1400" dirty="0"/>
          </a:p>
        </p:txBody>
      </p:sp>
      <p:sp>
        <p:nvSpPr>
          <p:cNvPr id="4" name="Footer Placeholder 3">
            <a:extLst>
              <a:ext uri="{FF2B5EF4-FFF2-40B4-BE49-F238E27FC236}">
                <a16:creationId xmlns:a16="http://schemas.microsoft.com/office/drawing/2014/main" id="{63C17151-E14B-42D6-B396-8A67316B7A7A}"/>
              </a:ext>
            </a:extLst>
          </p:cNvPr>
          <p:cNvSpPr>
            <a:spLocks noGrp="1"/>
          </p:cNvSpPr>
          <p:nvPr>
            <p:ph type="ftr" sz="quarter" idx="11"/>
          </p:nvPr>
        </p:nvSpPr>
        <p:spPr/>
        <p:txBody>
          <a:bodyPr/>
          <a:lstStyle/>
          <a:p>
            <a:r>
              <a:rPr lang="en-US"/>
              <a:t>© 2023, FLLTutorials.com (Last Edit 5/29/2023)</a:t>
            </a:r>
            <a:endParaRPr lang="en-US" dirty="0"/>
          </a:p>
        </p:txBody>
      </p:sp>
      <p:sp>
        <p:nvSpPr>
          <p:cNvPr id="5" name="Slide Number Placeholder 4">
            <a:extLst>
              <a:ext uri="{FF2B5EF4-FFF2-40B4-BE49-F238E27FC236}">
                <a16:creationId xmlns:a16="http://schemas.microsoft.com/office/drawing/2014/main" id="{D2017726-AD16-4226-8A68-94C4EBD8825D}"/>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608" y="1873340"/>
            <a:ext cx="3083249" cy="39957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5602147" y="2963114"/>
            <a:ext cx="625033" cy="1620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604077" y="3173391"/>
            <a:ext cx="625033" cy="13889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606006" y="3499410"/>
            <a:ext cx="625033" cy="15047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584786" y="3837002"/>
            <a:ext cx="625033" cy="162049"/>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86715" y="4197749"/>
            <a:ext cx="625033" cy="23904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6416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DD28-5148-414A-9056-8738F944E497}"/>
              </a:ext>
            </a:extLst>
          </p:cNvPr>
          <p:cNvSpPr>
            <a:spLocks noGrp="1"/>
          </p:cNvSpPr>
          <p:nvPr>
            <p:ph type="title"/>
          </p:nvPr>
        </p:nvSpPr>
        <p:spPr/>
        <p:txBody>
          <a:bodyPr/>
          <a:lstStyle/>
          <a:p>
            <a:r>
              <a:rPr lang="ro-RO" dirty="0"/>
              <a:t>Să înțelegem rubrica </a:t>
            </a:r>
            <a:r>
              <a:rPr lang="en-US" dirty="0"/>
              <a:t>GIA</a:t>
            </a:r>
          </a:p>
        </p:txBody>
      </p:sp>
      <p:sp>
        <p:nvSpPr>
          <p:cNvPr id="3" name="Content Placeholder 2">
            <a:extLst>
              <a:ext uri="{FF2B5EF4-FFF2-40B4-BE49-F238E27FC236}">
                <a16:creationId xmlns:a16="http://schemas.microsoft.com/office/drawing/2014/main" id="{76DCCC5B-C058-4FE5-8A04-71761AF559FA}"/>
              </a:ext>
            </a:extLst>
          </p:cNvPr>
          <p:cNvSpPr>
            <a:spLocks noGrp="1"/>
          </p:cNvSpPr>
          <p:nvPr>
            <p:ph idx="1"/>
          </p:nvPr>
        </p:nvSpPr>
        <p:spPr>
          <a:xfrm>
            <a:off x="298890" y="1585775"/>
            <a:ext cx="4766170" cy="4500637"/>
          </a:xfrm>
          <a:ln>
            <a:noFill/>
          </a:ln>
        </p:spPr>
        <p:txBody>
          <a:bodyPr>
            <a:normAutofit fontScale="85000" lnSpcReduction="20000"/>
          </a:bodyPr>
          <a:lstStyle/>
          <a:p>
            <a:pPr>
              <a:lnSpc>
                <a:spcPct val="150000"/>
              </a:lnSpc>
            </a:pPr>
            <a:r>
              <a:rPr lang="en-US" b="1" dirty="0" err="1">
                <a:solidFill>
                  <a:srgbClr val="7030A0"/>
                </a:solidFill>
              </a:rPr>
              <a:t>Implementa</a:t>
            </a:r>
            <a:r>
              <a:rPr lang="ro-RO" b="1" dirty="0">
                <a:solidFill>
                  <a:srgbClr val="7030A0"/>
                </a:solidFill>
              </a:rPr>
              <a:t>re</a:t>
            </a:r>
            <a:r>
              <a:rPr lang="en-US" b="1" dirty="0">
                <a:solidFill>
                  <a:srgbClr val="7030A0"/>
                </a:solidFill>
              </a:rPr>
              <a:t>: </a:t>
            </a:r>
            <a:r>
              <a:rPr lang="ro-RO" sz="1600" dirty="0">
                <a:solidFill>
                  <a:schemeClr val="tx1"/>
                </a:solidFill>
              </a:rPr>
              <a:t>E</a:t>
            </a:r>
            <a:r>
              <a:rPr lang="ro-RO" sz="1600" dirty="0"/>
              <a:t>chipa trebuie să știe costul soluției, cum vor introduce în producție soluția și planul de marketing.  Aici trebuie prezentate patentele. Aveți pentru soluția voastră pentente provizorii pentru soluția voastră</a:t>
            </a:r>
            <a:r>
              <a:rPr lang="en-US" sz="1600" dirty="0"/>
              <a:t>? </a:t>
            </a:r>
            <a:r>
              <a:rPr lang="ro-RO" sz="1600" dirty="0"/>
              <a:t>Luați în considerare un patent definitiv</a:t>
            </a:r>
            <a:r>
              <a:rPr lang="en-US" sz="1600" dirty="0"/>
              <a:t>?</a:t>
            </a:r>
          </a:p>
          <a:p>
            <a:pPr>
              <a:lnSpc>
                <a:spcPct val="150000"/>
              </a:lnSpc>
            </a:pPr>
            <a:r>
              <a:rPr lang="ro-RO" b="1" dirty="0">
                <a:solidFill>
                  <a:srgbClr val="FFC000"/>
                </a:solidFill>
              </a:rPr>
              <a:t>Motivația implementării</a:t>
            </a:r>
            <a:r>
              <a:rPr lang="en-US" b="1" dirty="0">
                <a:solidFill>
                  <a:srgbClr val="FFC000"/>
                </a:solidFill>
              </a:rPr>
              <a:t>: </a:t>
            </a:r>
            <a:r>
              <a:rPr lang="en-US" sz="1600" dirty="0"/>
              <a:t> </a:t>
            </a:r>
            <a:r>
              <a:rPr lang="ro-RO" sz="1600" dirty="0"/>
              <a:t>Echipa trebuie să urmeze planul de marketing și cum va avea loc continuarea proiectului în anii următori, despre cercetări despre marketing, patente provizorii și patente. Discutați despre cât de departe echipa este dispusă să meargă cu proiectul</a:t>
            </a:r>
            <a:r>
              <a:rPr lang="en-US" sz="1600" dirty="0"/>
              <a:t>.</a:t>
            </a:r>
          </a:p>
          <a:p>
            <a:pPr>
              <a:lnSpc>
                <a:spcPct val="150000"/>
              </a:lnSpc>
            </a:pPr>
            <a:endParaRPr lang="en-US" sz="1300" dirty="0"/>
          </a:p>
          <a:p>
            <a:endParaRPr lang="en-US" dirty="0"/>
          </a:p>
        </p:txBody>
      </p:sp>
      <p:sp>
        <p:nvSpPr>
          <p:cNvPr id="4" name="Footer Placeholder 3">
            <a:extLst>
              <a:ext uri="{FF2B5EF4-FFF2-40B4-BE49-F238E27FC236}">
                <a16:creationId xmlns:a16="http://schemas.microsoft.com/office/drawing/2014/main" id="{B3AB935C-693A-4BE4-93FC-C400F802D784}"/>
              </a:ext>
            </a:extLst>
          </p:cNvPr>
          <p:cNvSpPr>
            <a:spLocks noGrp="1"/>
          </p:cNvSpPr>
          <p:nvPr>
            <p:ph type="ftr" sz="quarter" idx="11"/>
          </p:nvPr>
        </p:nvSpPr>
        <p:spPr/>
        <p:txBody>
          <a:bodyPr/>
          <a:lstStyle/>
          <a:p>
            <a:r>
              <a:rPr lang="en-US"/>
              <a:t>© 2023, FLLTutorials.com (Last Edit 5/29/2023)</a:t>
            </a:r>
            <a:endParaRPr lang="en-US" dirty="0"/>
          </a:p>
        </p:txBody>
      </p:sp>
      <p:sp>
        <p:nvSpPr>
          <p:cNvPr id="5" name="Slide Number Placeholder 4">
            <a:extLst>
              <a:ext uri="{FF2B5EF4-FFF2-40B4-BE49-F238E27FC236}">
                <a16:creationId xmlns:a16="http://schemas.microsoft.com/office/drawing/2014/main" id="{D97B9E76-AACB-4EDF-ADF8-CC085E634338}"/>
              </a:ext>
            </a:extLst>
          </p:cNvPr>
          <p:cNvSpPr>
            <a:spLocks noGrp="1"/>
          </p:cNvSpPr>
          <p:nvPr>
            <p:ph type="sldNum" sz="quarter" idx="12"/>
          </p:nvPr>
        </p:nvSpPr>
        <p:spPr/>
        <p:txBody>
          <a:bodyPr/>
          <a:lstStyle/>
          <a:p>
            <a:fld id="{6D22F896-40B5-4ADD-8801-0D06FADFA095}" type="slidenum">
              <a:rPr lang="en-US" smtClean="0"/>
              <a:t>11</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608" y="1873340"/>
            <a:ext cx="3083249" cy="39957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5602147" y="2963114"/>
            <a:ext cx="625033" cy="1620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604077" y="3173391"/>
            <a:ext cx="625033" cy="13889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606006" y="3499410"/>
            <a:ext cx="625033" cy="15047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84786" y="3837002"/>
            <a:ext cx="625033" cy="162049"/>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586715" y="4197749"/>
            <a:ext cx="625033" cy="23904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7829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199F-7E3E-440D-83F9-4A1B6C62992F}"/>
              </a:ext>
            </a:extLst>
          </p:cNvPr>
          <p:cNvSpPr>
            <a:spLocks noGrp="1"/>
          </p:cNvSpPr>
          <p:nvPr>
            <p:ph type="title"/>
          </p:nvPr>
        </p:nvSpPr>
        <p:spPr/>
        <p:txBody>
          <a:bodyPr/>
          <a:lstStyle/>
          <a:p>
            <a:r>
              <a:rPr lang="ro-RO" dirty="0"/>
              <a:t>Ce se întâmplă dacă ești </a:t>
            </a:r>
            <a:r>
              <a:rPr lang="en-US" dirty="0"/>
              <a:t>Semi-Finalist?</a:t>
            </a:r>
          </a:p>
        </p:txBody>
      </p:sp>
      <p:sp>
        <p:nvSpPr>
          <p:cNvPr id="3" name="Content Placeholder 2">
            <a:extLst>
              <a:ext uri="{FF2B5EF4-FFF2-40B4-BE49-F238E27FC236}">
                <a16:creationId xmlns:a16="http://schemas.microsoft.com/office/drawing/2014/main" id="{C129EE7C-955F-4973-844C-88E89273074A}"/>
              </a:ext>
            </a:extLst>
          </p:cNvPr>
          <p:cNvSpPr>
            <a:spLocks noGrp="1"/>
          </p:cNvSpPr>
          <p:nvPr>
            <p:ph idx="1"/>
          </p:nvPr>
        </p:nvSpPr>
        <p:spPr>
          <a:xfrm>
            <a:off x="381965" y="1390279"/>
            <a:ext cx="5173883" cy="4722426"/>
          </a:xfrm>
        </p:spPr>
        <p:txBody>
          <a:bodyPr>
            <a:normAutofit/>
          </a:bodyPr>
          <a:lstStyle/>
          <a:p>
            <a:pPr>
              <a:lnSpc>
                <a:spcPct val="150000"/>
              </a:lnSpc>
              <a:buFont typeface="Wingdings" panose="05000000000000000000" pitchFamily="2" charset="2"/>
              <a:buChar char="§"/>
            </a:pPr>
            <a:r>
              <a:rPr lang="ro-RO" sz="2000" dirty="0"/>
              <a:t>Ești invitat să participi la </a:t>
            </a:r>
            <a:r>
              <a:rPr lang="en-US" sz="2000" dirty="0"/>
              <a:t>Global Innovation Award Event </a:t>
            </a:r>
            <a:r>
              <a:rPr lang="ro-RO" sz="2000" dirty="0"/>
              <a:t>î</a:t>
            </a:r>
            <a:r>
              <a:rPr lang="en-US" sz="2000" dirty="0"/>
              <a:t>n Washington, D.C. </a:t>
            </a:r>
          </a:p>
          <a:p>
            <a:pPr>
              <a:lnSpc>
                <a:spcPct val="150000"/>
              </a:lnSpc>
              <a:buFont typeface="Wingdings" panose="05000000000000000000" pitchFamily="2" charset="2"/>
              <a:buChar char="§"/>
            </a:pPr>
            <a:r>
              <a:rPr lang="ro-RO" sz="2000" dirty="0"/>
              <a:t>Jurizarea durează 15 minute. Echipa va trebui să creeze o prezentare pentru jurați de 5 minute.</a:t>
            </a:r>
            <a:r>
              <a:rPr lang="en-US" sz="2000" dirty="0"/>
              <a:t> </a:t>
            </a:r>
            <a:r>
              <a:rPr lang="ro-RO" sz="2000" dirty="0"/>
              <a:t>Jurații vor avea 10 minute pentru a adresa întrebări.</a:t>
            </a:r>
            <a:endParaRPr lang="en-US" sz="2000" dirty="0"/>
          </a:p>
          <a:p>
            <a:pPr>
              <a:lnSpc>
                <a:spcPct val="150000"/>
              </a:lnSpc>
              <a:buFont typeface="Wingdings" panose="05000000000000000000" pitchFamily="2" charset="2"/>
              <a:buChar char="§"/>
            </a:pPr>
            <a:r>
              <a:rPr lang="ro-RO" sz="2000" dirty="0"/>
              <a:t>Trebuie de asemenea să completeze Notificarea de schimbare a Soluției de Inginerie.</a:t>
            </a:r>
            <a:r>
              <a:rPr lang="en-US" sz="2000" dirty="0"/>
              <a:t> </a:t>
            </a:r>
            <a:endParaRPr lang="en-US" sz="600" dirty="0"/>
          </a:p>
        </p:txBody>
      </p:sp>
      <p:sp>
        <p:nvSpPr>
          <p:cNvPr id="4" name="Footer Placeholder 3">
            <a:extLst>
              <a:ext uri="{FF2B5EF4-FFF2-40B4-BE49-F238E27FC236}">
                <a16:creationId xmlns:a16="http://schemas.microsoft.com/office/drawing/2014/main" id="{73815A05-5A37-4260-B08C-6055DBF25CE6}"/>
              </a:ext>
            </a:extLst>
          </p:cNvPr>
          <p:cNvSpPr>
            <a:spLocks noGrp="1"/>
          </p:cNvSpPr>
          <p:nvPr>
            <p:ph type="ftr" sz="quarter" idx="11"/>
          </p:nvPr>
        </p:nvSpPr>
        <p:spPr/>
        <p:txBody>
          <a:bodyPr/>
          <a:lstStyle/>
          <a:p>
            <a:r>
              <a:rPr lang="en-US"/>
              <a:t>© 2023, FLLTutorials.com (Last Edit 5/29/2023)</a:t>
            </a:r>
            <a:endParaRPr lang="en-US" dirty="0"/>
          </a:p>
        </p:txBody>
      </p:sp>
      <p:sp>
        <p:nvSpPr>
          <p:cNvPr id="5" name="Slide Number Placeholder 4">
            <a:extLst>
              <a:ext uri="{FF2B5EF4-FFF2-40B4-BE49-F238E27FC236}">
                <a16:creationId xmlns:a16="http://schemas.microsoft.com/office/drawing/2014/main" id="{877EDF2C-353B-499D-831F-222DC2C020EC}"/>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6" name="Picture 5">
            <a:extLst>
              <a:ext uri="{FF2B5EF4-FFF2-40B4-BE49-F238E27FC236}">
                <a16:creationId xmlns:a16="http://schemas.microsoft.com/office/drawing/2014/main" id="{B606DEEE-C348-4CD4-9430-269D868710D7}"/>
              </a:ext>
            </a:extLst>
          </p:cNvPr>
          <p:cNvPicPr>
            <a:picLocks noChangeAspect="1"/>
          </p:cNvPicPr>
          <p:nvPr/>
        </p:nvPicPr>
        <p:blipFill rotWithShape="1">
          <a:blip r:embed="rId2"/>
          <a:srcRect r="28538"/>
          <a:stretch/>
        </p:blipFill>
        <p:spPr>
          <a:xfrm>
            <a:off x="5731411" y="1687101"/>
            <a:ext cx="2984326" cy="2363124"/>
          </a:xfrm>
          <a:prstGeom prst="rect">
            <a:avLst/>
          </a:prstGeom>
        </p:spPr>
      </p:pic>
      <p:sp>
        <p:nvSpPr>
          <p:cNvPr id="7" name="TextBox 6"/>
          <p:cNvSpPr txBox="1"/>
          <p:nvPr/>
        </p:nvSpPr>
        <p:spPr>
          <a:xfrm>
            <a:off x="5798916" y="4128093"/>
            <a:ext cx="2916821" cy="1448730"/>
          </a:xfrm>
          <a:prstGeom prst="rect">
            <a:avLst/>
          </a:prstGeom>
          <a:noFill/>
        </p:spPr>
        <p:txBody>
          <a:bodyPr wrap="square" rtlCol="0">
            <a:spAutoFit/>
          </a:bodyPr>
          <a:lstStyle/>
          <a:p>
            <a:pPr>
              <a:lnSpc>
                <a:spcPct val="150000"/>
              </a:lnSpc>
            </a:pPr>
            <a:r>
              <a:rPr lang="en-US" sz="1200" dirty="0"/>
              <a:t>It is recommended that semi-finalist, that the team get a provisional patent on their solution since information about the team’s solution will be listed on the Global Innovation Award website.</a:t>
            </a:r>
          </a:p>
        </p:txBody>
      </p:sp>
    </p:spTree>
    <p:extLst>
      <p:ext uri="{BB962C8B-B14F-4D97-AF65-F5344CB8AC3E}">
        <p14:creationId xmlns:p14="http://schemas.microsoft.com/office/powerpoint/2010/main" val="3056331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FCDBA-CEC9-47A6-94D9-FD81EB5BDB97}"/>
              </a:ext>
            </a:extLst>
          </p:cNvPr>
          <p:cNvSpPr>
            <a:spLocks noGrp="1"/>
          </p:cNvSpPr>
          <p:nvPr>
            <p:ph type="title"/>
          </p:nvPr>
        </p:nvSpPr>
        <p:spPr>
          <a:xfrm>
            <a:off x="425746" y="578552"/>
            <a:ext cx="7989752" cy="596796"/>
          </a:xfrm>
        </p:spPr>
        <p:txBody>
          <a:bodyPr>
            <a:normAutofit/>
          </a:bodyPr>
          <a:lstStyle/>
          <a:p>
            <a:r>
              <a:rPr lang="ro-RO" dirty="0"/>
              <a:t>Prezentareala jurizarea </a:t>
            </a:r>
            <a:r>
              <a:rPr lang="en-US" dirty="0"/>
              <a:t>GIA </a:t>
            </a:r>
          </a:p>
        </p:txBody>
      </p:sp>
      <p:sp>
        <p:nvSpPr>
          <p:cNvPr id="3" name="Content Placeholder 2">
            <a:extLst>
              <a:ext uri="{FF2B5EF4-FFF2-40B4-BE49-F238E27FC236}">
                <a16:creationId xmlns:a16="http://schemas.microsoft.com/office/drawing/2014/main" id="{C5853E52-4524-44F2-B5F4-FDE45926613C}"/>
              </a:ext>
            </a:extLst>
          </p:cNvPr>
          <p:cNvSpPr>
            <a:spLocks noGrp="1"/>
          </p:cNvSpPr>
          <p:nvPr>
            <p:ph idx="1"/>
          </p:nvPr>
        </p:nvSpPr>
        <p:spPr>
          <a:xfrm>
            <a:off x="397616" y="1565248"/>
            <a:ext cx="5054161" cy="4359123"/>
          </a:xfrm>
        </p:spPr>
        <p:txBody>
          <a:bodyPr>
            <a:noAutofit/>
          </a:bodyPr>
          <a:lstStyle/>
          <a:p>
            <a:pPr>
              <a:lnSpc>
                <a:spcPct val="150000"/>
              </a:lnSpc>
            </a:pPr>
            <a:r>
              <a:rPr lang="ro-RO" sz="1600" dirty="0"/>
              <a:t>Vă recomandăm cu tărie să pregătiți o prezentare pentru jurizarea de la </a:t>
            </a:r>
            <a:r>
              <a:rPr lang="en-US" sz="1600" dirty="0"/>
              <a:t>Global Innovation Award </a:t>
            </a:r>
          </a:p>
          <a:p>
            <a:pPr>
              <a:lnSpc>
                <a:spcPct val="150000"/>
              </a:lnSpc>
            </a:pPr>
            <a:r>
              <a:rPr lang="ro-RO" sz="1600" dirty="0"/>
              <a:t>Vă recomandăm să pregătiți un scenariu fix, pe baza rubricilor</a:t>
            </a:r>
            <a:r>
              <a:rPr lang="en-US" sz="1600" dirty="0"/>
              <a:t> GIA</a:t>
            </a:r>
            <a:r>
              <a:rPr lang="ro-RO" sz="1600" dirty="0"/>
              <a:t>. Fă prezentarea voastră creativă și unică și asigurați-vă că toată echipa participă.</a:t>
            </a:r>
            <a:endParaRPr lang="en-US" sz="1600" dirty="0"/>
          </a:p>
          <a:p>
            <a:pPr>
              <a:lnSpc>
                <a:spcPct val="150000"/>
              </a:lnSpc>
            </a:pPr>
            <a:r>
              <a:rPr lang="ro-RO" sz="1600" dirty="0"/>
              <a:t>Dacă echipa are un prototip, trebuie să-l aducă! Adu un model mai mic dacă e nevoie.</a:t>
            </a:r>
            <a:r>
              <a:rPr lang="en-US" sz="1600" dirty="0"/>
              <a:t> </a:t>
            </a:r>
          </a:p>
          <a:p>
            <a:pPr>
              <a:lnSpc>
                <a:spcPct val="150000"/>
              </a:lnSpc>
            </a:pPr>
            <a:r>
              <a:rPr lang="ro-RO" sz="1600" dirty="0"/>
              <a:t>Dacă ești </a:t>
            </a:r>
            <a:r>
              <a:rPr lang="en-US" sz="1600" dirty="0"/>
              <a:t>semi-finalist, FIRST </a:t>
            </a:r>
            <a:r>
              <a:rPr lang="ro-RO" sz="1600" dirty="0"/>
              <a:t>sugerează să aveți un patent provizoriu</a:t>
            </a:r>
            <a:r>
              <a:rPr lang="en-US" sz="1600" dirty="0"/>
              <a:t>.  </a:t>
            </a:r>
          </a:p>
        </p:txBody>
      </p:sp>
      <p:sp>
        <p:nvSpPr>
          <p:cNvPr id="4" name="Footer Placeholder 3">
            <a:extLst>
              <a:ext uri="{FF2B5EF4-FFF2-40B4-BE49-F238E27FC236}">
                <a16:creationId xmlns:a16="http://schemas.microsoft.com/office/drawing/2014/main" id="{9BAC6EEA-A67C-456D-992E-46B6403B8587}"/>
              </a:ext>
            </a:extLst>
          </p:cNvPr>
          <p:cNvSpPr>
            <a:spLocks noGrp="1"/>
          </p:cNvSpPr>
          <p:nvPr>
            <p:ph type="ftr" sz="quarter" idx="11"/>
          </p:nvPr>
        </p:nvSpPr>
        <p:spPr/>
        <p:txBody>
          <a:bodyPr/>
          <a:lstStyle/>
          <a:p>
            <a:r>
              <a:rPr lang="en-US"/>
              <a:t>© 2023, FLLTutorials.com (Last Edit 5/29/2023)</a:t>
            </a:r>
            <a:endParaRPr lang="en-US" dirty="0"/>
          </a:p>
        </p:txBody>
      </p:sp>
      <p:sp>
        <p:nvSpPr>
          <p:cNvPr id="5" name="Slide Number Placeholder 4">
            <a:extLst>
              <a:ext uri="{FF2B5EF4-FFF2-40B4-BE49-F238E27FC236}">
                <a16:creationId xmlns:a16="http://schemas.microsoft.com/office/drawing/2014/main" id="{1D439343-C553-465A-B248-F2AFB13960B1}"/>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4174" y="1792565"/>
            <a:ext cx="1437208" cy="18625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rotWithShape="1">
          <a:blip r:embed="rId3"/>
          <a:srcRect l="22331" r="14922"/>
          <a:stretch/>
        </p:blipFill>
        <p:spPr>
          <a:xfrm>
            <a:off x="7013229" y="2019103"/>
            <a:ext cx="1808247" cy="1409482"/>
          </a:xfrm>
          <a:prstGeom prst="rect">
            <a:avLst/>
          </a:prstGeom>
        </p:spPr>
      </p:pic>
      <p:sp>
        <p:nvSpPr>
          <p:cNvPr id="8" name="TextBox 7"/>
          <p:cNvSpPr txBox="1"/>
          <p:nvPr/>
        </p:nvSpPr>
        <p:spPr>
          <a:xfrm>
            <a:off x="6911382" y="3428585"/>
            <a:ext cx="2541540" cy="276999"/>
          </a:xfrm>
          <a:prstGeom prst="rect">
            <a:avLst/>
          </a:prstGeom>
          <a:noFill/>
        </p:spPr>
        <p:txBody>
          <a:bodyPr wrap="square" rtlCol="0">
            <a:spAutoFit/>
          </a:bodyPr>
          <a:lstStyle/>
          <a:p>
            <a:r>
              <a:rPr lang="en-US" sz="1200" dirty="0"/>
              <a:t>Image credit: USPTO</a:t>
            </a:r>
          </a:p>
        </p:txBody>
      </p:sp>
      <p:pic>
        <p:nvPicPr>
          <p:cNvPr id="9" name="Picture 8">
            <a:extLst>
              <a:ext uri="{FF2B5EF4-FFF2-40B4-BE49-F238E27FC236}">
                <a16:creationId xmlns:a16="http://schemas.microsoft.com/office/drawing/2014/main" id="{4B309160-7AC5-4EE3-9136-5498D5C61B09}"/>
              </a:ext>
            </a:extLst>
          </p:cNvPr>
          <p:cNvPicPr>
            <a:picLocks noChangeAspect="1"/>
          </p:cNvPicPr>
          <p:nvPr/>
        </p:nvPicPr>
        <p:blipFill rotWithShape="1">
          <a:blip r:embed="rId4"/>
          <a:srcRect t="31430" b="22674"/>
          <a:stretch/>
        </p:blipFill>
        <p:spPr>
          <a:xfrm>
            <a:off x="5393530" y="4222525"/>
            <a:ext cx="3565969" cy="1227455"/>
          </a:xfrm>
          <a:prstGeom prst="rect">
            <a:avLst/>
          </a:prstGeom>
        </p:spPr>
      </p:pic>
    </p:spTree>
    <p:extLst>
      <p:ext uri="{BB962C8B-B14F-4D97-AF65-F5344CB8AC3E}">
        <p14:creationId xmlns:p14="http://schemas.microsoft.com/office/powerpoint/2010/main" val="2012575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5AB16-A7C3-45CD-A246-2A2F8AF8C811}"/>
              </a:ext>
            </a:extLst>
          </p:cNvPr>
          <p:cNvSpPr>
            <a:spLocks noGrp="1"/>
          </p:cNvSpPr>
          <p:nvPr>
            <p:ph type="title"/>
          </p:nvPr>
        </p:nvSpPr>
        <p:spPr/>
        <p:txBody>
          <a:bodyPr/>
          <a:lstStyle/>
          <a:p>
            <a:r>
              <a:rPr lang="ro-RO" dirty="0"/>
              <a:t>Sfaturi pentru jurizare - </a:t>
            </a:r>
            <a:r>
              <a:rPr lang="en-US" dirty="0"/>
              <a:t>Part</a:t>
            </a:r>
            <a:r>
              <a:rPr lang="ro-RO" dirty="0"/>
              <a:t>ea</a:t>
            </a:r>
            <a:r>
              <a:rPr lang="en-US" dirty="0"/>
              <a:t> 1</a:t>
            </a:r>
          </a:p>
        </p:txBody>
      </p:sp>
      <p:sp>
        <p:nvSpPr>
          <p:cNvPr id="3" name="Content Placeholder 2">
            <a:extLst>
              <a:ext uri="{FF2B5EF4-FFF2-40B4-BE49-F238E27FC236}">
                <a16:creationId xmlns:a16="http://schemas.microsoft.com/office/drawing/2014/main" id="{F1620C52-D741-4DD5-9DEE-30613DB2AD4D}"/>
              </a:ext>
            </a:extLst>
          </p:cNvPr>
          <p:cNvSpPr>
            <a:spLocks noGrp="1"/>
          </p:cNvSpPr>
          <p:nvPr>
            <p:ph idx="1"/>
          </p:nvPr>
        </p:nvSpPr>
        <p:spPr>
          <a:xfrm>
            <a:off x="359009" y="1310359"/>
            <a:ext cx="5685782" cy="4938041"/>
          </a:xfrm>
        </p:spPr>
        <p:txBody>
          <a:bodyPr>
            <a:noAutofit/>
          </a:bodyPr>
          <a:lstStyle/>
          <a:p>
            <a:pPr>
              <a:lnSpc>
                <a:spcPct val="150000"/>
              </a:lnSpc>
            </a:pPr>
            <a:r>
              <a:rPr lang="ro-RO" sz="1800" dirty="0"/>
              <a:t>Vă recomandăm să aveți un </a:t>
            </a:r>
            <a:r>
              <a:rPr lang="en-US" sz="1800" dirty="0"/>
              <a:t>“cap</a:t>
            </a:r>
            <a:r>
              <a:rPr lang="ro-RO" sz="1800" dirty="0"/>
              <a:t>i</a:t>
            </a:r>
            <a:r>
              <a:rPr lang="en-US" sz="1800" dirty="0"/>
              <a:t>tan” </a:t>
            </a:r>
            <a:r>
              <a:rPr lang="ro-RO" sz="1800" dirty="0"/>
              <a:t>care să răspundă întrebărilor directe și se asigură că toți răspund la întrebări</a:t>
            </a:r>
            <a:r>
              <a:rPr lang="en-US" sz="1800" dirty="0"/>
              <a:t>. </a:t>
            </a:r>
          </a:p>
          <a:p>
            <a:pPr>
              <a:lnSpc>
                <a:spcPct val="150000"/>
              </a:lnSpc>
            </a:pPr>
            <a:r>
              <a:rPr lang="ro-RO" sz="1800" dirty="0"/>
              <a:t>Căpitanul trebuie să știe despre ce fiecare se simte confortabil să vorbească</a:t>
            </a:r>
            <a:r>
              <a:rPr lang="en-US" sz="1800" dirty="0"/>
              <a:t>. </a:t>
            </a:r>
            <a:r>
              <a:rPr lang="ro-RO" sz="1800" dirty="0"/>
              <a:t> Și căpitanul răspunde întrebărilor</a:t>
            </a:r>
            <a:r>
              <a:rPr lang="en-US" sz="1800" dirty="0"/>
              <a:t>.</a:t>
            </a:r>
          </a:p>
          <a:p>
            <a:pPr>
              <a:lnSpc>
                <a:spcPct val="150000"/>
              </a:lnSpc>
            </a:pPr>
            <a:r>
              <a:rPr lang="ro-RO" sz="1800" dirty="0"/>
              <a:t>Doar pentru că echipa are un capitan pentru sesiunea de jurizare, asta nu înseamnă că acesta este căpitanul echipei în general</a:t>
            </a:r>
            <a:r>
              <a:rPr lang="en-US" sz="1800" dirty="0"/>
              <a:t>. </a:t>
            </a:r>
          </a:p>
          <a:p>
            <a:pPr>
              <a:lnSpc>
                <a:spcPct val="150000"/>
              </a:lnSpc>
            </a:pPr>
            <a:r>
              <a:rPr lang="ro-RO" sz="1800" dirty="0"/>
              <a:t>Dacă jurații nu au întrebări, puteți să le prezentați informații adiționale.</a:t>
            </a:r>
            <a:endParaRPr lang="en-US" sz="1800" dirty="0"/>
          </a:p>
        </p:txBody>
      </p:sp>
      <p:sp>
        <p:nvSpPr>
          <p:cNvPr id="4" name="Footer Placeholder 3">
            <a:extLst>
              <a:ext uri="{FF2B5EF4-FFF2-40B4-BE49-F238E27FC236}">
                <a16:creationId xmlns:a16="http://schemas.microsoft.com/office/drawing/2014/main" id="{67DDAE65-5F6A-4494-AEEF-BB0F45CC9C85}"/>
              </a:ext>
            </a:extLst>
          </p:cNvPr>
          <p:cNvSpPr>
            <a:spLocks noGrp="1"/>
          </p:cNvSpPr>
          <p:nvPr>
            <p:ph type="ftr" sz="quarter" idx="11"/>
          </p:nvPr>
        </p:nvSpPr>
        <p:spPr/>
        <p:txBody>
          <a:bodyPr/>
          <a:lstStyle/>
          <a:p>
            <a:r>
              <a:rPr lang="en-US"/>
              <a:t>© 2023, FLLTutorials.com (Last Edit 5/29/2023)</a:t>
            </a:r>
            <a:endParaRPr lang="en-US" dirty="0"/>
          </a:p>
        </p:txBody>
      </p:sp>
      <p:sp>
        <p:nvSpPr>
          <p:cNvPr id="5" name="Slide Number Placeholder 4">
            <a:extLst>
              <a:ext uri="{FF2B5EF4-FFF2-40B4-BE49-F238E27FC236}">
                <a16:creationId xmlns:a16="http://schemas.microsoft.com/office/drawing/2014/main" id="{3332E168-DCFA-48AB-91B9-1C620597F1F0}"/>
              </a:ext>
            </a:extLst>
          </p:cNvPr>
          <p:cNvSpPr>
            <a:spLocks noGrp="1"/>
          </p:cNvSpPr>
          <p:nvPr>
            <p:ph type="sldNum" sz="quarter" idx="12"/>
          </p:nvPr>
        </p:nvSpPr>
        <p:spPr/>
        <p:txBody>
          <a:bodyPr/>
          <a:lstStyle/>
          <a:p>
            <a:fld id="{6D22F896-40B5-4ADD-8801-0D06FADFA095}" type="slidenum">
              <a:rPr lang="en-US" smtClean="0"/>
              <a:t>14</a:t>
            </a:fld>
            <a:endParaRPr lang="en-US" dirty="0"/>
          </a:p>
        </p:txBody>
      </p:sp>
      <p:pic>
        <p:nvPicPr>
          <p:cNvPr id="6" name="Picture 5">
            <a:extLst>
              <a:ext uri="{FF2B5EF4-FFF2-40B4-BE49-F238E27FC236}">
                <a16:creationId xmlns:a16="http://schemas.microsoft.com/office/drawing/2014/main" id="{0A0075DD-D990-4146-8D76-B15BF292090F}"/>
              </a:ext>
            </a:extLst>
          </p:cNvPr>
          <p:cNvPicPr>
            <a:picLocks noChangeAspect="1"/>
          </p:cNvPicPr>
          <p:nvPr/>
        </p:nvPicPr>
        <p:blipFill rotWithShape="1">
          <a:blip r:embed="rId2"/>
          <a:srcRect b="6267"/>
          <a:stretch/>
        </p:blipFill>
        <p:spPr>
          <a:xfrm>
            <a:off x="6273478" y="2328053"/>
            <a:ext cx="2511513" cy="3138848"/>
          </a:xfrm>
          <a:prstGeom prst="rect">
            <a:avLst/>
          </a:prstGeom>
        </p:spPr>
      </p:pic>
    </p:spTree>
    <p:extLst>
      <p:ext uri="{BB962C8B-B14F-4D97-AF65-F5344CB8AC3E}">
        <p14:creationId xmlns:p14="http://schemas.microsoft.com/office/powerpoint/2010/main" val="3574880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85442-4074-469F-8A4B-254E75D8BF61}"/>
              </a:ext>
            </a:extLst>
          </p:cNvPr>
          <p:cNvSpPr>
            <a:spLocks noGrp="1"/>
          </p:cNvSpPr>
          <p:nvPr>
            <p:ph type="title"/>
          </p:nvPr>
        </p:nvSpPr>
        <p:spPr/>
        <p:txBody>
          <a:bodyPr>
            <a:normAutofit/>
          </a:bodyPr>
          <a:lstStyle/>
          <a:p>
            <a:r>
              <a:rPr lang="ro-RO" dirty="0"/>
              <a:t>Sfaturi pentru jurizare</a:t>
            </a:r>
            <a:r>
              <a:rPr lang="en-US" dirty="0"/>
              <a:t> Part</a:t>
            </a:r>
            <a:r>
              <a:rPr lang="ro-RO" dirty="0"/>
              <a:t>ea -</a:t>
            </a:r>
            <a:r>
              <a:rPr lang="en-US" dirty="0"/>
              <a:t> 2</a:t>
            </a:r>
          </a:p>
        </p:txBody>
      </p:sp>
      <p:sp>
        <p:nvSpPr>
          <p:cNvPr id="3" name="Content Placeholder 2">
            <a:extLst>
              <a:ext uri="{FF2B5EF4-FFF2-40B4-BE49-F238E27FC236}">
                <a16:creationId xmlns:a16="http://schemas.microsoft.com/office/drawing/2014/main" id="{4ABD0397-04FA-4D38-9BD8-CA889E5ED9CF}"/>
              </a:ext>
            </a:extLst>
          </p:cNvPr>
          <p:cNvSpPr>
            <a:spLocks noGrp="1"/>
          </p:cNvSpPr>
          <p:nvPr>
            <p:ph idx="1"/>
          </p:nvPr>
        </p:nvSpPr>
        <p:spPr>
          <a:xfrm>
            <a:off x="241739" y="1452172"/>
            <a:ext cx="5302534" cy="4718353"/>
          </a:xfrm>
        </p:spPr>
        <p:txBody>
          <a:bodyPr>
            <a:normAutofit/>
          </a:bodyPr>
          <a:lstStyle/>
          <a:p>
            <a:pPr>
              <a:lnSpc>
                <a:spcPct val="150000"/>
              </a:lnSpc>
            </a:pPr>
            <a:r>
              <a:rPr lang="en-US" sz="1200" dirty="0"/>
              <a:t> </a:t>
            </a:r>
            <a:r>
              <a:rPr lang="ro-RO" sz="1600" dirty="0"/>
              <a:t>Jurizări suplimentare pot veni în zona de pit-uri și să adreseze întrebări despre proiectul echipei</a:t>
            </a:r>
            <a:r>
              <a:rPr lang="en-US" sz="1600" dirty="0"/>
              <a:t>.</a:t>
            </a:r>
          </a:p>
          <a:p>
            <a:pPr>
              <a:lnSpc>
                <a:spcPct val="150000"/>
              </a:lnSpc>
            </a:pPr>
            <a:r>
              <a:rPr lang="en-US" sz="1600" dirty="0"/>
              <a:t> </a:t>
            </a:r>
            <a:r>
              <a:rPr lang="ro-RO" sz="1600" dirty="0"/>
              <a:t>Cineva din echipă trebuie să fie în zona de pit-uri în timpul jurizărilor și oricine din echipă trebuie să fie pregătit să răspundă</a:t>
            </a:r>
            <a:r>
              <a:rPr lang="en-US" sz="1600" dirty="0"/>
              <a:t>.</a:t>
            </a:r>
          </a:p>
          <a:p>
            <a:pPr>
              <a:lnSpc>
                <a:spcPct val="150000"/>
              </a:lnSpc>
            </a:pPr>
            <a:r>
              <a:rPr lang="en-US" sz="1600" dirty="0"/>
              <a:t> </a:t>
            </a:r>
            <a:r>
              <a:rPr lang="ro-RO" sz="1600" dirty="0"/>
              <a:t>Este o idee bună să aveți o tablă pe care echipa să sumarizeze proiectul</a:t>
            </a:r>
            <a:r>
              <a:rPr lang="en-US" sz="1600" dirty="0"/>
              <a:t>. </a:t>
            </a:r>
            <a:r>
              <a:rPr lang="ro-RO" sz="1600" dirty="0"/>
              <a:t>Poate servi ca un afișaj util pentru echipă</a:t>
            </a:r>
            <a:r>
              <a:rPr lang="en-US" sz="1600" dirty="0"/>
              <a:t>.</a:t>
            </a:r>
          </a:p>
          <a:p>
            <a:pPr>
              <a:lnSpc>
                <a:spcPct val="150000"/>
              </a:lnSpc>
            </a:pPr>
            <a:r>
              <a:rPr lang="en-US" sz="1600" dirty="0"/>
              <a:t> </a:t>
            </a:r>
            <a:r>
              <a:rPr lang="ro-RO" sz="1600" dirty="0"/>
              <a:t>Arătați juraților prototipul proiectului vostru</a:t>
            </a:r>
            <a:r>
              <a:rPr lang="en-US" sz="1600" dirty="0"/>
              <a:t>.</a:t>
            </a:r>
          </a:p>
          <a:p>
            <a:pPr>
              <a:lnSpc>
                <a:spcPct val="150000"/>
              </a:lnSpc>
            </a:pPr>
            <a:r>
              <a:rPr lang="en-US" sz="1600" dirty="0"/>
              <a:t> </a:t>
            </a:r>
            <a:r>
              <a:rPr lang="ro-RO" sz="1600" dirty="0"/>
              <a:t>Nu lasați jurații să treacă mai departe fără ca aceștia să cunoască totul despre proiect</a:t>
            </a:r>
            <a:r>
              <a:rPr lang="en-US" sz="1600" dirty="0"/>
              <a:t>.</a:t>
            </a:r>
          </a:p>
        </p:txBody>
      </p:sp>
      <p:sp>
        <p:nvSpPr>
          <p:cNvPr id="4" name="Footer Placeholder 3">
            <a:extLst>
              <a:ext uri="{FF2B5EF4-FFF2-40B4-BE49-F238E27FC236}">
                <a16:creationId xmlns:a16="http://schemas.microsoft.com/office/drawing/2014/main" id="{EE0E3BBE-8724-4B72-B49C-EF68DAAA9D87}"/>
              </a:ext>
            </a:extLst>
          </p:cNvPr>
          <p:cNvSpPr>
            <a:spLocks noGrp="1"/>
          </p:cNvSpPr>
          <p:nvPr>
            <p:ph type="ftr" sz="quarter" idx="11"/>
          </p:nvPr>
        </p:nvSpPr>
        <p:spPr/>
        <p:txBody>
          <a:bodyPr/>
          <a:lstStyle/>
          <a:p>
            <a:r>
              <a:rPr lang="en-US"/>
              <a:t>© 2023, FLLTutorials.com (Last Edit 5/29/2023)</a:t>
            </a:r>
            <a:endParaRPr lang="en-US" dirty="0"/>
          </a:p>
        </p:txBody>
      </p:sp>
      <p:sp>
        <p:nvSpPr>
          <p:cNvPr id="5" name="Slide Number Placeholder 4">
            <a:extLst>
              <a:ext uri="{FF2B5EF4-FFF2-40B4-BE49-F238E27FC236}">
                <a16:creationId xmlns:a16="http://schemas.microsoft.com/office/drawing/2014/main" id="{CE02049F-4202-4F20-ABF5-461FE33E916A}"/>
              </a:ext>
            </a:extLst>
          </p:cNvPr>
          <p:cNvSpPr>
            <a:spLocks noGrp="1"/>
          </p:cNvSpPr>
          <p:nvPr>
            <p:ph type="sldNum" sz="quarter" idx="12"/>
          </p:nvPr>
        </p:nvSpPr>
        <p:spPr/>
        <p:txBody>
          <a:bodyPr/>
          <a:lstStyle/>
          <a:p>
            <a:fld id="{6D22F896-40B5-4ADD-8801-0D06FADFA095}" type="slidenum">
              <a:rPr lang="en-US" smtClean="0"/>
              <a:t>15</a:t>
            </a:fld>
            <a:endParaRPr lang="en-US" dirty="0"/>
          </a:p>
        </p:txBody>
      </p:sp>
      <p:pic>
        <p:nvPicPr>
          <p:cNvPr id="7" name="Picture 6">
            <a:extLst>
              <a:ext uri="{FF2B5EF4-FFF2-40B4-BE49-F238E27FC236}">
                <a16:creationId xmlns:a16="http://schemas.microsoft.com/office/drawing/2014/main" id="{4A09AF60-F954-4C66-BEF5-1A5438C463CF}"/>
              </a:ext>
            </a:extLst>
          </p:cNvPr>
          <p:cNvPicPr>
            <a:picLocks noChangeAspect="1"/>
          </p:cNvPicPr>
          <p:nvPr/>
        </p:nvPicPr>
        <p:blipFill rotWithShape="1">
          <a:blip r:embed="rId2"/>
          <a:srcRect l="10595" t="26913" r="24524" b="2857"/>
          <a:stretch/>
        </p:blipFill>
        <p:spPr>
          <a:xfrm>
            <a:off x="5544273" y="1971600"/>
            <a:ext cx="3211536" cy="2607205"/>
          </a:xfrm>
          <a:prstGeom prst="rect">
            <a:avLst/>
          </a:prstGeom>
        </p:spPr>
      </p:pic>
    </p:spTree>
    <p:extLst>
      <p:ext uri="{BB962C8B-B14F-4D97-AF65-F5344CB8AC3E}">
        <p14:creationId xmlns:p14="http://schemas.microsoft.com/office/powerpoint/2010/main" val="443790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DB9B5-7884-4286-BB9B-887C55215A3D}"/>
              </a:ext>
            </a:extLst>
          </p:cNvPr>
          <p:cNvSpPr>
            <a:spLocks noGrp="1"/>
          </p:cNvSpPr>
          <p:nvPr>
            <p:ph type="title"/>
          </p:nvPr>
        </p:nvSpPr>
        <p:spPr/>
        <p:txBody>
          <a:bodyPr>
            <a:normAutofit/>
          </a:bodyPr>
          <a:lstStyle/>
          <a:p>
            <a:r>
              <a:rPr lang="ro-RO" dirty="0"/>
              <a:t>Notificare schimbare soluție inginerie</a:t>
            </a:r>
            <a:endParaRPr lang="en-US" dirty="0"/>
          </a:p>
        </p:txBody>
      </p:sp>
      <p:sp>
        <p:nvSpPr>
          <p:cNvPr id="3" name="Content Placeholder 2">
            <a:extLst>
              <a:ext uri="{FF2B5EF4-FFF2-40B4-BE49-F238E27FC236}">
                <a16:creationId xmlns:a16="http://schemas.microsoft.com/office/drawing/2014/main" id="{9AC6FC5A-CCD8-41C0-9BF4-3F1E635D528D}"/>
              </a:ext>
            </a:extLst>
          </p:cNvPr>
          <p:cNvSpPr>
            <a:spLocks noGrp="1"/>
          </p:cNvSpPr>
          <p:nvPr>
            <p:ph idx="1"/>
          </p:nvPr>
        </p:nvSpPr>
        <p:spPr>
          <a:xfrm>
            <a:off x="372217" y="1548812"/>
            <a:ext cx="4468724" cy="4459082"/>
          </a:xfrm>
        </p:spPr>
        <p:txBody>
          <a:bodyPr>
            <a:normAutofit/>
          </a:bodyPr>
          <a:lstStyle/>
          <a:p>
            <a:pPr>
              <a:lnSpc>
                <a:spcPct val="150000"/>
              </a:lnSpc>
              <a:buFont typeface="Wingdings" panose="05000000000000000000" pitchFamily="2" charset="2"/>
              <a:buChar char="§"/>
            </a:pPr>
            <a:r>
              <a:rPr lang="ro-RO" sz="1400" dirty="0"/>
              <a:t>Echipa listează toate schimbările pe care le-au făcut asupra soluției</a:t>
            </a:r>
            <a:r>
              <a:rPr lang="en-US" sz="1400" dirty="0"/>
              <a:t>. </a:t>
            </a:r>
            <a:r>
              <a:rPr lang="ro-RO" sz="1400" dirty="0"/>
              <a:t>Pot include schimbările de la momentul nominalizării din campionat sau pot include toate schimbările pe cxare le-au făcut de la prima dezvoltare a soluției.</a:t>
            </a:r>
            <a:endParaRPr lang="en-US" sz="1400" dirty="0"/>
          </a:p>
          <a:p>
            <a:pPr>
              <a:lnSpc>
                <a:spcPct val="150000"/>
              </a:lnSpc>
              <a:buFont typeface="Wingdings" panose="05000000000000000000" pitchFamily="2" charset="2"/>
              <a:buChar char="§"/>
            </a:pPr>
            <a:r>
              <a:rPr lang="en-US" sz="1400" dirty="0"/>
              <a:t>Include </a:t>
            </a:r>
            <a:r>
              <a:rPr lang="ro-RO" sz="1400" dirty="0"/>
              <a:t>câteva desene ale soluției echipei. Descrieți schimbările și cum au îmbunătățit soluția</a:t>
            </a:r>
            <a:r>
              <a:rPr lang="en-US" sz="1400" dirty="0"/>
              <a:t>.</a:t>
            </a:r>
          </a:p>
          <a:p>
            <a:pPr>
              <a:lnSpc>
                <a:spcPct val="150000"/>
              </a:lnSpc>
              <a:buFont typeface="Wingdings" panose="05000000000000000000" pitchFamily="2" charset="2"/>
              <a:buChar char="§"/>
            </a:pPr>
            <a:r>
              <a:rPr lang="ro-RO" sz="1400" dirty="0"/>
              <a:t>Notificarea de schimbare a soluției de inginerie este de fapt despre dezvoltarea soluției echipei</a:t>
            </a:r>
            <a:r>
              <a:rPr lang="en-US" sz="1400" dirty="0"/>
              <a:t>. </a:t>
            </a:r>
            <a:r>
              <a:rPr lang="ro-RO" sz="1400" dirty="0"/>
              <a:t> Gândiți-vă la fiecare schimbare pe care ați realizat-o în timp ce aduceați îmbunătățiri. Explicați de ce ați realizat aceste schimbări</a:t>
            </a:r>
            <a:r>
              <a:rPr lang="en-US" sz="1400" dirty="0"/>
              <a:t>.</a:t>
            </a:r>
          </a:p>
        </p:txBody>
      </p:sp>
      <p:sp>
        <p:nvSpPr>
          <p:cNvPr id="4" name="Footer Placeholder 3">
            <a:extLst>
              <a:ext uri="{FF2B5EF4-FFF2-40B4-BE49-F238E27FC236}">
                <a16:creationId xmlns:a16="http://schemas.microsoft.com/office/drawing/2014/main" id="{C63ACA71-1C8B-4831-8620-87E3594E60B7}"/>
              </a:ext>
            </a:extLst>
          </p:cNvPr>
          <p:cNvSpPr>
            <a:spLocks noGrp="1"/>
          </p:cNvSpPr>
          <p:nvPr>
            <p:ph type="ftr" sz="quarter" idx="11"/>
          </p:nvPr>
        </p:nvSpPr>
        <p:spPr/>
        <p:txBody>
          <a:bodyPr/>
          <a:lstStyle/>
          <a:p>
            <a:r>
              <a:rPr lang="en-US"/>
              <a:t>© 2023, FLLTutorials.com (Last Edit 5/29/2023)</a:t>
            </a:r>
            <a:endParaRPr lang="en-US" dirty="0"/>
          </a:p>
        </p:txBody>
      </p:sp>
      <p:sp>
        <p:nvSpPr>
          <p:cNvPr id="5" name="Slide Number Placeholder 4">
            <a:extLst>
              <a:ext uri="{FF2B5EF4-FFF2-40B4-BE49-F238E27FC236}">
                <a16:creationId xmlns:a16="http://schemas.microsoft.com/office/drawing/2014/main" id="{FCD0AB10-E908-4736-9959-DBBE305DCF97}"/>
              </a:ext>
            </a:extLst>
          </p:cNvPr>
          <p:cNvSpPr>
            <a:spLocks noGrp="1"/>
          </p:cNvSpPr>
          <p:nvPr>
            <p:ph type="sldNum" sz="quarter" idx="12"/>
          </p:nvPr>
        </p:nvSpPr>
        <p:spPr/>
        <p:txBody>
          <a:bodyPr/>
          <a:lstStyle/>
          <a:p>
            <a:fld id="{6D22F896-40B5-4ADD-8801-0D06FADFA095}" type="slidenum">
              <a:rPr lang="en-US" smtClean="0"/>
              <a:t>16</a:t>
            </a:fld>
            <a:endParaRPr lang="en-US" dirty="0"/>
          </a:p>
        </p:txBody>
      </p:sp>
      <p:pic>
        <p:nvPicPr>
          <p:cNvPr id="6" name="Picture 5">
            <a:extLst>
              <a:ext uri="{FF2B5EF4-FFF2-40B4-BE49-F238E27FC236}">
                <a16:creationId xmlns:a16="http://schemas.microsoft.com/office/drawing/2014/main" id="{8387993A-6B95-4405-B8CA-D57043107E9C}"/>
              </a:ext>
            </a:extLst>
          </p:cNvPr>
          <p:cNvPicPr>
            <a:picLocks noChangeAspect="1"/>
          </p:cNvPicPr>
          <p:nvPr/>
        </p:nvPicPr>
        <p:blipFill rotWithShape="1">
          <a:blip r:embed="rId2"/>
          <a:srcRect t="27314"/>
          <a:stretch/>
        </p:blipFill>
        <p:spPr>
          <a:xfrm>
            <a:off x="5224471" y="2144479"/>
            <a:ext cx="3584511" cy="1954094"/>
          </a:xfrm>
          <a:prstGeom prst="rect">
            <a:avLst/>
          </a:prstGeom>
        </p:spPr>
      </p:pic>
    </p:spTree>
    <p:extLst>
      <p:ext uri="{BB962C8B-B14F-4D97-AF65-F5344CB8AC3E}">
        <p14:creationId xmlns:p14="http://schemas.microsoft.com/office/powerpoint/2010/main" val="3503986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normAutofit/>
          </a:bodyPr>
          <a:lstStyle/>
          <a:p>
            <a:r>
              <a:rPr lang="en-US" sz="2000" dirty="0" err="1"/>
              <a:t>Aceast</a:t>
            </a:r>
            <a:r>
              <a:rPr lang="ro-RO" sz="2000" dirty="0"/>
              <a:t>ă</a:t>
            </a:r>
            <a:r>
              <a:rPr lang="en-US" sz="2000" dirty="0"/>
              <a:t> </a:t>
            </a:r>
            <a:r>
              <a:rPr lang="en-US" sz="2000" dirty="0" err="1"/>
              <a:t>lec</a:t>
            </a:r>
            <a:r>
              <a:rPr lang="ro-RO" sz="2000" dirty="0"/>
              <a:t>ț</a:t>
            </a:r>
            <a:r>
              <a:rPr lang="en-US" sz="2000" dirty="0" err="1"/>
              <a:t>ie</a:t>
            </a:r>
            <a:r>
              <a:rPr lang="ro-RO" sz="2000" dirty="0"/>
              <a:t> a fost scrisă de T</a:t>
            </a:r>
            <a:r>
              <a:rPr lang="en-US" sz="2000" dirty="0" err="1"/>
              <a:t>eam</a:t>
            </a:r>
            <a:r>
              <a:rPr lang="en-US" sz="2000" dirty="0"/>
              <a:t> 3659 NeXT GEN, </a:t>
            </a:r>
            <a:r>
              <a:rPr lang="ro-RO" sz="2000" dirty="0"/>
              <a:t>cu câteva editări făcute de frații </a:t>
            </a:r>
            <a:r>
              <a:rPr lang="en-US" sz="2000" dirty="0" err="1"/>
              <a:t>Seshan</a:t>
            </a:r>
            <a:endParaRPr lang="en-US" sz="2000" dirty="0"/>
          </a:p>
          <a:p>
            <a:r>
              <a:rPr lang="ro-RO" sz="2000" dirty="0"/>
              <a:t>Poți contacta </a:t>
            </a:r>
            <a:r>
              <a:rPr lang="en-US" sz="2000" dirty="0"/>
              <a:t>Team 3659 NeXT GEN </a:t>
            </a:r>
            <a:r>
              <a:rPr lang="ro-RO" sz="2000" dirty="0"/>
              <a:t>pe pagina lor de </a:t>
            </a:r>
            <a:r>
              <a:rPr lang="en-US" sz="2000" dirty="0"/>
              <a:t>Facebook</a:t>
            </a:r>
            <a:r>
              <a:rPr lang="ro-RO" sz="2000" dirty="0"/>
              <a:t> </a:t>
            </a:r>
            <a:r>
              <a:rPr lang="en-US" sz="2000" dirty="0"/>
              <a:t>: Garrett County FIRST LEGO League Team 3659. </a:t>
            </a:r>
          </a:p>
          <a:p>
            <a:r>
              <a:rPr lang="en-US" sz="2000" dirty="0"/>
              <a:t>Mai </a:t>
            </a:r>
            <a:r>
              <a:rPr lang="en-US" sz="2000" dirty="0" err="1"/>
              <a:t>multe</a:t>
            </a:r>
            <a:r>
              <a:rPr lang="en-US" sz="2000" dirty="0"/>
              <a:t> </a:t>
            </a:r>
            <a:r>
              <a:rPr lang="en-US" sz="2000" dirty="0" err="1"/>
              <a:t>lecții</a:t>
            </a:r>
            <a:r>
              <a:rPr lang="en-US" sz="2000" dirty="0"/>
              <a:t> </a:t>
            </a:r>
            <a:r>
              <a:rPr lang="en-US" sz="2000" dirty="0" err="1"/>
              <a:t>disponibile</a:t>
            </a:r>
            <a:r>
              <a:rPr lang="en-US" sz="2000" dirty="0"/>
              <a:t> pe </a:t>
            </a:r>
            <a:r>
              <a:rPr lang="en-US" sz="2000" dirty="0">
                <a:hlinkClick r:id="rId2"/>
              </a:rPr>
              <a:t>www.ev3lessons.com</a:t>
            </a:r>
            <a:r>
              <a:rPr lang="en-US" sz="2000" dirty="0"/>
              <a:t> </a:t>
            </a:r>
            <a:r>
              <a:rPr lang="en-US" sz="2000" dirty="0" err="1"/>
              <a:t>și</a:t>
            </a:r>
            <a:r>
              <a:rPr lang="en-US" sz="2000" dirty="0"/>
              <a:t> </a:t>
            </a:r>
            <a:r>
              <a:rPr lang="en-US" sz="2000" dirty="0">
                <a:hlinkClick r:id="rId3"/>
              </a:rPr>
              <a:t>www.flltutorials.com</a:t>
            </a:r>
            <a:endParaRPr lang="ro-RO" sz="2000" dirty="0"/>
          </a:p>
          <a:p>
            <a:r>
              <a:rPr lang="ro-RO" sz="2000" dirty="0">
                <a:solidFill>
                  <a:srgbClr val="0070C0"/>
                </a:solidFill>
              </a:rPr>
              <a:t>Această lecție a fost tradusă în limba romană de echipa FTC Rosophia #21455</a:t>
            </a:r>
            <a:endParaRPr lang="ro-RO" sz="2000" dirty="0"/>
          </a:p>
          <a:p>
            <a:endParaRPr lang="ro-RO" sz="2000" dirty="0"/>
          </a:p>
          <a:p>
            <a:pPr marL="0" indent="0">
              <a:buNone/>
            </a:pPr>
            <a:endParaRPr lang="en-US" sz="2000" dirty="0"/>
          </a:p>
          <a:p>
            <a:endParaRPr lang="en-US" sz="2000" dirty="0"/>
          </a:p>
          <a:p>
            <a:endParaRPr lang="en-US" sz="2000" dirty="0"/>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17</a:t>
            </a:fld>
            <a:endParaRPr lang="en-US" dirty="0"/>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9379" t="11606" r="9183" b="11463"/>
          <a:stretch/>
        </p:blipFill>
        <p:spPr>
          <a:xfrm>
            <a:off x="1135661" y="4177217"/>
            <a:ext cx="7435283" cy="1800250"/>
          </a:xfrm>
          <a:prstGeom prst="rect">
            <a:avLst/>
          </a:prstGeom>
        </p:spPr>
      </p:pic>
    </p:spTree>
    <p:extLst>
      <p:ext uri="{BB962C8B-B14F-4D97-AF65-F5344CB8AC3E}">
        <p14:creationId xmlns:p14="http://schemas.microsoft.com/office/powerpoint/2010/main" val="478902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
            </a:r>
            <a:r>
              <a:rPr lang="ro-RO" dirty="0"/>
              <a:t>ă</a:t>
            </a:r>
            <a:endParaRPr lang="en-US" dirty="0"/>
          </a:p>
        </p:txBody>
      </p:sp>
      <p:sp>
        <p:nvSpPr>
          <p:cNvPr id="3" name="Content Placeholder 2"/>
          <p:cNvSpPr>
            <a:spLocks noGrp="1"/>
          </p:cNvSpPr>
          <p:nvPr>
            <p:ph idx="1"/>
          </p:nvPr>
        </p:nvSpPr>
        <p:spPr>
          <a:xfrm>
            <a:off x="265243" y="1499938"/>
            <a:ext cx="8426936" cy="4478554"/>
          </a:xfrm>
        </p:spPr>
        <p:txBody>
          <a:bodyPr>
            <a:noAutofit/>
          </a:bodyPr>
          <a:lstStyle/>
          <a:p>
            <a:pPr>
              <a:lnSpc>
                <a:spcPct val="150000"/>
              </a:lnSpc>
              <a:buFont typeface="Wingdings" panose="05000000000000000000" pitchFamily="2" charset="2"/>
              <a:buChar char="§"/>
            </a:pPr>
            <a:r>
              <a:rPr lang="en-US" sz="1600" dirty="0"/>
              <a:t>Global Innovation Award </a:t>
            </a:r>
            <a:r>
              <a:rPr lang="ro-RO" sz="1600" dirty="0"/>
              <a:t>s-a terminat după sezonul </a:t>
            </a:r>
            <a:r>
              <a:rPr lang="en-US" sz="1600" dirty="0"/>
              <a:t>2022.</a:t>
            </a:r>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478175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Să cunoaștem autorii</a:t>
            </a:r>
            <a:endParaRPr lang="en-US" dirty="0"/>
          </a:p>
        </p:txBody>
      </p:sp>
      <p:sp>
        <p:nvSpPr>
          <p:cNvPr id="3" name="Content Placeholder 2"/>
          <p:cNvSpPr>
            <a:spLocks noGrp="1"/>
          </p:cNvSpPr>
          <p:nvPr>
            <p:ph idx="1"/>
          </p:nvPr>
        </p:nvSpPr>
        <p:spPr>
          <a:xfrm>
            <a:off x="265243" y="2153758"/>
            <a:ext cx="3922709" cy="3364670"/>
          </a:xfrm>
        </p:spPr>
        <p:txBody>
          <a:bodyPr>
            <a:noAutofit/>
          </a:bodyPr>
          <a:lstStyle/>
          <a:p>
            <a:pPr marL="285750" indent="-285750" defTabSz="914400">
              <a:lnSpc>
                <a:spcPct val="90000"/>
              </a:lnSpc>
              <a:spcBef>
                <a:spcPts val="1200"/>
              </a:spcBef>
              <a:spcAft>
                <a:spcPts val="200"/>
              </a:spcAft>
              <a:buClr>
                <a:schemeClr val="accent1"/>
              </a:buClr>
              <a:buSzPct val="100000"/>
              <a:buFont typeface="Wingdings" panose="05000000000000000000" pitchFamily="2" charset="2"/>
              <a:buChar char="§"/>
            </a:pPr>
            <a:r>
              <a:rPr lang="en-US" sz="1600" dirty="0">
                <a:solidFill>
                  <a:schemeClr val="tx1">
                    <a:lumMod val="75000"/>
                    <a:lumOff val="25000"/>
                  </a:schemeClr>
                </a:solidFill>
              </a:rPr>
              <a:t>NeXT Gen sunt o </a:t>
            </a:r>
            <a:r>
              <a:rPr lang="en-US" sz="1600" dirty="0" err="1">
                <a:solidFill>
                  <a:schemeClr val="tx1">
                    <a:lumMod val="75000"/>
                    <a:lumOff val="25000"/>
                  </a:schemeClr>
                </a:solidFill>
              </a:rPr>
              <a:t>echipă</a:t>
            </a:r>
            <a:r>
              <a:rPr lang="en-US" sz="1600" dirty="0">
                <a:solidFill>
                  <a:schemeClr val="tx1">
                    <a:lumMod val="75000"/>
                    <a:lumOff val="25000"/>
                  </a:schemeClr>
                </a:solidFill>
              </a:rPr>
              <a:t> a </a:t>
            </a:r>
            <a:r>
              <a:rPr lang="en-US" sz="1600" dirty="0" err="1">
                <a:solidFill>
                  <a:schemeClr val="tx1">
                    <a:lumMod val="75000"/>
                    <a:lumOff val="25000"/>
                  </a:schemeClr>
                </a:solidFill>
              </a:rPr>
              <a:t>școlii</a:t>
            </a:r>
            <a:r>
              <a:rPr lang="en-US" sz="1600" dirty="0">
                <a:solidFill>
                  <a:schemeClr val="tx1">
                    <a:lumMod val="75000"/>
                    <a:lumOff val="25000"/>
                  </a:schemeClr>
                </a:solidFill>
              </a:rPr>
              <a:t> din Garrett County, Maryland cu 13 ani </a:t>
            </a:r>
            <a:r>
              <a:rPr lang="en-US" sz="1600" dirty="0" err="1">
                <a:solidFill>
                  <a:schemeClr val="tx1">
                    <a:lumMod val="75000"/>
                    <a:lumOff val="25000"/>
                  </a:schemeClr>
                </a:solidFill>
              </a:rPr>
              <a:t>experiență</a:t>
            </a:r>
            <a:r>
              <a:rPr lang="en-US" sz="1600" dirty="0">
                <a:solidFill>
                  <a:schemeClr val="tx1">
                    <a:lumMod val="75000"/>
                    <a:lumOff val="25000"/>
                  </a:schemeClr>
                </a:solidFill>
              </a:rPr>
              <a:t> </a:t>
            </a:r>
            <a:r>
              <a:rPr lang="en-US" sz="1600" dirty="0" err="1">
                <a:solidFill>
                  <a:schemeClr val="tx1">
                    <a:lumMod val="75000"/>
                    <a:lumOff val="25000"/>
                  </a:schemeClr>
                </a:solidFill>
              </a:rPr>
              <a:t>în</a:t>
            </a:r>
            <a:r>
              <a:rPr lang="en-US" sz="1600" dirty="0">
                <a:solidFill>
                  <a:schemeClr val="tx1">
                    <a:lumMod val="75000"/>
                    <a:lumOff val="25000"/>
                  </a:schemeClr>
                </a:solidFill>
              </a:rPr>
              <a:t> FIRST LEGO League (</a:t>
            </a:r>
            <a:r>
              <a:rPr lang="en-US" sz="1600" dirty="0" err="1">
                <a:solidFill>
                  <a:schemeClr val="tx1">
                    <a:lumMod val="75000"/>
                    <a:lumOff val="25000"/>
                  </a:schemeClr>
                </a:solidFill>
              </a:rPr>
              <a:t>incluzând</a:t>
            </a:r>
            <a:r>
              <a:rPr lang="en-US" sz="1600" dirty="0">
                <a:solidFill>
                  <a:schemeClr val="tx1">
                    <a:lumMod val="75000"/>
                    <a:lumOff val="25000"/>
                  </a:schemeClr>
                </a:solidFill>
              </a:rPr>
              <a:t> </a:t>
            </a:r>
            <a:r>
              <a:rPr lang="en-US" sz="1600" dirty="0" err="1">
                <a:solidFill>
                  <a:schemeClr val="tx1">
                    <a:lumMod val="75000"/>
                    <a:lumOff val="25000"/>
                  </a:schemeClr>
                </a:solidFill>
              </a:rPr>
              <a:t>participarea</a:t>
            </a:r>
            <a:r>
              <a:rPr lang="en-US" sz="1600" dirty="0">
                <a:solidFill>
                  <a:schemeClr val="tx1">
                    <a:lumMod val="75000"/>
                    <a:lumOff val="25000"/>
                  </a:schemeClr>
                </a:solidFill>
              </a:rPr>
              <a:t> la </a:t>
            </a:r>
            <a:r>
              <a:rPr lang="en-US" sz="1600" dirty="0" err="1">
                <a:solidFill>
                  <a:schemeClr val="tx1">
                    <a:lumMod val="75000"/>
                    <a:lumOff val="25000"/>
                  </a:schemeClr>
                </a:solidFill>
              </a:rPr>
              <a:t>Turnee</a:t>
            </a:r>
            <a:r>
              <a:rPr lang="en-US" sz="1600" dirty="0">
                <a:solidFill>
                  <a:schemeClr val="tx1">
                    <a:lumMod val="75000"/>
                    <a:lumOff val="25000"/>
                  </a:schemeClr>
                </a:solidFill>
              </a:rPr>
              <a:t> </a:t>
            </a:r>
            <a:r>
              <a:rPr lang="en-US" sz="1600" dirty="0" err="1">
                <a:solidFill>
                  <a:schemeClr val="tx1">
                    <a:lumMod val="75000"/>
                    <a:lumOff val="25000"/>
                  </a:schemeClr>
                </a:solidFill>
              </a:rPr>
              <a:t>internaționale</a:t>
            </a:r>
            <a:r>
              <a:rPr lang="en-US" sz="1600" dirty="0">
                <a:solidFill>
                  <a:schemeClr val="tx1">
                    <a:lumMod val="75000"/>
                    <a:lumOff val="25000"/>
                  </a:schemeClr>
                </a:solidFill>
              </a:rPr>
              <a:t>).</a:t>
            </a:r>
          </a:p>
          <a:p>
            <a:pPr marL="285750" indent="-285750" defTabSz="914400">
              <a:lnSpc>
                <a:spcPct val="90000"/>
              </a:lnSpc>
              <a:spcBef>
                <a:spcPts val="1200"/>
              </a:spcBef>
              <a:spcAft>
                <a:spcPts val="200"/>
              </a:spcAft>
              <a:buClr>
                <a:schemeClr val="accent1"/>
              </a:buClr>
              <a:buSzPct val="100000"/>
              <a:buFont typeface="Wingdings" panose="05000000000000000000" pitchFamily="2" charset="2"/>
              <a:buChar char="§"/>
            </a:pPr>
            <a:r>
              <a:rPr lang="en-US" sz="1600" dirty="0">
                <a:solidFill>
                  <a:schemeClr val="tx1">
                    <a:lumMod val="75000"/>
                    <a:lumOff val="25000"/>
                  </a:schemeClr>
                </a:solidFill>
              </a:rPr>
              <a:t>Ei au </a:t>
            </a:r>
            <a:r>
              <a:rPr lang="en-US" sz="1600" dirty="0" err="1">
                <a:solidFill>
                  <a:schemeClr val="tx1">
                    <a:lumMod val="75000"/>
                    <a:lumOff val="25000"/>
                  </a:schemeClr>
                </a:solidFill>
              </a:rPr>
              <a:t>câștigat</a:t>
            </a:r>
            <a:r>
              <a:rPr lang="en-US" sz="1600" dirty="0">
                <a:solidFill>
                  <a:schemeClr val="tx1">
                    <a:lumMod val="75000"/>
                    <a:lumOff val="25000"/>
                  </a:schemeClr>
                </a:solidFill>
              </a:rPr>
              <a:t> </a:t>
            </a:r>
            <a:r>
              <a:rPr lang="en-US" sz="1600" dirty="0" err="1">
                <a:solidFill>
                  <a:schemeClr val="tx1">
                    <a:lumMod val="75000"/>
                    <a:lumOff val="25000"/>
                  </a:schemeClr>
                </a:solidFill>
              </a:rPr>
              <a:t>primul</a:t>
            </a:r>
            <a:r>
              <a:rPr lang="en-US" sz="1600" dirty="0">
                <a:solidFill>
                  <a:schemeClr val="tx1">
                    <a:lumMod val="75000"/>
                    <a:lumOff val="25000"/>
                  </a:schemeClr>
                </a:solidFill>
              </a:rPr>
              <a:t> loc </a:t>
            </a:r>
            <a:r>
              <a:rPr lang="en-US" sz="1600" dirty="0" err="1">
                <a:solidFill>
                  <a:schemeClr val="tx1">
                    <a:lumMod val="75000"/>
                    <a:lumOff val="25000"/>
                  </a:schemeClr>
                </a:solidFill>
              </a:rPr>
              <a:t>în</a:t>
            </a:r>
            <a:r>
              <a:rPr lang="en-US" sz="1600" dirty="0">
                <a:solidFill>
                  <a:schemeClr val="tx1">
                    <a:lumMod val="75000"/>
                    <a:lumOff val="25000"/>
                  </a:schemeClr>
                </a:solidFill>
              </a:rPr>
              <a:t> 2013 Global Innovation Award.  </a:t>
            </a:r>
            <a:endParaRPr lang="ro-RO" sz="1600" dirty="0">
              <a:solidFill>
                <a:schemeClr val="tx1">
                  <a:lumMod val="75000"/>
                  <a:lumOff val="25000"/>
                </a:schemeClr>
              </a:solidFill>
            </a:endParaRPr>
          </a:p>
          <a:p>
            <a:pPr marL="285750" indent="-285750" defTabSz="914400">
              <a:lnSpc>
                <a:spcPct val="90000"/>
              </a:lnSpc>
              <a:spcBef>
                <a:spcPts val="1200"/>
              </a:spcBef>
              <a:spcAft>
                <a:spcPts val="200"/>
              </a:spcAft>
              <a:buClr>
                <a:schemeClr val="accent1"/>
              </a:buClr>
              <a:buSzPct val="100000"/>
              <a:buFont typeface="Wingdings" panose="05000000000000000000" pitchFamily="2" charset="2"/>
              <a:buChar char="§"/>
            </a:pPr>
            <a:r>
              <a:rPr lang="en-US" sz="1600" dirty="0">
                <a:solidFill>
                  <a:schemeClr val="tx1">
                    <a:lumMod val="75000"/>
                    <a:lumOff val="25000"/>
                  </a:schemeClr>
                </a:solidFill>
              </a:rPr>
              <a:t>Au </a:t>
            </a:r>
            <a:r>
              <a:rPr lang="en-US" sz="1600" dirty="0" err="1">
                <a:solidFill>
                  <a:schemeClr val="tx1">
                    <a:lumMod val="75000"/>
                    <a:lumOff val="25000"/>
                  </a:schemeClr>
                </a:solidFill>
              </a:rPr>
              <a:t>câștigat</a:t>
            </a:r>
            <a:r>
              <a:rPr lang="en-US" sz="1600" dirty="0">
                <a:solidFill>
                  <a:schemeClr val="tx1">
                    <a:lumMod val="75000"/>
                    <a:lumOff val="25000"/>
                  </a:schemeClr>
                </a:solidFill>
              </a:rPr>
              <a:t>  Top 20 GIA Semi-Finalist </a:t>
            </a:r>
            <a:r>
              <a:rPr lang="en-US" sz="1600" dirty="0" err="1">
                <a:solidFill>
                  <a:schemeClr val="tx1">
                    <a:lumMod val="75000"/>
                    <a:lumOff val="25000"/>
                  </a:schemeClr>
                </a:solidFill>
              </a:rPr>
              <a:t>în</a:t>
            </a:r>
            <a:r>
              <a:rPr lang="en-US" sz="1600" dirty="0">
                <a:solidFill>
                  <a:schemeClr val="tx1">
                    <a:lumMod val="75000"/>
                    <a:lumOff val="25000"/>
                  </a:schemeClr>
                </a:solidFill>
              </a:rPr>
              <a:t> 2017pentru </a:t>
            </a:r>
            <a:r>
              <a:rPr lang="en-US" sz="1600" dirty="0" err="1">
                <a:solidFill>
                  <a:schemeClr val="tx1">
                    <a:lumMod val="75000"/>
                    <a:lumOff val="25000"/>
                  </a:schemeClr>
                </a:solidFill>
              </a:rPr>
              <a:t>soluția</a:t>
            </a:r>
            <a:r>
              <a:rPr lang="en-US" sz="1600" dirty="0">
                <a:solidFill>
                  <a:schemeClr val="tx1">
                    <a:lumMod val="75000"/>
                    <a:lumOff val="25000"/>
                  </a:schemeClr>
                </a:solidFill>
              </a:rPr>
              <a:t> </a:t>
            </a:r>
            <a:r>
              <a:rPr lang="en-US" sz="1600" dirty="0" err="1">
                <a:solidFill>
                  <a:schemeClr val="tx1">
                    <a:lumMod val="75000"/>
                    <a:lumOff val="25000"/>
                  </a:schemeClr>
                </a:solidFill>
              </a:rPr>
              <a:t>inovativă</a:t>
            </a:r>
            <a:r>
              <a:rPr lang="en-US" sz="1600" dirty="0">
                <a:solidFill>
                  <a:schemeClr val="tx1">
                    <a:lumMod val="75000"/>
                    <a:lumOff val="25000"/>
                  </a:schemeClr>
                </a:solidFill>
              </a:rPr>
              <a:t>, </a:t>
            </a:r>
            <a:r>
              <a:rPr lang="en-US" sz="1600" dirty="0" err="1">
                <a:solidFill>
                  <a:schemeClr val="tx1">
                    <a:lumMod val="75000"/>
                    <a:lumOff val="25000"/>
                  </a:schemeClr>
                </a:solidFill>
              </a:rPr>
              <a:t>BeeHaven</a:t>
            </a:r>
            <a:r>
              <a:rPr lang="en-US" sz="1600" dirty="0">
                <a:solidFill>
                  <a:schemeClr val="tx1">
                    <a:lumMod val="75000"/>
                    <a:lumOff val="25000"/>
                  </a:schemeClr>
                </a:solidFill>
              </a:rPr>
              <a:t>.</a:t>
            </a:r>
          </a:p>
          <a:p>
            <a:pPr marL="285750" indent="-285750" defTabSz="914400">
              <a:lnSpc>
                <a:spcPct val="90000"/>
              </a:lnSpc>
              <a:spcBef>
                <a:spcPts val="1200"/>
              </a:spcBef>
              <a:spcAft>
                <a:spcPts val="200"/>
              </a:spcAft>
              <a:buClr>
                <a:schemeClr val="accent1"/>
              </a:buClr>
              <a:buSzPct val="100000"/>
              <a:buFont typeface="Wingdings" panose="05000000000000000000" pitchFamily="2" charset="2"/>
              <a:buChar char="§"/>
            </a:pPr>
            <a:r>
              <a:rPr lang="en-US" sz="1600" dirty="0" err="1">
                <a:solidFill>
                  <a:schemeClr val="tx1">
                    <a:lumMod val="75000"/>
                    <a:lumOff val="25000"/>
                  </a:schemeClr>
                </a:solidFill>
              </a:rPr>
              <a:t>În</a:t>
            </a:r>
            <a:r>
              <a:rPr lang="en-US" sz="1600" dirty="0">
                <a:solidFill>
                  <a:schemeClr val="tx1">
                    <a:lumMod val="75000"/>
                    <a:lumOff val="25000"/>
                  </a:schemeClr>
                </a:solidFill>
              </a:rPr>
              <a:t> plus, au </a:t>
            </a:r>
            <a:r>
              <a:rPr lang="en-US" sz="1600" dirty="0" err="1">
                <a:solidFill>
                  <a:schemeClr val="tx1">
                    <a:lumMod val="75000"/>
                    <a:lumOff val="25000"/>
                  </a:schemeClr>
                </a:solidFill>
              </a:rPr>
              <a:t>câștigat</a:t>
            </a:r>
            <a:r>
              <a:rPr lang="en-US" sz="1600" dirty="0">
                <a:solidFill>
                  <a:schemeClr val="tx1">
                    <a:lumMod val="75000"/>
                    <a:lumOff val="25000"/>
                  </a:schemeClr>
                </a:solidFill>
              </a:rPr>
              <a:t> </a:t>
            </a:r>
            <a:r>
              <a:rPr lang="en-US" sz="1600" dirty="0" err="1">
                <a:solidFill>
                  <a:schemeClr val="tx1">
                    <a:lumMod val="75000"/>
                    <a:lumOff val="25000"/>
                  </a:schemeClr>
                </a:solidFill>
              </a:rPr>
              <a:t>primul</a:t>
            </a:r>
            <a:r>
              <a:rPr lang="en-US" sz="1600" dirty="0">
                <a:solidFill>
                  <a:schemeClr val="tx1">
                    <a:lumMod val="75000"/>
                    <a:lumOff val="25000"/>
                  </a:schemeClr>
                </a:solidFill>
              </a:rPr>
              <a:t> loc </a:t>
            </a:r>
            <a:r>
              <a:rPr lang="en-US" sz="1600" dirty="0" err="1">
                <a:solidFill>
                  <a:schemeClr val="tx1">
                    <a:lumMod val="75000"/>
                    <a:lumOff val="25000"/>
                  </a:schemeClr>
                </a:solidFill>
              </a:rPr>
              <a:t>Soluția</a:t>
            </a:r>
            <a:r>
              <a:rPr lang="en-US" sz="1600" dirty="0">
                <a:solidFill>
                  <a:schemeClr val="tx1">
                    <a:lumMod val="75000"/>
                    <a:lumOff val="25000"/>
                  </a:schemeClr>
                </a:solidFill>
              </a:rPr>
              <a:t> </a:t>
            </a:r>
            <a:r>
              <a:rPr lang="en-US" sz="1600" dirty="0" err="1">
                <a:solidFill>
                  <a:schemeClr val="tx1">
                    <a:lumMod val="75000"/>
                    <a:lumOff val="25000"/>
                  </a:schemeClr>
                </a:solidFill>
              </a:rPr>
              <a:t>Inovativă</a:t>
            </a:r>
            <a:r>
              <a:rPr lang="en-US" sz="1600" dirty="0">
                <a:solidFill>
                  <a:schemeClr val="tx1">
                    <a:lumMod val="75000"/>
                    <a:lumOff val="25000"/>
                  </a:schemeClr>
                </a:solidFill>
              </a:rPr>
              <a:t> la Mountain State Invitational </a:t>
            </a:r>
            <a:r>
              <a:rPr lang="en-US" sz="1600" dirty="0" err="1">
                <a:solidFill>
                  <a:schemeClr val="tx1">
                    <a:lumMod val="75000"/>
                    <a:lumOff val="25000"/>
                  </a:schemeClr>
                </a:solidFill>
              </a:rPr>
              <a:t>în</a:t>
            </a:r>
            <a:r>
              <a:rPr lang="en-US" sz="1600" dirty="0">
                <a:solidFill>
                  <a:schemeClr val="tx1">
                    <a:lumMod val="75000"/>
                    <a:lumOff val="25000"/>
                  </a:schemeClr>
                </a:solidFill>
              </a:rPr>
              <a:t> 2017.</a:t>
            </a:r>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pic>
        <p:nvPicPr>
          <p:cNvPr id="10" name="Picture 9">
            <a:extLst>
              <a:ext uri="{FF2B5EF4-FFF2-40B4-BE49-F238E27FC236}">
                <a16:creationId xmlns:a16="http://schemas.microsoft.com/office/drawing/2014/main" id="{ACD91645-228F-4215-BAD4-320E2B349257}"/>
              </a:ext>
            </a:extLst>
          </p:cNvPr>
          <p:cNvPicPr>
            <a:picLocks noChangeAspect="1"/>
          </p:cNvPicPr>
          <p:nvPr/>
        </p:nvPicPr>
        <p:blipFill rotWithShape="1">
          <a:blip r:embed="rId2"/>
          <a:srcRect l="10786" t="10395" r="4615" b="33732"/>
          <a:stretch/>
        </p:blipFill>
        <p:spPr>
          <a:xfrm>
            <a:off x="4564054" y="4403049"/>
            <a:ext cx="4305567" cy="1600630"/>
          </a:xfrm>
          <a:prstGeom prst="rect">
            <a:avLst/>
          </a:prstGeom>
        </p:spPr>
      </p:pic>
      <p:pic>
        <p:nvPicPr>
          <p:cNvPr id="8" name="Picture 7"/>
          <p:cNvPicPr>
            <a:picLocks noChangeAspect="1"/>
          </p:cNvPicPr>
          <p:nvPr/>
        </p:nvPicPr>
        <p:blipFill rotWithShape="1">
          <a:blip r:embed="rId3"/>
          <a:srcRect t="14009" b="1537"/>
          <a:stretch/>
        </p:blipFill>
        <p:spPr>
          <a:xfrm>
            <a:off x="4564054" y="1654636"/>
            <a:ext cx="4347343" cy="2539455"/>
          </a:xfrm>
          <a:prstGeom prst="rect">
            <a:avLst/>
          </a:prstGeom>
        </p:spPr>
      </p:pic>
    </p:spTree>
    <p:extLst>
      <p:ext uri="{BB962C8B-B14F-4D97-AF65-F5344CB8AC3E}">
        <p14:creationId xmlns:p14="http://schemas.microsoft.com/office/powerpoint/2010/main" val="2124776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30700" y="2074139"/>
            <a:ext cx="4445000" cy="37672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420A84-70CA-4260-B3F9-B1E534867174}"/>
              </a:ext>
            </a:extLst>
          </p:cNvPr>
          <p:cNvSpPr>
            <a:spLocks noGrp="1"/>
          </p:cNvSpPr>
          <p:nvPr>
            <p:ph type="title"/>
          </p:nvPr>
        </p:nvSpPr>
        <p:spPr/>
        <p:txBody>
          <a:bodyPr/>
          <a:lstStyle/>
          <a:p>
            <a:r>
              <a:rPr lang="ro-RO" dirty="0"/>
              <a:t>Nominalizare și procesul de aplicare</a:t>
            </a:r>
            <a:endParaRPr lang="en-US" dirty="0"/>
          </a:p>
        </p:txBody>
      </p:sp>
      <p:sp>
        <p:nvSpPr>
          <p:cNvPr id="3" name="Content Placeholder 2">
            <a:extLst>
              <a:ext uri="{FF2B5EF4-FFF2-40B4-BE49-F238E27FC236}">
                <a16:creationId xmlns:a16="http://schemas.microsoft.com/office/drawing/2014/main" id="{B377B29E-98B4-4DAD-839C-1184232EA84F}"/>
              </a:ext>
            </a:extLst>
          </p:cNvPr>
          <p:cNvSpPr>
            <a:spLocks noGrp="1"/>
          </p:cNvSpPr>
          <p:nvPr>
            <p:ph idx="1"/>
          </p:nvPr>
        </p:nvSpPr>
        <p:spPr>
          <a:xfrm>
            <a:off x="241739" y="1904962"/>
            <a:ext cx="3911162" cy="4218046"/>
          </a:xfrm>
        </p:spPr>
        <p:txBody>
          <a:bodyPr>
            <a:normAutofit fontScale="77500" lnSpcReduction="20000"/>
          </a:bodyPr>
          <a:lstStyle/>
          <a:p>
            <a:pPr>
              <a:lnSpc>
                <a:spcPct val="150000"/>
              </a:lnSpc>
              <a:buFont typeface="Arial" panose="020B0604020202020204" pitchFamily="34" charset="0"/>
              <a:buChar char="•"/>
            </a:pPr>
            <a:r>
              <a:rPr lang="en-US" sz="1600" dirty="0"/>
              <a:t> </a:t>
            </a:r>
            <a:r>
              <a:rPr lang="ro-RO" sz="1600" dirty="0"/>
              <a:t>Cele mai multe regiuni nominalizează cele maii bine clasate echipe pentru</a:t>
            </a:r>
            <a:r>
              <a:rPr lang="en-US" sz="1800" dirty="0"/>
              <a:t> the Innovative Solution Award </a:t>
            </a:r>
            <a:r>
              <a:rPr lang="ro-RO" sz="1800" dirty="0"/>
              <a:t>de la campionatul Statului respectiv</a:t>
            </a:r>
            <a:r>
              <a:rPr lang="en-US" sz="1800" dirty="0"/>
              <a:t>. </a:t>
            </a:r>
          </a:p>
          <a:p>
            <a:pPr>
              <a:lnSpc>
                <a:spcPct val="150000"/>
              </a:lnSpc>
              <a:buFont typeface="Arial" panose="020B0604020202020204" pitchFamily="34" charset="0"/>
              <a:buChar char="•"/>
            </a:pPr>
            <a:r>
              <a:rPr lang="ro-RO" sz="1800" dirty="0"/>
              <a:t>Odată nominalizați, va trebui să completați o aplicație</a:t>
            </a:r>
            <a:r>
              <a:rPr lang="en-US" sz="1800" dirty="0"/>
              <a:t> (</a:t>
            </a:r>
            <a:r>
              <a:rPr lang="ro-RO" sz="1800" dirty="0"/>
              <a:t> cu termen la sfârșitul lui Martie)</a:t>
            </a:r>
            <a:endParaRPr lang="en-US" sz="1800" dirty="0"/>
          </a:p>
          <a:p>
            <a:pPr>
              <a:lnSpc>
                <a:spcPct val="150000"/>
              </a:lnSpc>
              <a:buFont typeface="Wingdings" panose="05000000000000000000" pitchFamily="2" charset="2"/>
              <a:buChar char="§"/>
            </a:pPr>
            <a:r>
              <a:rPr lang="ro-RO" sz="1800" dirty="0"/>
              <a:t>Pe baza aplicației</a:t>
            </a:r>
            <a:r>
              <a:rPr lang="en-US" sz="1800" dirty="0"/>
              <a:t>, </a:t>
            </a:r>
            <a:r>
              <a:rPr lang="ro-RO" sz="1800" dirty="0"/>
              <a:t>primele 20 de echipe sunt invitate la </a:t>
            </a:r>
            <a:r>
              <a:rPr lang="en-US" sz="1800" dirty="0"/>
              <a:t>Global Innovation Award Event </a:t>
            </a:r>
            <a:r>
              <a:rPr lang="ro-RO" sz="1800" dirty="0"/>
              <a:t>î</a:t>
            </a:r>
            <a:r>
              <a:rPr lang="en-US" sz="1800" dirty="0"/>
              <a:t>n Washington, D.C. in June. </a:t>
            </a:r>
          </a:p>
          <a:p>
            <a:pPr>
              <a:lnSpc>
                <a:spcPct val="150000"/>
              </a:lnSpc>
              <a:buFont typeface="Arial" panose="020B0604020202020204" pitchFamily="34" charset="0"/>
              <a:buChar char="•"/>
            </a:pPr>
            <a:r>
              <a:rPr lang="ro-RO" sz="1800" dirty="0"/>
              <a:t>Pentru mai multe informații despre nominalizările </a:t>
            </a:r>
            <a:r>
              <a:rPr lang="en-US" sz="1800" dirty="0"/>
              <a:t>GIA</a:t>
            </a:r>
            <a:r>
              <a:rPr lang="ro-RO" sz="1800" dirty="0"/>
              <a:t> vizitați</a:t>
            </a:r>
            <a:r>
              <a:rPr lang="en-US" sz="1800" dirty="0"/>
              <a:t>: </a:t>
            </a:r>
            <a:r>
              <a:rPr lang="en-US" sz="1800" dirty="0">
                <a:hlinkClick r:id="rId2"/>
              </a:rPr>
              <a:t>https://www.firstinspires.org/robotics/fll/global-innovation</a:t>
            </a:r>
            <a:endParaRPr lang="en-US" sz="1800" dirty="0"/>
          </a:p>
          <a:p>
            <a:pPr marL="0" indent="0">
              <a:buNone/>
            </a:pPr>
            <a:endParaRPr lang="en-US" dirty="0"/>
          </a:p>
        </p:txBody>
      </p:sp>
      <p:sp>
        <p:nvSpPr>
          <p:cNvPr id="4" name="Footer Placeholder 3">
            <a:extLst>
              <a:ext uri="{FF2B5EF4-FFF2-40B4-BE49-F238E27FC236}">
                <a16:creationId xmlns:a16="http://schemas.microsoft.com/office/drawing/2014/main" id="{0740746C-5A6A-47D2-B694-C69CA684AFC0}"/>
              </a:ext>
            </a:extLst>
          </p:cNvPr>
          <p:cNvSpPr>
            <a:spLocks noGrp="1"/>
          </p:cNvSpPr>
          <p:nvPr>
            <p:ph type="ftr" sz="quarter" idx="11"/>
          </p:nvPr>
        </p:nvSpPr>
        <p:spPr/>
        <p:txBody>
          <a:bodyPr/>
          <a:lstStyle/>
          <a:p>
            <a:r>
              <a:rPr lang="en-US"/>
              <a:t>© 2023, FLLTutorials.com (Last Edit 5/29/2023)</a:t>
            </a:r>
            <a:endParaRPr lang="en-US" dirty="0"/>
          </a:p>
        </p:txBody>
      </p:sp>
      <p:sp>
        <p:nvSpPr>
          <p:cNvPr id="5" name="Slide Number Placeholder 4">
            <a:extLst>
              <a:ext uri="{FF2B5EF4-FFF2-40B4-BE49-F238E27FC236}">
                <a16:creationId xmlns:a16="http://schemas.microsoft.com/office/drawing/2014/main" id="{AFB2F7EB-75AE-4B1F-9CB7-980A8F0971CA}"/>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8" name="Rectangle 7"/>
          <p:cNvSpPr/>
          <p:nvPr/>
        </p:nvSpPr>
        <p:spPr>
          <a:xfrm>
            <a:off x="4514683" y="2820686"/>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Identificarea problemei</a:t>
            </a:r>
            <a:endParaRPr lang="en-US" dirty="0"/>
          </a:p>
        </p:txBody>
      </p:sp>
      <p:sp>
        <p:nvSpPr>
          <p:cNvPr id="9" name="Rectangle 8"/>
          <p:cNvSpPr/>
          <p:nvPr/>
        </p:nvSpPr>
        <p:spPr>
          <a:xfrm>
            <a:off x="4514683" y="3576085"/>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a:t>
            </a:r>
            <a:r>
              <a:rPr lang="ro-RO" dirty="0"/>
              <a:t>ovație</a:t>
            </a:r>
            <a:endParaRPr lang="en-US" dirty="0"/>
          </a:p>
        </p:txBody>
      </p:sp>
      <p:sp>
        <p:nvSpPr>
          <p:cNvPr id="10" name="Rectangle 9"/>
          <p:cNvSpPr/>
          <p:nvPr/>
        </p:nvSpPr>
        <p:spPr>
          <a:xfrm>
            <a:off x="6651921" y="2823343"/>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Dezvoltarea soluției</a:t>
            </a:r>
            <a:endParaRPr lang="en-US" dirty="0"/>
          </a:p>
        </p:txBody>
      </p:sp>
      <p:sp>
        <p:nvSpPr>
          <p:cNvPr id="11" name="Rectangle 10"/>
          <p:cNvSpPr/>
          <p:nvPr/>
        </p:nvSpPr>
        <p:spPr>
          <a:xfrm>
            <a:off x="6651921" y="3578742"/>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Implementa</a:t>
            </a:r>
            <a:r>
              <a:rPr lang="ro-RO" dirty="0"/>
              <a:t>re</a:t>
            </a:r>
            <a:endParaRPr lang="en-US" dirty="0"/>
          </a:p>
        </p:txBody>
      </p:sp>
      <p:sp>
        <p:nvSpPr>
          <p:cNvPr id="12" name="Content Placeholder 2">
            <a:extLst>
              <a:ext uri="{FF2B5EF4-FFF2-40B4-BE49-F238E27FC236}">
                <a16:creationId xmlns:a16="http://schemas.microsoft.com/office/drawing/2014/main" id="{13B020DC-457A-4256-91D1-97F56FF5FA3E}"/>
              </a:ext>
            </a:extLst>
          </p:cNvPr>
          <p:cNvSpPr txBox="1">
            <a:spLocks/>
          </p:cNvSpPr>
          <p:nvPr/>
        </p:nvSpPr>
        <p:spPr>
          <a:xfrm>
            <a:off x="5068271" y="2212873"/>
            <a:ext cx="2947415" cy="6657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50000"/>
              </a:lnSpc>
              <a:buFont typeface="Calibri" panose="020F0502020204030204" pitchFamily="34" charset="0"/>
              <a:buNone/>
            </a:pPr>
            <a:r>
              <a:rPr lang="en-US" sz="1800" b="1" u="sng" dirty="0"/>
              <a:t> </a:t>
            </a:r>
            <a:r>
              <a:rPr lang="ro-RO" sz="1800" b="1" u="sng" dirty="0"/>
              <a:t>Cerințele aplicației</a:t>
            </a:r>
            <a:endParaRPr lang="en-US" sz="1800" b="1" u="sng" dirty="0"/>
          </a:p>
        </p:txBody>
      </p:sp>
      <p:sp>
        <p:nvSpPr>
          <p:cNvPr id="13" name="Content Placeholder 2">
            <a:extLst>
              <a:ext uri="{FF2B5EF4-FFF2-40B4-BE49-F238E27FC236}">
                <a16:creationId xmlns:a16="http://schemas.microsoft.com/office/drawing/2014/main" id="{13B020DC-457A-4256-91D1-97F56FF5FA3E}"/>
              </a:ext>
            </a:extLst>
          </p:cNvPr>
          <p:cNvSpPr txBox="1">
            <a:spLocks/>
          </p:cNvSpPr>
          <p:nvPr/>
        </p:nvSpPr>
        <p:spPr>
          <a:xfrm>
            <a:off x="4514684" y="4437376"/>
            <a:ext cx="4056260" cy="66578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50000"/>
              </a:lnSpc>
              <a:buFont typeface="Calibri" panose="020F0502020204030204" pitchFamily="34" charset="0"/>
              <a:buNone/>
            </a:pPr>
            <a:r>
              <a:rPr lang="ro-RO" sz="1800" b="1" u="sng" dirty="0"/>
              <a:t>Informațiile aplicației postate public</a:t>
            </a:r>
            <a:endParaRPr lang="en-US" sz="1800" b="1" u="sng" dirty="0"/>
          </a:p>
        </p:txBody>
      </p:sp>
      <p:sp>
        <p:nvSpPr>
          <p:cNvPr id="14" name="Rectangle 13"/>
          <p:cNvSpPr/>
          <p:nvPr/>
        </p:nvSpPr>
        <p:spPr>
          <a:xfrm>
            <a:off x="4514683" y="4957465"/>
            <a:ext cx="2002420" cy="59030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Descrierea echipei</a:t>
            </a:r>
            <a:endParaRPr lang="en-US" dirty="0"/>
          </a:p>
        </p:txBody>
      </p:sp>
      <p:sp>
        <p:nvSpPr>
          <p:cNvPr id="15" name="Rectangle 14"/>
          <p:cNvSpPr/>
          <p:nvPr/>
        </p:nvSpPr>
        <p:spPr>
          <a:xfrm>
            <a:off x="6663862" y="4957465"/>
            <a:ext cx="2002420" cy="59030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Soluția Inovativă</a:t>
            </a:r>
            <a:endParaRPr lang="en-US" dirty="0"/>
          </a:p>
        </p:txBody>
      </p:sp>
    </p:spTree>
    <p:extLst>
      <p:ext uri="{BB962C8B-B14F-4D97-AF65-F5344CB8AC3E}">
        <p14:creationId xmlns:p14="http://schemas.microsoft.com/office/powerpoint/2010/main" val="3294493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1FB8-CDB2-48B0-BFBE-2725AFD26493}"/>
              </a:ext>
            </a:extLst>
          </p:cNvPr>
          <p:cNvSpPr>
            <a:spLocks noGrp="1"/>
          </p:cNvSpPr>
          <p:nvPr>
            <p:ph type="title"/>
          </p:nvPr>
        </p:nvSpPr>
        <p:spPr/>
        <p:txBody>
          <a:bodyPr>
            <a:normAutofit fontScale="90000"/>
          </a:bodyPr>
          <a:lstStyle/>
          <a:p>
            <a:br>
              <a:rPr lang="en-US" dirty="0"/>
            </a:br>
            <a:r>
              <a:rPr lang="ro-RO" sz="3100" dirty="0"/>
              <a:t>Secțiunea identificarea problemei</a:t>
            </a:r>
            <a:endParaRPr lang="en-US" dirty="0"/>
          </a:p>
        </p:txBody>
      </p:sp>
      <p:sp>
        <p:nvSpPr>
          <p:cNvPr id="3" name="Content Placeholder 2">
            <a:extLst>
              <a:ext uri="{FF2B5EF4-FFF2-40B4-BE49-F238E27FC236}">
                <a16:creationId xmlns:a16="http://schemas.microsoft.com/office/drawing/2014/main" id="{83140F35-D52F-4C36-9E4C-411B8B1E6135}"/>
              </a:ext>
            </a:extLst>
          </p:cNvPr>
          <p:cNvSpPr>
            <a:spLocks noGrp="1"/>
          </p:cNvSpPr>
          <p:nvPr>
            <p:ph idx="1"/>
          </p:nvPr>
        </p:nvSpPr>
        <p:spPr>
          <a:xfrm>
            <a:off x="377470" y="1562051"/>
            <a:ext cx="6109055" cy="4023360"/>
          </a:xfrm>
        </p:spPr>
        <p:txBody>
          <a:bodyPr>
            <a:normAutofit fontScale="92500" lnSpcReduction="10000"/>
          </a:bodyPr>
          <a:lstStyle/>
          <a:p>
            <a:pPr>
              <a:lnSpc>
                <a:spcPct val="150000"/>
              </a:lnSpc>
            </a:pPr>
            <a:r>
              <a:rPr lang="ro-RO" sz="1600" b="1" dirty="0">
                <a:solidFill>
                  <a:srgbClr val="FF0000"/>
                </a:solidFill>
              </a:rPr>
              <a:t>Privire de ansamblu</a:t>
            </a:r>
            <a:r>
              <a:rPr lang="en-US" sz="1600" b="1" dirty="0">
                <a:solidFill>
                  <a:srgbClr val="FF0000"/>
                </a:solidFill>
              </a:rPr>
              <a:t>:</a:t>
            </a:r>
            <a:r>
              <a:rPr lang="ro-RO" sz="1600" b="1" dirty="0">
                <a:solidFill>
                  <a:srgbClr val="FF0000"/>
                </a:solidFill>
              </a:rPr>
              <a:t> </a:t>
            </a:r>
            <a:r>
              <a:rPr lang="en-US" sz="1600" dirty="0" err="1"/>
              <a:t>Descri</a:t>
            </a:r>
            <a:r>
              <a:rPr lang="ro-RO" sz="1600" dirty="0"/>
              <a:t>e problema și de ce voi ați încercat să o rezolvați </a:t>
            </a:r>
            <a:r>
              <a:rPr lang="en-US" sz="1600" dirty="0"/>
              <a:t>(200 </a:t>
            </a:r>
            <a:r>
              <a:rPr lang="ro-RO" sz="1600" dirty="0"/>
              <a:t>de cuvinte maxim)</a:t>
            </a:r>
            <a:endParaRPr lang="en-US" sz="1600" dirty="0"/>
          </a:p>
          <a:p>
            <a:pPr marL="201168" lvl="1" indent="0">
              <a:lnSpc>
                <a:spcPct val="150000"/>
              </a:lnSpc>
              <a:buNone/>
            </a:pPr>
            <a:r>
              <a:rPr lang="ro-RO" sz="1400" dirty="0"/>
              <a:t>Descrie clar problema pe care încerci să le rezolvi, motivul pentru care echipa încearcă sp rezolve această problemă și de ce e relevantă pentru echipă. Aici nu sunt incluse informații despre soluție</a:t>
            </a:r>
            <a:r>
              <a:rPr lang="en-US" sz="1400" dirty="0"/>
              <a:t>.</a:t>
            </a:r>
          </a:p>
          <a:p>
            <a:pPr>
              <a:lnSpc>
                <a:spcPct val="150000"/>
              </a:lnSpc>
            </a:pPr>
            <a:r>
              <a:rPr lang="ro-RO" sz="1600" b="1" dirty="0">
                <a:solidFill>
                  <a:srgbClr val="FF0000"/>
                </a:solidFill>
              </a:rPr>
              <a:t>Descriere detaliată</a:t>
            </a:r>
            <a:r>
              <a:rPr lang="en-US" sz="1600" b="1" dirty="0">
                <a:solidFill>
                  <a:srgbClr val="FF0000"/>
                </a:solidFill>
              </a:rPr>
              <a:t>: </a:t>
            </a:r>
            <a:r>
              <a:rPr lang="en-US" sz="1600" dirty="0" err="1"/>
              <a:t>Descrie</a:t>
            </a:r>
            <a:r>
              <a:rPr lang="en-US" sz="1600" dirty="0"/>
              <a:t> </a:t>
            </a:r>
            <a:r>
              <a:rPr lang="ro-RO" sz="1600" dirty="0"/>
              <a:t>soluția</a:t>
            </a:r>
            <a:r>
              <a:rPr lang="en-US" sz="1600" dirty="0"/>
              <a:t>, </a:t>
            </a:r>
            <a:r>
              <a:rPr lang="ro-RO" sz="1600" dirty="0"/>
              <a:t>cum funcționează</a:t>
            </a:r>
            <a:r>
              <a:rPr lang="en-US" sz="1600" dirty="0"/>
              <a:t>, </a:t>
            </a:r>
            <a:r>
              <a:rPr lang="ro-RO" sz="1600" dirty="0"/>
              <a:t>cum rezolvă problema </a:t>
            </a:r>
            <a:r>
              <a:rPr lang="en-US" sz="1600" dirty="0"/>
              <a:t>(300</a:t>
            </a:r>
            <a:r>
              <a:rPr lang="ro-RO" sz="1600" dirty="0"/>
              <a:t>  de cuvinte maxim</a:t>
            </a:r>
            <a:r>
              <a:rPr lang="en-US" sz="1600" dirty="0"/>
              <a:t>)</a:t>
            </a:r>
          </a:p>
          <a:p>
            <a:pPr marL="201168" lvl="1" indent="0">
              <a:lnSpc>
                <a:spcPct val="150000"/>
              </a:lnSpc>
              <a:buNone/>
            </a:pPr>
            <a:r>
              <a:rPr lang="ro-RO" sz="1400" dirty="0"/>
              <a:t>Echipa trebuie să descrie soluția ei în așa fel încât să fie înțeleasă de jurați</a:t>
            </a:r>
            <a:r>
              <a:rPr lang="en-US" sz="1400" dirty="0"/>
              <a:t>. </a:t>
            </a:r>
            <a:r>
              <a:rPr lang="ro-RO" sz="1400" dirty="0"/>
              <a:t>Nu e necesar să fie foarte tehnic deoarece sunt maxim 300 de cuvinte</a:t>
            </a:r>
            <a:r>
              <a:rPr lang="en-US" sz="1400" dirty="0"/>
              <a:t>.</a:t>
            </a:r>
            <a:r>
              <a:rPr lang="ro-RO" sz="1400" dirty="0"/>
              <a:t> Fă ca fiecare cuvânt utilizat să conteze</a:t>
            </a:r>
            <a:r>
              <a:rPr lang="en-US" sz="1400" dirty="0"/>
              <a:t>. </a:t>
            </a:r>
            <a:r>
              <a:rPr lang="ro-RO" sz="1400" dirty="0"/>
              <a:t>Asta este una din cele mai dificile descrieri</a:t>
            </a:r>
            <a:r>
              <a:rPr lang="en-US" sz="1400" dirty="0"/>
              <a:t>. </a:t>
            </a:r>
            <a:r>
              <a:rPr lang="ro-RO" sz="1400" dirty="0"/>
              <a:t>Uită-te la ce are echipa de inclus și include acele părți dar salvează alte părți care nu trebuie neapărat să fie incluse în descriere pentru a le include altundeva în aplicație.</a:t>
            </a:r>
            <a:endParaRPr lang="en-US" sz="1400" dirty="0"/>
          </a:p>
        </p:txBody>
      </p:sp>
      <p:sp>
        <p:nvSpPr>
          <p:cNvPr id="4" name="Footer Placeholder 3">
            <a:extLst>
              <a:ext uri="{FF2B5EF4-FFF2-40B4-BE49-F238E27FC236}">
                <a16:creationId xmlns:a16="http://schemas.microsoft.com/office/drawing/2014/main" id="{307A8311-E126-44A8-AC72-C2CE1B82D718}"/>
              </a:ext>
            </a:extLst>
          </p:cNvPr>
          <p:cNvSpPr>
            <a:spLocks noGrp="1"/>
          </p:cNvSpPr>
          <p:nvPr>
            <p:ph type="ftr" sz="quarter" idx="11"/>
          </p:nvPr>
        </p:nvSpPr>
        <p:spPr/>
        <p:txBody>
          <a:bodyPr/>
          <a:lstStyle/>
          <a:p>
            <a:r>
              <a:rPr lang="en-US"/>
              <a:t>© 2023, FLLTutorials.com (Last Edit 5/29/2023)</a:t>
            </a:r>
            <a:endParaRPr lang="en-US" dirty="0"/>
          </a:p>
        </p:txBody>
      </p:sp>
      <p:sp>
        <p:nvSpPr>
          <p:cNvPr id="5" name="Slide Number Placeholder 4">
            <a:extLst>
              <a:ext uri="{FF2B5EF4-FFF2-40B4-BE49-F238E27FC236}">
                <a16:creationId xmlns:a16="http://schemas.microsoft.com/office/drawing/2014/main" id="{2B7FC38A-43E2-4733-89C5-EE1582CEC9A8}"/>
              </a:ext>
            </a:extLst>
          </p:cNvPr>
          <p:cNvSpPr>
            <a:spLocks noGrp="1"/>
          </p:cNvSpPr>
          <p:nvPr>
            <p:ph type="sldNum" sz="quarter" idx="12"/>
          </p:nvPr>
        </p:nvSpPr>
        <p:spPr/>
        <p:txBody>
          <a:bodyPr/>
          <a:lstStyle/>
          <a:p>
            <a:fld id="{6D22F896-40B5-4ADD-8801-0D06FADFA095}" type="slidenum">
              <a:rPr lang="en-US" smtClean="0"/>
              <a:t>5</a:t>
            </a:fld>
            <a:endParaRPr lang="en-US" dirty="0"/>
          </a:p>
        </p:txBody>
      </p:sp>
      <p:sp>
        <p:nvSpPr>
          <p:cNvPr id="6" name="Rectangle 5"/>
          <p:cNvSpPr/>
          <p:nvPr/>
        </p:nvSpPr>
        <p:spPr>
          <a:xfrm>
            <a:off x="7006870" y="5585411"/>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 Identification</a:t>
            </a:r>
          </a:p>
        </p:txBody>
      </p:sp>
      <p:pic>
        <p:nvPicPr>
          <p:cNvPr id="7" name="Picture 6">
            <a:extLst>
              <a:ext uri="{FF2B5EF4-FFF2-40B4-BE49-F238E27FC236}">
                <a16:creationId xmlns:a16="http://schemas.microsoft.com/office/drawing/2014/main" id="{6C910D48-0D58-4F0B-A197-B211B41F87F8}"/>
              </a:ext>
            </a:extLst>
          </p:cNvPr>
          <p:cNvPicPr>
            <a:picLocks noChangeAspect="1"/>
          </p:cNvPicPr>
          <p:nvPr/>
        </p:nvPicPr>
        <p:blipFill rotWithShape="1">
          <a:blip r:embed="rId2"/>
          <a:srcRect l="9694" t="2620" r="1261" b="6768"/>
          <a:stretch/>
        </p:blipFill>
        <p:spPr>
          <a:xfrm>
            <a:off x="6604000" y="2062385"/>
            <a:ext cx="2261104" cy="1531716"/>
          </a:xfrm>
          <a:prstGeom prst="rect">
            <a:avLst/>
          </a:prstGeom>
        </p:spPr>
      </p:pic>
    </p:spTree>
    <p:extLst>
      <p:ext uri="{BB962C8B-B14F-4D97-AF65-F5344CB8AC3E}">
        <p14:creationId xmlns:p14="http://schemas.microsoft.com/office/powerpoint/2010/main" val="2618956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81E88-7B23-4FC8-A7B0-3CAD3162D50E}"/>
              </a:ext>
            </a:extLst>
          </p:cNvPr>
          <p:cNvSpPr>
            <a:spLocks noGrp="1"/>
          </p:cNvSpPr>
          <p:nvPr>
            <p:ph type="title"/>
          </p:nvPr>
        </p:nvSpPr>
        <p:spPr/>
        <p:txBody>
          <a:bodyPr/>
          <a:lstStyle/>
          <a:p>
            <a:r>
              <a:rPr lang="ro-RO" dirty="0"/>
              <a:t>Secțiunea inovație</a:t>
            </a:r>
            <a:endParaRPr lang="en-US" dirty="0"/>
          </a:p>
        </p:txBody>
      </p:sp>
      <p:sp>
        <p:nvSpPr>
          <p:cNvPr id="3" name="Content Placeholder 2">
            <a:extLst>
              <a:ext uri="{FF2B5EF4-FFF2-40B4-BE49-F238E27FC236}">
                <a16:creationId xmlns:a16="http://schemas.microsoft.com/office/drawing/2014/main" id="{EBB15F7E-092D-492D-B2D1-A9EB142B070E}"/>
              </a:ext>
            </a:extLst>
          </p:cNvPr>
          <p:cNvSpPr>
            <a:spLocks noGrp="1"/>
          </p:cNvSpPr>
          <p:nvPr>
            <p:ph idx="1"/>
          </p:nvPr>
        </p:nvSpPr>
        <p:spPr>
          <a:xfrm>
            <a:off x="441764" y="1590626"/>
            <a:ext cx="5447861" cy="4023360"/>
          </a:xfrm>
        </p:spPr>
        <p:txBody>
          <a:bodyPr>
            <a:normAutofit fontScale="85000" lnSpcReduction="10000"/>
          </a:bodyPr>
          <a:lstStyle/>
          <a:p>
            <a:pPr marL="0" indent="0">
              <a:lnSpc>
                <a:spcPct val="150000"/>
              </a:lnSpc>
              <a:buNone/>
            </a:pPr>
            <a:r>
              <a:rPr lang="ro-RO" sz="1600" dirty="0"/>
              <a:t>Aici echipa are la dispoziție 500 de cuvinte  pentru a explica cum soluția voastră rezolvă problema într-un mod nou sau îmbunătățit față de soluția existentă</a:t>
            </a:r>
            <a:r>
              <a:rPr lang="en-US" sz="1600" dirty="0"/>
              <a:t>. </a:t>
            </a:r>
          </a:p>
          <a:p>
            <a:pPr lvl="1">
              <a:lnSpc>
                <a:spcPct val="150000"/>
              </a:lnSpc>
              <a:buFont typeface="Wingdings" panose="05000000000000000000" pitchFamily="2" charset="2"/>
              <a:buChar char="§"/>
            </a:pPr>
            <a:r>
              <a:rPr lang="en-US" sz="1400" dirty="0"/>
              <a:t>Include </a:t>
            </a:r>
            <a:r>
              <a:rPr lang="ro-RO" sz="1400" dirty="0"/>
              <a:t>soluțiile existente și de ce ele nu funcționează</a:t>
            </a:r>
            <a:r>
              <a:rPr lang="en-US" sz="1400" dirty="0"/>
              <a:t>, </a:t>
            </a:r>
            <a:r>
              <a:rPr lang="ro-RO" sz="1400" dirty="0"/>
              <a:t> de ce soluția echipei tale funcționează, ce face soluția ta să funcționeze</a:t>
            </a:r>
            <a:r>
              <a:rPr lang="en-US" sz="1400" dirty="0"/>
              <a:t>, </a:t>
            </a:r>
            <a:r>
              <a:rPr lang="ro-RO" sz="1400" dirty="0"/>
              <a:t>ce face soluția să fie inovativă și care sunt beneficiile soluției</a:t>
            </a:r>
            <a:r>
              <a:rPr lang="en-US" sz="1400" dirty="0"/>
              <a:t>.</a:t>
            </a:r>
          </a:p>
          <a:p>
            <a:pPr lvl="1">
              <a:lnSpc>
                <a:spcPct val="150000"/>
              </a:lnSpc>
              <a:buFont typeface="Wingdings" panose="05000000000000000000" pitchFamily="2" charset="2"/>
              <a:buChar char="§"/>
            </a:pPr>
            <a:r>
              <a:rPr lang="ro-RO" sz="1400" dirty="0"/>
              <a:t>Aici trebuie să menționați 3 caracteristici inovative ale soluției care ajută</a:t>
            </a:r>
            <a:r>
              <a:rPr lang="en-US" sz="1400" dirty="0"/>
              <a:t>. </a:t>
            </a:r>
            <a:r>
              <a:rPr lang="ro-RO" sz="1400" dirty="0"/>
              <a:t>Prin caracteristici inovative</a:t>
            </a:r>
            <a:r>
              <a:rPr lang="en-US" sz="1400" dirty="0"/>
              <a:t>, </a:t>
            </a:r>
            <a:r>
              <a:rPr lang="ro-RO" sz="1400" dirty="0"/>
              <a:t>înțelegem ce face soluția echipei  să fie a echipei</a:t>
            </a:r>
            <a:r>
              <a:rPr lang="en-US" sz="1400" dirty="0"/>
              <a:t>? </a:t>
            </a:r>
            <a:r>
              <a:rPr lang="ro-RO" sz="1400" dirty="0"/>
              <a:t> Cum este diferită de orice altă soluție existentă</a:t>
            </a:r>
            <a:r>
              <a:rPr lang="en-US" sz="1400" dirty="0"/>
              <a:t>?</a:t>
            </a:r>
          </a:p>
          <a:p>
            <a:pPr lvl="1">
              <a:lnSpc>
                <a:spcPct val="150000"/>
              </a:lnSpc>
              <a:buFont typeface="Wingdings" panose="05000000000000000000" pitchFamily="2" charset="2"/>
              <a:buChar char="§"/>
            </a:pPr>
            <a:r>
              <a:rPr lang="ro-RO" sz="1400" dirty="0"/>
              <a:t>Odată ce echipa are caracteristicile inovative listate</a:t>
            </a:r>
            <a:r>
              <a:rPr lang="en-US" sz="1400" dirty="0"/>
              <a:t>, u</a:t>
            </a:r>
            <a:r>
              <a:rPr lang="ro-RO" sz="1400" dirty="0"/>
              <a:t>tilizează-le pe acelea ca structură a descrierii</a:t>
            </a:r>
            <a:r>
              <a:rPr lang="en-US" sz="1400" dirty="0"/>
              <a:t>. </a:t>
            </a:r>
            <a:r>
              <a:rPr lang="ro-RO" sz="1400" dirty="0"/>
              <a:t> Apoi echipa poate să împartă descrierea în paragrafe multiple</a:t>
            </a:r>
            <a:r>
              <a:rPr lang="en-US" sz="1400" dirty="0"/>
              <a:t>. </a:t>
            </a:r>
            <a:r>
              <a:rPr lang="ro-RO" sz="1400" dirty="0"/>
              <a:t> Noi recomandăm să utilizați metode științifice. Include ipotezele care presupun întrebarea dacă și apoi afirmațiile</a:t>
            </a:r>
            <a:r>
              <a:rPr lang="en-US" sz="1400" dirty="0"/>
              <a:t>.</a:t>
            </a:r>
          </a:p>
        </p:txBody>
      </p:sp>
      <p:sp>
        <p:nvSpPr>
          <p:cNvPr id="4" name="Footer Placeholder 3">
            <a:extLst>
              <a:ext uri="{FF2B5EF4-FFF2-40B4-BE49-F238E27FC236}">
                <a16:creationId xmlns:a16="http://schemas.microsoft.com/office/drawing/2014/main" id="{BE77AF2C-2719-4731-9A72-21CD87F1DDDD}"/>
              </a:ext>
            </a:extLst>
          </p:cNvPr>
          <p:cNvSpPr>
            <a:spLocks noGrp="1"/>
          </p:cNvSpPr>
          <p:nvPr>
            <p:ph type="ftr" sz="quarter" idx="11"/>
          </p:nvPr>
        </p:nvSpPr>
        <p:spPr/>
        <p:txBody>
          <a:bodyPr/>
          <a:lstStyle/>
          <a:p>
            <a:r>
              <a:rPr lang="en-US"/>
              <a:t>© 2023, FLLTutorials.com (Last Edit 5/29/2023)</a:t>
            </a:r>
            <a:endParaRPr lang="en-US" dirty="0"/>
          </a:p>
        </p:txBody>
      </p:sp>
      <p:sp>
        <p:nvSpPr>
          <p:cNvPr id="5" name="Slide Number Placeholder 4">
            <a:extLst>
              <a:ext uri="{FF2B5EF4-FFF2-40B4-BE49-F238E27FC236}">
                <a16:creationId xmlns:a16="http://schemas.microsoft.com/office/drawing/2014/main" id="{24402251-AD9B-4990-87EF-B9E54D6FA28C}"/>
              </a:ext>
            </a:extLst>
          </p:cNvPr>
          <p:cNvSpPr>
            <a:spLocks noGrp="1"/>
          </p:cNvSpPr>
          <p:nvPr>
            <p:ph type="sldNum" sz="quarter" idx="12"/>
          </p:nvPr>
        </p:nvSpPr>
        <p:spPr/>
        <p:txBody>
          <a:bodyPr/>
          <a:lstStyle/>
          <a:p>
            <a:fld id="{6D22F896-40B5-4ADD-8801-0D06FADFA095}" type="slidenum">
              <a:rPr lang="en-US" smtClean="0"/>
              <a:t>6</a:t>
            </a:fld>
            <a:endParaRPr lang="en-US" dirty="0"/>
          </a:p>
        </p:txBody>
      </p:sp>
      <p:sp>
        <p:nvSpPr>
          <p:cNvPr id="6" name="Rectangle 5"/>
          <p:cNvSpPr/>
          <p:nvPr/>
        </p:nvSpPr>
        <p:spPr>
          <a:xfrm>
            <a:off x="7049733" y="5613986"/>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Innovation</a:t>
            </a:r>
          </a:p>
        </p:txBody>
      </p:sp>
      <p:pic>
        <p:nvPicPr>
          <p:cNvPr id="7" name="Picture 6" descr="A group of people around each other&#10;&#10;Description generated with very high confidence">
            <a:extLst>
              <a:ext uri="{FF2B5EF4-FFF2-40B4-BE49-F238E27FC236}">
                <a16:creationId xmlns:a16="http://schemas.microsoft.com/office/drawing/2014/main" id="{078E0B64-EF0B-4C54-AA58-EEB224951F21}"/>
              </a:ext>
            </a:extLst>
          </p:cNvPr>
          <p:cNvPicPr>
            <a:picLocks noChangeAspect="1"/>
          </p:cNvPicPr>
          <p:nvPr/>
        </p:nvPicPr>
        <p:blipFill>
          <a:blip r:embed="rId2"/>
          <a:stretch>
            <a:fillRect/>
          </a:stretch>
        </p:blipFill>
        <p:spPr>
          <a:xfrm>
            <a:off x="5820753" y="1988170"/>
            <a:ext cx="2950745" cy="2213059"/>
          </a:xfrm>
          <a:prstGeom prst="rect">
            <a:avLst/>
          </a:prstGeom>
        </p:spPr>
      </p:pic>
    </p:spTree>
    <p:extLst>
      <p:ext uri="{BB962C8B-B14F-4D97-AF65-F5344CB8AC3E}">
        <p14:creationId xmlns:p14="http://schemas.microsoft.com/office/powerpoint/2010/main" val="3698508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BA50-942E-4DB1-B324-946FB1E82D43}"/>
              </a:ext>
            </a:extLst>
          </p:cNvPr>
          <p:cNvSpPr>
            <a:spLocks noGrp="1"/>
          </p:cNvSpPr>
          <p:nvPr>
            <p:ph type="title"/>
          </p:nvPr>
        </p:nvSpPr>
        <p:spPr/>
        <p:txBody>
          <a:bodyPr/>
          <a:lstStyle/>
          <a:p>
            <a:r>
              <a:rPr lang="ro-RO" dirty="0"/>
              <a:t>Secțiunea de dezvoltare a soluției</a:t>
            </a:r>
            <a:endParaRPr lang="en-US" dirty="0"/>
          </a:p>
        </p:txBody>
      </p:sp>
      <p:sp>
        <p:nvSpPr>
          <p:cNvPr id="3" name="Content Placeholder 2">
            <a:extLst>
              <a:ext uri="{FF2B5EF4-FFF2-40B4-BE49-F238E27FC236}">
                <a16:creationId xmlns:a16="http://schemas.microsoft.com/office/drawing/2014/main" id="{98231205-1800-4B1A-884F-6E40D9C14D5C}"/>
              </a:ext>
            </a:extLst>
          </p:cNvPr>
          <p:cNvSpPr>
            <a:spLocks noGrp="1"/>
          </p:cNvSpPr>
          <p:nvPr>
            <p:ph idx="1"/>
          </p:nvPr>
        </p:nvSpPr>
        <p:spPr>
          <a:xfrm>
            <a:off x="428263" y="1448100"/>
            <a:ext cx="8379147" cy="4722425"/>
          </a:xfrm>
        </p:spPr>
        <p:txBody>
          <a:bodyPr>
            <a:normAutofit/>
          </a:bodyPr>
          <a:lstStyle/>
          <a:p>
            <a:pPr>
              <a:lnSpc>
                <a:spcPct val="150000"/>
              </a:lnSpc>
            </a:pPr>
            <a:r>
              <a:rPr lang="ro-RO" sz="1400" dirty="0"/>
              <a:t>Echipa are la dispoziție 500 de cuvinte să descrie cum vor dezvolta soluția, pașii pe care îi vor urma pentru a rafina, evalua, verifica soluția găsită și cum vor îmbunătăți soluția după primirea feedback-urilor de la experți/perofesioniști</a:t>
            </a:r>
            <a:r>
              <a:rPr lang="en-US" sz="1400" dirty="0"/>
              <a:t>. </a:t>
            </a:r>
            <a:r>
              <a:rPr lang="ro-RO" sz="1400" dirty="0"/>
              <a:t>Aici vă recomandăm să utilizați metode științifice ca structură a descrierii. </a:t>
            </a:r>
            <a:r>
              <a:rPr lang="en-US" sz="1400" dirty="0"/>
              <a:t>Include </a:t>
            </a:r>
            <a:r>
              <a:rPr lang="ro-RO" sz="1400" dirty="0"/>
              <a:t>următoarele</a:t>
            </a:r>
            <a:r>
              <a:rPr lang="en-US" sz="1400" dirty="0"/>
              <a:t>:</a:t>
            </a:r>
          </a:p>
          <a:p>
            <a:pPr marL="521208" lvl="1" indent="-228600">
              <a:lnSpc>
                <a:spcPct val="150000"/>
              </a:lnSpc>
              <a:buFont typeface="+mj-lt"/>
              <a:buAutoNum type="arabicPeriod"/>
            </a:pPr>
            <a:r>
              <a:rPr lang="ro-RO" sz="1200" dirty="0"/>
              <a:t>Problema</a:t>
            </a:r>
            <a:r>
              <a:rPr lang="en-US" sz="1200" dirty="0"/>
              <a:t>						</a:t>
            </a:r>
          </a:p>
          <a:p>
            <a:pPr marL="521208" lvl="1" indent="-228600">
              <a:lnSpc>
                <a:spcPct val="150000"/>
              </a:lnSpc>
              <a:buFont typeface="+mj-lt"/>
              <a:buAutoNum type="arabicPeriod"/>
            </a:pPr>
            <a:r>
              <a:rPr lang="ro-RO" sz="1200" dirty="0"/>
              <a:t>Cum echipa a căutat problema și soluțiile existente</a:t>
            </a:r>
          </a:p>
          <a:p>
            <a:pPr marL="521208" lvl="1" indent="-228600">
              <a:lnSpc>
                <a:spcPct val="150000"/>
              </a:lnSpc>
              <a:buFont typeface="+mj-lt"/>
              <a:buAutoNum type="arabicPeriod"/>
            </a:pPr>
            <a:r>
              <a:rPr lang="ro-RO" sz="1200" dirty="0"/>
              <a:t>Ipotezele</a:t>
            </a:r>
            <a:endParaRPr lang="en-US" sz="1200" dirty="0"/>
          </a:p>
          <a:p>
            <a:pPr marL="521208" lvl="1" indent="-228600">
              <a:lnSpc>
                <a:spcPct val="150000"/>
              </a:lnSpc>
              <a:buFont typeface="+mj-lt"/>
              <a:buAutoNum type="arabicPeriod"/>
            </a:pPr>
            <a:r>
              <a:rPr lang="ro-RO" sz="1200" dirty="0"/>
              <a:t>Cum echipa a construit și modificat prototipurile </a:t>
            </a:r>
            <a:endParaRPr lang="en-US" sz="1200" dirty="0"/>
          </a:p>
          <a:p>
            <a:pPr marL="521208" lvl="1" indent="-228600">
              <a:lnSpc>
                <a:spcPct val="150000"/>
              </a:lnSpc>
              <a:buFont typeface="+mj-lt"/>
              <a:buAutoNum type="arabicPeriod"/>
            </a:pPr>
            <a:r>
              <a:rPr lang="ro-RO" sz="1200" dirty="0"/>
              <a:t>Cum echipa a testat prototipurile și ipotezele prin experimentare</a:t>
            </a:r>
            <a:endParaRPr lang="en-US" sz="1200" dirty="0"/>
          </a:p>
          <a:p>
            <a:pPr marL="521208" lvl="1" indent="-228600">
              <a:lnSpc>
                <a:spcPct val="150000"/>
              </a:lnSpc>
              <a:buFont typeface="+mj-lt"/>
              <a:buAutoNum type="arabicPeriod"/>
            </a:pPr>
            <a:r>
              <a:rPr lang="ro-RO" sz="1200" dirty="0"/>
              <a:t>Care sunt planurile echipei pentru a îmbunătăți în continuare soluția</a:t>
            </a:r>
            <a:endParaRPr lang="en-US" sz="1200" dirty="0"/>
          </a:p>
          <a:p>
            <a:pPr>
              <a:lnSpc>
                <a:spcPct val="150000"/>
              </a:lnSpc>
              <a:buFont typeface="Wingdings" panose="05000000000000000000" pitchFamily="2" charset="2"/>
              <a:buChar char="§"/>
            </a:pPr>
            <a:endParaRPr lang="en-US" sz="1200" dirty="0"/>
          </a:p>
        </p:txBody>
      </p:sp>
      <p:sp>
        <p:nvSpPr>
          <p:cNvPr id="4" name="Footer Placeholder 3">
            <a:extLst>
              <a:ext uri="{FF2B5EF4-FFF2-40B4-BE49-F238E27FC236}">
                <a16:creationId xmlns:a16="http://schemas.microsoft.com/office/drawing/2014/main" id="{2E15989E-ECDE-45CD-B39F-7F4FD73F5425}"/>
              </a:ext>
            </a:extLst>
          </p:cNvPr>
          <p:cNvSpPr>
            <a:spLocks noGrp="1"/>
          </p:cNvSpPr>
          <p:nvPr>
            <p:ph type="ftr" sz="quarter" idx="11"/>
          </p:nvPr>
        </p:nvSpPr>
        <p:spPr/>
        <p:txBody>
          <a:bodyPr/>
          <a:lstStyle/>
          <a:p>
            <a:r>
              <a:rPr lang="en-US"/>
              <a:t>© 2023, FLLTutorials.com (Last Edit 5/29/2023)</a:t>
            </a:r>
            <a:endParaRPr lang="en-US" dirty="0"/>
          </a:p>
        </p:txBody>
      </p:sp>
      <p:sp>
        <p:nvSpPr>
          <p:cNvPr id="5" name="Slide Number Placeholder 4">
            <a:extLst>
              <a:ext uri="{FF2B5EF4-FFF2-40B4-BE49-F238E27FC236}">
                <a16:creationId xmlns:a16="http://schemas.microsoft.com/office/drawing/2014/main" id="{CCD6C2E4-F37A-4435-A7B0-41D792B4034A}"/>
              </a:ext>
            </a:extLst>
          </p:cNvPr>
          <p:cNvSpPr>
            <a:spLocks noGrp="1"/>
          </p:cNvSpPr>
          <p:nvPr>
            <p:ph type="sldNum" sz="quarter" idx="12"/>
          </p:nvPr>
        </p:nvSpPr>
        <p:spPr/>
        <p:txBody>
          <a:bodyPr/>
          <a:lstStyle/>
          <a:p>
            <a:fld id="{6D22F896-40B5-4ADD-8801-0D06FADFA095}" type="slidenum">
              <a:rPr lang="en-US" smtClean="0"/>
              <a:t>7</a:t>
            </a:fld>
            <a:endParaRPr lang="en-US" dirty="0"/>
          </a:p>
        </p:txBody>
      </p:sp>
      <p:pic>
        <p:nvPicPr>
          <p:cNvPr id="6" name="Picture 5"/>
          <p:cNvPicPr>
            <a:picLocks noChangeAspect="1"/>
          </p:cNvPicPr>
          <p:nvPr/>
        </p:nvPicPr>
        <p:blipFill>
          <a:blip r:embed="rId2"/>
          <a:stretch>
            <a:fillRect/>
          </a:stretch>
        </p:blipFill>
        <p:spPr>
          <a:xfrm>
            <a:off x="5722844" y="2741274"/>
            <a:ext cx="2848100" cy="2136075"/>
          </a:xfrm>
          <a:prstGeom prst="rect">
            <a:avLst/>
          </a:prstGeom>
        </p:spPr>
      </p:pic>
      <p:sp>
        <p:nvSpPr>
          <p:cNvPr id="7" name="TextBox 6"/>
          <p:cNvSpPr txBox="1"/>
          <p:nvPr/>
        </p:nvSpPr>
        <p:spPr>
          <a:xfrm>
            <a:off x="428263" y="5907289"/>
            <a:ext cx="8715737" cy="400110"/>
          </a:xfrm>
          <a:prstGeom prst="rect">
            <a:avLst/>
          </a:prstGeom>
          <a:noFill/>
        </p:spPr>
        <p:txBody>
          <a:bodyPr wrap="square" rtlCol="0">
            <a:spAutoFit/>
          </a:bodyPr>
          <a:lstStyle/>
          <a:p>
            <a:r>
              <a:rPr lang="en-US" sz="1000" dirty="0"/>
              <a:t>Image Credit: https://</a:t>
            </a:r>
            <a:r>
              <a:rPr lang="en-US" sz="1000" dirty="0" err="1"/>
              <a:t>garrettcountyschools.org</a:t>
            </a:r>
            <a:r>
              <a:rPr lang="en-US" sz="1000" dirty="0"/>
              <a:t>/public-information/news/2017/05/local-youth-recognized-for-innovation-as-first-lego-league-global-innovation-award-presented-by-xprize-semi-finalist</a:t>
            </a:r>
          </a:p>
        </p:txBody>
      </p:sp>
      <p:sp>
        <p:nvSpPr>
          <p:cNvPr id="8" name="Rectangle 7"/>
          <p:cNvSpPr/>
          <p:nvPr/>
        </p:nvSpPr>
        <p:spPr>
          <a:xfrm>
            <a:off x="6183290" y="4939911"/>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Dezvoltarea soluției</a:t>
            </a:r>
            <a:endParaRPr lang="en-US" dirty="0"/>
          </a:p>
        </p:txBody>
      </p:sp>
    </p:spTree>
    <p:extLst>
      <p:ext uri="{BB962C8B-B14F-4D97-AF65-F5344CB8AC3E}">
        <p14:creationId xmlns:p14="http://schemas.microsoft.com/office/powerpoint/2010/main" val="243313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25CF5-9F86-4198-9EC7-93A314B8830C}"/>
              </a:ext>
            </a:extLst>
          </p:cNvPr>
          <p:cNvSpPr>
            <a:spLocks noGrp="1"/>
          </p:cNvSpPr>
          <p:nvPr>
            <p:ph type="title"/>
          </p:nvPr>
        </p:nvSpPr>
        <p:spPr/>
        <p:txBody>
          <a:bodyPr/>
          <a:lstStyle/>
          <a:p>
            <a:r>
              <a:rPr lang="ro-RO" dirty="0"/>
              <a:t>Secțiunea implementare</a:t>
            </a:r>
            <a:endParaRPr lang="en-US" dirty="0"/>
          </a:p>
        </p:txBody>
      </p:sp>
      <p:sp>
        <p:nvSpPr>
          <p:cNvPr id="3" name="Content Placeholder 2">
            <a:extLst>
              <a:ext uri="{FF2B5EF4-FFF2-40B4-BE49-F238E27FC236}">
                <a16:creationId xmlns:a16="http://schemas.microsoft.com/office/drawing/2014/main" id="{D4E33461-F234-4C49-BFA0-1263FD135D72}"/>
              </a:ext>
            </a:extLst>
          </p:cNvPr>
          <p:cNvSpPr>
            <a:spLocks noGrp="1"/>
          </p:cNvSpPr>
          <p:nvPr>
            <p:ph idx="1"/>
          </p:nvPr>
        </p:nvSpPr>
        <p:spPr>
          <a:xfrm>
            <a:off x="462456" y="1529067"/>
            <a:ext cx="8681544" cy="4614052"/>
          </a:xfrm>
        </p:spPr>
        <p:txBody>
          <a:bodyPr>
            <a:normAutofit lnSpcReduction="10000"/>
          </a:bodyPr>
          <a:lstStyle/>
          <a:p>
            <a:pPr marL="0" indent="0">
              <a:lnSpc>
                <a:spcPct val="150000"/>
              </a:lnSpc>
              <a:buNone/>
            </a:pPr>
            <a:r>
              <a:rPr lang="ro-RO" sz="1800" dirty="0"/>
              <a:t>Echipa are la dispoziție 500 de cuvinte să explice cum soluția găsită va fi implementată</a:t>
            </a:r>
            <a:r>
              <a:rPr lang="en-US" sz="1700" dirty="0"/>
              <a:t>, </a:t>
            </a:r>
            <a:r>
              <a:rPr lang="ro-RO" sz="1700" dirty="0"/>
              <a:t>ce factori trebuie luați în considerare</a:t>
            </a:r>
            <a:r>
              <a:rPr lang="en-US" sz="1700" dirty="0"/>
              <a:t> (cost, material</a:t>
            </a:r>
            <a:r>
              <a:rPr lang="ro-RO" sz="1700" dirty="0"/>
              <a:t>e</a:t>
            </a:r>
            <a:r>
              <a:rPr lang="en-US" sz="1700" dirty="0"/>
              <a:t>, </a:t>
            </a:r>
            <a:r>
              <a:rPr lang="ro-RO" sz="1700" dirty="0"/>
              <a:t>producție</a:t>
            </a:r>
            <a:r>
              <a:rPr lang="en-US" sz="1700" dirty="0"/>
              <a:t>, </a:t>
            </a:r>
            <a:r>
              <a:rPr lang="ro-RO" sz="1700" dirty="0"/>
              <a:t>cercetare de piață</a:t>
            </a:r>
            <a:r>
              <a:rPr lang="en-US" sz="1700" dirty="0"/>
              <a:t>), </a:t>
            </a:r>
            <a:r>
              <a:rPr lang="ro-RO" sz="1700" dirty="0"/>
              <a:t>cum se va determina fezabilitatea, planul de marketing, dacă se va obține sau nu un patent provizoriu și dacă iau în considerare obținerea unui patent final pentru soluție</a:t>
            </a:r>
            <a:r>
              <a:rPr lang="en-US" sz="1700" dirty="0"/>
              <a:t>.</a:t>
            </a:r>
          </a:p>
          <a:p>
            <a:pPr marL="578358" lvl="1" indent="-285750">
              <a:lnSpc>
                <a:spcPct val="150000"/>
              </a:lnSpc>
              <a:buFont typeface="Arial" panose="020B0604020202020204" pitchFamily="34" charset="0"/>
              <a:buChar char="•"/>
            </a:pPr>
            <a:r>
              <a:rPr lang="ro-RO" sz="1500" dirty="0"/>
              <a:t>Recomandăm, deîndată ce echipa determină un cost al soluției sale, să întrebe experții/profesioniști care ar putea să utilizeze soluția, ce părere au despre cost, dacă e prea scump sau dacă merită costul sau dacă ar cumpăra așa ceva</a:t>
            </a:r>
            <a:r>
              <a:rPr lang="en-US" sz="1500" dirty="0"/>
              <a:t>.</a:t>
            </a:r>
          </a:p>
          <a:p>
            <a:pPr marL="578358" lvl="1" indent="-285750">
              <a:lnSpc>
                <a:spcPct val="150000"/>
              </a:lnSpc>
              <a:buFont typeface="Arial" panose="020B0604020202020204" pitchFamily="34" charset="0"/>
              <a:buChar char="•"/>
            </a:pPr>
            <a:r>
              <a:rPr lang="en-US" sz="1500" dirty="0" err="1"/>
              <a:t>Discu</a:t>
            </a:r>
            <a:r>
              <a:rPr lang="ro-RO" sz="1500" dirty="0"/>
              <a:t>tați ca o echipă cine e target-ul pe piață (clienții), cui s-ar adresa și cercetați</a:t>
            </a:r>
            <a:r>
              <a:rPr lang="en-US" sz="1500" dirty="0"/>
              <a:t>.</a:t>
            </a:r>
          </a:p>
          <a:p>
            <a:pPr marL="578358" lvl="1" indent="-285750">
              <a:lnSpc>
                <a:spcPct val="150000"/>
              </a:lnSpc>
              <a:buFont typeface="Arial" panose="020B0604020202020204" pitchFamily="34" charset="0"/>
              <a:buChar char="•"/>
            </a:pPr>
            <a:r>
              <a:rPr lang="ro-RO" sz="1500" dirty="0"/>
              <a:t>Cercetați și/sau vorbiți cu experți /profesioniști în producție, marketing, patente.</a:t>
            </a:r>
            <a:endParaRPr lang="en-US" sz="1500" dirty="0"/>
          </a:p>
          <a:p>
            <a:pPr marL="578358" lvl="1" indent="-285750">
              <a:lnSpc>
                <a:spcPct val="150000"/>
              </a:lnSpc>
              <a:buFont typeface="Arial" panose="020B0604020202020204" pitchFamily="34" charset="0"/>
              <a:buChar char="•"/>
            </a:pPr>
            <a:r>
              <a:rPr lang="ro-RO" sz="1500" dirty="0"/>
              <a:t>Cercetați diferența între patentele provizorii și patentele definitive</a:t>
            </a:r>
            <a:r>
              <a:rPr lang="en-US" sz="1500" dirty="0"/>
              <a:t>. </a:t>
            </a:r>
          </a:p>
          <a:p>
            <a:pPr marL="578358" lvl="1" indent="-285750">
              <a:lnSpc>
                <a:spcPct val="150000"/>
              </a:lnSpc>
              <a:buFont typeface="Arial" panose="020B0604020202020204" pitchFamily="34" charset="0"/>
              <a:buChar char="•"/>
            </a:pPr>
            <a:r>
              <a:rPr lang="ro-RO" sz="1500" dirty="0"/>
              <a:t>Învață cum să aplici pentru ele</a:t>
            </a:r>
            <a:r>
              <a:rPr lang="en-US" sz="1500" dirty="0"/>
              <a:t>.</a:t>
            </a:r>
          </a:p>
          <a:p>
            <a:pPr marL="0" indent="0">
              <a:buNone/>
            </a:pPr>
            <a:endParaRPr lang="en-US" dirty="0"/>
          </a:p>
        </p:txBody>
      </p:sp>
      <p:sp>
        <p:nvSpPr>
          <p:cNvPr id="4" name="Footer Placeholder 3">
            <a:extLst>
              <a:ext uri="{FF2B5EF4-FFF2-40B4-BE49-F238E27FC236}">
                <a16:creationId xmlns:a16="http://schemas.microsoft.com/office/drawing/2014/main" id="{D5E1D59F-36BD-488D-A776-C7FF8414F571}"/>
              </a:ext>
            </a:extLst>
          </p:cNvPr>
          <p:cNvSpPr>
            <a:spLocks noGrp="1"/>
          </p:cNvSpPr>
          <p:nvPr>
            <p:ph type="ftr" sz="quarter" idx="11"/>
          </p:nvPr>
        </p:nvSpPr>
        <p:spPr/>
        <p:txBody>
          <a:bodyPr/>
          <a:lstStyle/>
          <a:p>
            <a:r>
              <a:rPr lang="en-US"/>
              <a:t>© 2023, FLLTutorials.com (Last Edit 5/29/2023)</a:t>
            </a:r>
            <a:endParaRPr lang="en-US" dirty="0"/>
          </a:p>
        </p:txBody>
      </p:sp>
      <p:sp>
        <p:nvSpPr>
          <p:cNvPr id="5" name="Slide Number Placeholder 4">
            <a:extLst>
              <a:ext uri="{FF2B5EF4-FFF2-40B4-BE49-F238E27FC236}">
                <a16:creationId xmlns:a16="http://schemas.microsoft.com/office/drawing/2014/main" id="{F4A53D64-940D-4DFF-841B-B20659DF83DB}"/>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6" name="Rectangle 5"/>
          <p:cNvSpPr/>
          <p:nvPr/>
        </p:nvSpPr>
        <p:spPr>
          <a:xfrm>
            <a:off x="7035444" y="5580216"/>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Implementare</a:t>
            </a:r>
            <a:endParaRPr lang="en-US" dirty="0"/>
          </a:p>
        </p:txBody>
      </p:sp>
    </p:spTree>
    <p:extLst>
      <p:ext uri="{BB962C8B-B14F-4D97-AF65-F5344CB8AC3E}">
        <p14:creationId xmlns:p14="http://schemas.microsoft.com/office/powerpoint/2010/main" val="55916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6CC2-C84E-4916-AFE7-BB5B383DF5B6}"/>
              </a:ext>
            </a:extLst>
          </p:cNvPr>
          <p:cNvSpPr>
            <a:spLocks noGrp="1"/>
          </p:cNvSpPr>
          <p:nvPr>
            <p:ph type="title"/>
          </p:nvPr>
        </p:nvSpPr>
        <p:spPr/>
        <p:txBody>
          <a:bodyPr/>
          <a:lstStyle/>
          <a:p>
            <a:r>
              <a:rPr lang="ro-RO" dirty="0"/>
              <a:t>Secțiunea website-uri publice</a:t>
            </a:r>
            <a:endParaRPr lang="en-US" dirty="0"/>
          </a:p>
        </p:txBody>
      </p:sp>
      <p:sp>
        <p:nvSpPr>
          <p:cNvPr id="3" name="Content Placeholder 2">
            <a:extLst>
              <a:ext uri="{FF2B5EF4-FFF2-40B4-BE49-F238E27FC236}">
                <a16:creationId xmlns:a16="http://schemas.microsoft.com/office/drawing/2014/main" id="{7F6C7466-3F26-4FA1-9E5D-A4EF3FD6186C}"/>
              </a:ext>
            </a:extLst>
          </p:cNvPr>
          <p:cNvSpPr>
            <a:spLocks noGrp="1"/>
          </p:cNvSpPr>
          <p:nvPr>
            <p:ph idx="1"/>
          </p:nvPr>
        </p:nvSpPr>
        <p:spPr>
          <a:xfrm>
            <a:off x="348895" y="1463510"/>
            <a:ext cx="5522453" cy="1513168"/>
          </a:xfrm>
        </p:spPr>
        <p:txBody>
          <a:bodyPr>
            <a:normAutofit/>
          </a:bodyPr>
          <a:lstStyle/>
          <a:p>
            <a:pPr>
              <a:lnSpc>
                <a:spcPct val="150000"/>
              </a:lnSpc>
            </a:pPr>
            <a:r>
              <a:rPr lang="ro-RO" sz="1600" dirty="0"/>
              <a:t>Ca parte a aplicației, echipa crează descrieri care nu vor fi evaluate de jurați</a:t>
            </a:r>
            <a:r>
              <a:rPr lang="en-US" sz="1600" dirty="0"/>
              <a:t>. </a:t>
            </a:r>
            <a:r>
              <a:rPr lang="ro-RO" sz="1600" dirty="0"/>
              <a:t>Descrierile celor </a:t>
            </a:r>
            <a:r>
              <a:rPr lang="en-US" sz="1600" dirty="0"/>
              <a:t> 20 semi-finalists </a:t>
            </a:r>
            <a:r>
              <a:rPr lang="ro-RO" sz="1600" dirty="0"/>
              <a:t>sunt publicate pe </a:t>
            </a:r>
            <a:r>
              <a:rPr lang="en-US" sz="1600" dirty="0"/>
              <a:t>FIRST LEGO League Global Innovation Award website</a:t>
            </a:r>
          </a:p>
        </p:txBody>
      </p:sp>
      <p:sp>
        <p:nvSpPr>
          <p:cNvPr id="4" name="Footer Placeholder 3">
            <a:extLst>
              <a:ext uri="{FF2B5EF4-FFF2-40B4-BE49-F238E27FC236}">
                <a16:creationId xmlns:a16="http://schemas.microsoft.com/office/drawing/2014/main" id="{E6544574-9390-49C1-AA1C-7CA937955DB2}"/>
              </a:ext>
            </a:extLst>
          </p:cNvPr>
          <p:cNvSpPr>
            <a:spLocks noGrp="1"/>
          </p:cNvSpPr>
          <p:nvPr>
            <p:ph type="ftr" sz="quarter" idx="11"/>
          </p:nvPr>
        </p:nvSpPr>
        <p:spPr/>
        <p:txBody>
          <a:bodyPr/>
          <a:lstStyle/>
          <a:p>
            <a:r>
              <a:rPr lang="en-US"/>
              <a:t>© 2023, FLLTutorials.com (Last Edit 5/29/2023)</a:t>
            </a:r>
            <a:endParaRPr lang="en-US" dirty="0"/>
          </a:p>
        </p:txBody>
      </p:sp>
      <p:sp>
        <p:nvSpPr>
          <p:cNvPr id="5" name="Slide Number Placeholder 4">
            <a:extLst>
              <a:ext uri="{FF2B5EF4-FFF2-40B4-BE49-F238E27FC236}">
                <a16:creationId xmlns:a16="http://schemas.microsoft.com/office/drawing/2014/main" id="{829BAB7C-EDCC-4247-B5C4-0EC8AADEC359}"/>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6" name="Picture 5">
            <a:extLst>
              <a:ext uri="{FF2B5EF4-FFF2-40B4-BE49-F238E27FC236}">
                <a16:creationId xmlns:a16="http://schemas.microsoft.com/office/drawing/2014/main" id="{F3B0337C-14F0-4454-BEAF-8E850F5216D1}"/>
              </a:ext>
            </a:extLst>
          </p:cNvPr>
          <p:cNvPicPr>
            <a:picLocks noChangeAspect="1"/>
          </p:cNvPicPr>
          <p:nvPr/>
        </p:nvPicPr>
        <p:blipFill>
          <a:blip r:embed="rId2"/>
          <a:stretch>
            <a:fillRect/>
          </a:stretch>
        </p:blipFill>
        <p:spPr>
          <a:xfrm>
            <a:off x="5969123" y="1639674"/>
            <a:ext cx="2912441" cy="1638248"/>
          </a:xfrm>
          <a:prstGeom prst="rect">
            <a:avLst/>
          </a:prstGeom>
        </p:spPr>
      </p:pic>
      <p:sp>
        <p:nvSpPr>
          <p:cNvPr id="7" name="TextBox 6"/>
          <p:cNvSpPr txBox="1"/>
          <p:nvPr/>
        </p:nvSpPr>
        <p:spPr>
          <a:xfrm>
            <a:off x="348895" y="3332081"/>
            <a:ext cx="8681543" cy="2446824"/>
          </a:xfrm>
          <a:prstGeom prst="rect">
            <a:avLst/>
          </a:prstGeom>
          <a:noFill/>
        </p:spPr>
        <p:txBody>
          <a:bodyPr wrap="square" rtlCol="0">
            <a:spAutoFit/>
          </a:bodyPr>
          <a:lstStyle/>
          <a:p>
            <a:pPr>
              <a:lnSpc>
                <a:spcPct val="150000"/>
              </a:lnSpc>
            </a:pPr>
            <a:r>
              <a:rPr lang="ro-RO" sz="1600" b="1" dirty="0">
                <a:solidFill>
                  <a:srgbClr val="FF0000"/>
                </a:solidFill>
              </a:rPr>
              <a:t>Descrierea echipei </a:t>
            </a:r>
            <a:r>
              <a:rPr lang="en-US" sz="1600" b="1" dirty="0">
                <a:solidFill>
                  <a:srgbClr val="FF0000"/>
                </a:solidFill>
              </a:rPr>
              <a:t>: </a:t>
            </a:r>
            <a:r>
              <a:rPr lang="ro-RO" sz="1600" dirty="0"/>
              <a:t>Scurtă descriere a echipei</a:t>
            </a:r>
            <a:r>
              <a:rPr lang="en-US" sz="1600" dirty="0"/>
              <a:t>, </a:t>
            </a:r>
            <a:r>
              <a:rPr lang="ro-RO" sz="1600" dirty="0"/>
              <a:t>fără informații personale</a:t>
            </a:r>
            <a:r>
              <a:rPr lang="en-US" sz="1600" dirty="0"/>
              <a:t> (</a:t>
            </a:r>
            <a:r>
              <a:rPr lang="ro-RO" sz="1600" dirty="0"/>
              <a:t>500 cuvinte maxim</a:t>
            </a:r>
            <a:r>
              <a:rPr lang="en-US" sz="1600" dirty="0"/>
              <a:t>)</a:t>
            </a:r>
          </a:p>
          <a:p>
            <a:pPr marL="201168" lvl="1" indent="0">
              <a:lnSpc>
                <a:spcPct val="150000"/>
              </a:lnSpc>
              <a:buNone/>
            </a:pPr>
            <a:r>
              <a:rPr lang="ro-RO" sz="1400" dirty="0"/>
              <a:t>Scrie o descriere a echipei, unde v-ați format</a:t>
            </a:r>
            <a:r>
              <a:rPr lang="en-US" sz="1400" dirty="0"/>
              <a:t>, </a:t>
            </a:r>
            <a:r>
              <a:rPr lang="ro-RO" sz="1400" dirty="0"/>
              <a:t>ce ați făcut ca echipă în acest sezon</a:t>
            </a:r>
            <a:r>
              <a:rPr lang="en-US" sz="1400" dirty="0"/>
              <a:t>, </a:t>
            </a:r>
            <a:r>
              <a:rPr lang="ro-RO" sz="1400" dirty="0"/>
              <a:t>ce v-a plăcut la F</a:t>
            </a:r>
            <a:r>
              <a:rPr lang="en-US" sz="1400" dirty="0"/>
              <a:t>LL, </a:t>
            </a:r>
            <a:r>
              <a:rPr lang="ro-RO" sz="1400" dirty="0"/>
              <a:t>cam ceea ce ca echipă doriți să împărtășiți cu ceilalți</a:t>
            </a:r>
            <a:r>
              <a:rPr lang="en-US" sz="1400" dirty="0"/>
              <a:t>. </a:t>
            </a:r>
          </a:p>
          <a:p>
            <a:pPr>
              <a:lnSpc>
                <a:spcPct val="150000"/>
              </a:lnSpc>
            </a:pPr>
            <a:r>
              <a:rPr lang="ro-RO" sz="1600" b="1" dirty="0">
                <a:solidFill>
                  <a:srgbClr val="FF0000"/>
                </a:solidFill>
              </a:rPr>
              <a:t>Soluția Inovativă Publică</a:t>
            </a:r>
            <a:r>
              <a:rPr lang="en-US" sz="1600" b="1" dirty="0">
                <a:solidFill>
                  <a:srgbClr val="FF0000"/>
                </a:solidFill>
              </a:rPr>
              <a:t>: </a:t>
            </a:r>
            <a:r>
              <a:rPr lang="ro-RO" sz="1600" dirty="0"/>
              <a:t>Descrierea problemei și cum soluția voastră inovativă o rezolvă </a:t>
            </a:r>
            <a:r>
              <a:rPr lang="en-US" sz="1600" dirty="0"/>
              <a:t>(300 </a:t>
            </a:r>
            <a:r>
              <a:rPr lang="ro-RO" sz="1600" dirty="0"/>
              <a:t>cuvinte maxim</a:t>
            </a:r>
            <a:r>
              <a:rPr lang="en-US" sz="1600" dirty="0"/>
              <a:t>)</a:t>
            </a:r>
          </a:p>
          <a:p>
            <a:pPr marL="201168" lvl="1" indent="0">
              <a:lnSpc>
                <a:spcPct val="150000"/>
              </a:lnSpc>
              <a:buNone/>
            </a:pPr>
            <a:r>
              <a:rPr lang="ro-RO" sz="1400" dirty="0"/>
              <a:t>Descrie pe scurt problema, de ce ați ales-o, care este soluția voastră și cum rezolvă problema.</a:t>
            </a:r>
            <a:r>
              <a:rPr lang="en-US" sz="1400" dirty="0"/>
              <a:t> </a:t>
            </a:r>
          </a:p>
          <a:p>
            <a:endParaRPr lang="en-US" dirty="0"/>
          </a:p>
        </p:txBody>
      </p:sp>
      <p:sp>
        <p:nvSpPr>
          <p:cNvPr id="8" name="Rectangle 7"/>
          <p:cNvSpPr/>
          <p:nvPr/>
        </p:nvSpPr>
        <p:spPr>
          <a:xfrm>
            <a:off x="4863745" y="5580217"/>
            <a:ext cx="2002420" cy="59030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Descrierea problemei</a:t>
            </a:r>
            <a:endParaRPr lang="en-US" dirty="0"/>
          </a:p>
        </p:txBody>
      </p:sp>
      <p:sp>
        <p:nvSpPr>
          <p:cNvPr id="9" name="Rectangle 8"/>
          <p:cNvSpPr/>
          <p:nvPr/>
        </p:nvSpPr>
        <p:spPr>
          <a:xfrm>
            <a:off x="6981913" y="5580216"/>
            <a:ext cx="2002420" cy="59030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dirty="0"/>
              <a:t>Soluția Inovativă</a:t>
            </a:r>
            <a:endParaRPr lang="en-US" dirty="0"/>
          </a:p>
        </p:txBody>
      </p:sp>
    </p:spTree>
    <p:extLst>
      <p:ext uri="{BB962C8B-B14F-4D97-AF65-F5344CB8AC3E}">
        <p14:creationId xmlns:p14="http://schemas.microsoft.com/office/powerpoint/2010/main" val="160571598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FLLTutorialsTemplate</Template>
  <TotalTime>28955</TotalTime>
  <Words>1858</Words>
  <Application>Microsoft Office PowerPoint</Application>
  <PresentationFormat>On-screen Show (4:3)</PresentationFormat>
  <Paragraphs>133</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Gill Sans MT</vt:lpstr>
      <vt:lpstr>Wingdings</vt:lpstr>
      <vt:lpstr>Wingdings 2</vt:lpstr>
      <vt:lpstr>Dividend</vt:lpstr>
      <vt:lpstr>Global Innovation Award (GIA)</vt:lpstr>
      <vt:lpstr>NOTă</vt:lpstr>
      <vt:lpstr>Să cunoaștem autorii</vt:lpstr>
      <vt:lpstr>Nominalizare și procesul de aplicare</vt:lpstr>
      <vt:lpstr> Secțiunea identificarea problemei</vt:lpstr>
      <vt:lpstr>Secțiunea inovație</vt:lpstr>
      <vt:lpstr>Secțiunea de dezvoltare a soluției</vt:lpstr>
      <vt:lpstr>Secțiunea implementare</vt:lpstr>
      <vt:lpstr>Secțiunea website-uri publice</vt:lpstr>
      <vt:lpstr>Să înțelegem rubrica GIA </vt:lpstr>
      <vt:lpstr>Să înțelegem rubrica GIA</vt:lpstr>
      <vt:lpstr>Ce se întâmplă dacă ești Semi-Finalist?</vt:lpstr>
      <vt:lpstr>Prezentareala jurizarea GIA </vt:lpstr>
      <vt:lpstr>Sfaturi pentru jurizare - Partea 1</vt:lpstr>
      <vt:lpstr>Sfaturi pentru jurizare Partea - 2</vt:lpstr>
      <vt:lpstr>Notificare schimbare soluție inginerie</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Seshan</dc:creator>
  <cp:lastModifiedBy>marinela</cp:lastModifiedBy>
  <cp:revision>205</cp:revision>
  <cp:lastPrinted>2017-08-25T20:33:50Z</cp:lastPrinted>
  <dcterms:created xsi:type="dcterms:W3CDTF">2017-08-13T17:46:18Z</dcterms:created>
  <dcterms:modified xsi:type="dcterms:W3CDTF">2023-08-23T05:32:42Z</dcterms:modified>
</cp:coreProperties>
</file>