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1"/>
  </p:notesMasterIdLst>
  <p:sldIdLst>
    <p:sldId id="262" r:id="rId2"/>
    <p:sldId id="263" r:id="rId3"/>
    <p:sldId id="265" r:id="rId4"/>
    <p:sldId id="266" r:id="rId5"/>
    <p:sldId id="267" r:id="rId6"/>
    <p:sldId id="264" r:id="rId7"/>
    <p:sldId id="269" r:id="rId8"/>
    <p:sldId id="268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9"/>
    <p:restoredTop sz="94648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7A96-434B-7C49-AFFC-CD2B710B4004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DCC753B-DA6E-674F-87AA-54EEE62286B5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728D2B-336E-7842-A2DE-876B2F4752BF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9F0A68-CCAC-C44F-85FC-A9111323ED9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4863E-0B48-4B45-9DDC-EB52C1436871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2012EDC-49C2-0A4F-AEDD-C8F089B956C6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F852C74-B171-F34C-A808-76FCADD44AF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2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A3FCC78-3583-0A44-807A-CBC49B4EBD26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5A91B27-BF4D-4F4B-A2EC-53F56046BB55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FCC75-D900-0B45-B8DE-86808520726A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C2BC4A4-5CA5-0F41-9546-2A60EE13BDF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B4C53-BEBD-234B-8687-F817CE49C9EE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ss-ya_QVZQ" TargetMode="External"/><Relationship Id="rId2" Type="http://schemas.openxmlformats.org/officeDocument/2006/relationships/hyperlink" Target="https://www.youtube.com/watch?v=E_JsBhN2dD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ox8MgzXo0" TargetMode="External"/><Relationship Id="rId2" Type="http://schemas.openxmlformats.org/officeDocument/2006/relationships/hyperlink" Target="https://www.youtube.com/watch?v=Q3S1chdLhh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Cum faceți cercetarea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5839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1CDE75-7463-B05E-B4CF-E94F9A3B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s</a:t>
            </a:r>
            <a:r>
              <a:rPr lang="ro-RO" dirty="0"/>
              <a:t>ă înveți acest proces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2E9E-7CF8-34EC-0DDE-A553BF77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37" y="1809138"/>
            <a:ext cx="8238707" cy="4353215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Mai mulți elevi din </a:t>
            </a:r>
            <a:r>
              <a:rPr lang="en-US" i="1" dirty="0"/>
              <a:t>FIRST</a:t>
            </a:r>
            <a:r>
              <a:rPr lang="en-US" dirty="0"/>
              <a:t> LEGO League Challenge </a:t>
            </a:r>
            <a:r>
              <a:rPr lang="ro-RO" dirty="0"/>
              <a:t>nu au fost învățati cum să facă cercetare</a:t>
            </a:r>
            <a:r>
              <a:rPr lang="en-US" dirty="0"/>
              <a:t>. </a:t>
            </a:r>
          </a:p>
          <a:p>
            <a:r>
              <a:rPr lang="ro-RO" dirty="0"/>
              <a:t>Discuțiile despre cum să realizați cercetarea sunt un pas important înainte de a trimite elevii la librărie sau pe internet pentru a face cercetarea pentru Proiectul de Inovare. </a:t>
            </a:r>
            <a:endParaRPr lang="en-US" dirty="0"/>
          </a:p>
          <a:p>
            <a:r>
              <a:rPr lang="ro-RO" dirty="0"/>
              <a:t>Securitatea online este de asemenea un lucru de ținut seama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1FC83-529E-A016-D7C3-D3961A7A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6100-4C58-DC06-CA59-E32C931E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Cele 5 mari părți ale cercetării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B5ED7-070F-7729-D030-CADBFEC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BA629-99B9-BBEA-479D-C18D5EF67E6E}"/>
              </a:ext>
            </a:extLst>
          </p:cNvPr>
          <p:cNvSpPr/>
          <p:nvPr/>
        </p:nvSpPr>
        <p:spPr>
          <a:xfrm>
            <a:off x="832139" y="1949358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Dezvoltarea de cuvinte cheie</a:t>
            </a:r>
            <a:r>
              <a:rPr lang="en-US" dirty="0"/>
              <a:t>/</a:t>
            </a:r>
            <a:r>
              <a:rPr lang="ro-RO" dirty="0"/>
              <a:t>Termeni căutați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3F96C-49E4-4E28-F101-C2120FCA568F}"/>
              </a:ext>
            </a:extLst>
          </p:cNvPr>
          <p:cNvSpPr/>
          <p:nvPr/>
        </p:nvSpPr>
        <p:spPr>
          <a:xfrm>
            <a:off x="5087072" y="1949358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Alegerea surselor de încredere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2AC63-E7BF-D64A-3CDB-4BE3520C683B}"/>
              </a:ext>
            </a:extLst>
          </p:cNvPr>
          <p:cNvSpPr/>
          <p:nvPr/>
        </p:nvSpPr>
        <p:spPr>
          <a:xfrm>
            <a:off x="832139" y="3416843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Învățați să luați notițe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97D73-472B-1980-73C7-89FC91D71F5D}"/>
              </a:ext>
            </a:extLst>
          </p:cNvPr>
          <p:cNvSpPr/>
          <p:nvPr/>
        </p:nvSpPr>
        <p:spPr>
          <a:xfrm>
            <a:off x="5087072" y="3356982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Citează sursele tale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874886-E8DB-0C17-FC91-7FFB62FB311F}"/>
              </a:ext>
            </a:extLst>
          </p:cNvPr>
          <p:cNvSpPr/>
          <p:nvPr/>
        </p:nvSpPr>
        <p:spPr>
          <a:xfrm>
            <a:off x="2878348" y="4764606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Împărtășește cercetarea</a:t>
            </a:r>
            <a:r>
              <a:rPr lang="en-US" dirty="0"/>
              <a:t>/Re</a:t>
            </a:r>
            <a:r>
              <a:rPr lang="ro-RO" dirty="0"/>
              <a:t>z</a:t>
            </a:r>
            <a:r>
              <a:rPr lang="en-US" dirty="0"/>
              <a:t>ult</a:t>
            </a:r>
            <a:r>
              <a:rPr lang="ro-RO" dirty="0"/>
              <a:t>atele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6100-4C58-DC06-CA59-E32C931E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ro-RO" dirty="0"/>
              <a:t>Selectați cuvinte cheie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086FE32-CEC1-B45C-A931-08A4EBC0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o-RO" dirty="0"/>
              <a:t>Ce cuvinte cheie utilizați în căutarea voastră este ceea ce contează</a:t>
            </a:r>
            <a:endParaRPr lang="en-US" dirty="0"/>
          </a:p>
          <a:p>
            <a:r>
              <a:rPr lang="ro-RO" dirty="0"/>
              <a:t>În timp ce adulții sunt familiarizați cu căutarea anumitor topic-uri, elevii pot să nu fie.</a:t>
            </a:r>
            <a:endParaRPr lang="en-US" dirty="0"/>
          </a:p>
          <a:p>
            <a:r>
              <a:rPr lang="ro-RO" dirty="0"/>
              <a:t>Studiați informațiile despre Provocarea sezonului împreună și subliniați termenii importanți care pot fi utilizați în căutările cu cuvinte cheie</a:t>
            </a:r>
            <a:endParaRPr lang="en-US" dirty="0"/>
          </a:p>
          <a:p>
            <a:r>
              <a:rPr lang="ro-RO" dirty="0"/>
              <a:t>Trebuie să existe un mentor cu care să faceți câteva căutări exemplu împreună pentru a vedea ce surse apar</a:t>
            </a:r>
            <a:r>
              <a:rPr lang="en-US" dirty="0"/>
              <a:t>.</a:t>
            </a:r>
          </a:p>
          <a:p>
            <a:r>
              <a:rPr lang="ro-RO" dirty="0"/>
              <a:t>Vizionează acest video</a:t>
            </a:r>
            <a:r>
              <a:rPr lang="en-US" dirty="0"/>
              <a:t>: https://www.youtube.com/watch?v=ttaPomA5xUE&amp;feature=youtu.be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B5ED7-070F-7729-D030-CADBFEC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8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6F2F-B280-E388-6E96-C195A553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Utilizați surse de încredere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E44B-6288-87F7-D5A2-C716324A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56997" cy="2794659"/>
          </a:xfrm>
        </p:spPr>
        <p:txBody>
          <a:bodyPr>
            <a:normAutofit fontScale="55000" lnSpcReduction="20000"/>
          </a:bodyPr>
          <a:lstStyle/>
          <a:p>
            <a:r>
              <a:rPr lang="ro-RO" dirty="0"/>
              <a:t>Nu toate sursele sunt egale. Unele surse sunt doar opinii</a:t>
            </a:r>
            <a:r>
              <a:rPr lang="en-US" dirty="0"/>
              <a:t> (e.g. Twitter post, personal blog) </a:t>
            </a:r>
            <a:r>
              <a:rPr lang="ro-RO" dirty="0"/>
              <a:t>și altele sunt validate de cercetări</a:t>
            </a:r>
            <a:r>
              <a:rPr lang="en-US" dirty="0"/>
              <a:t> (e.g. </a:t>
            </a:r>
            <a:r>
              <a:rPr lang="ro-RO" dirty="0"/>
              <a:t>lucrări științifice</a:t>
            </a:r>
            <a:r>
              <a:rPr lang="en-US" dirty="0"/>
              <a:t>)</a:t>
            </a:r>
          </a:p>
          <a:p>
            <a:r>
              <a:rPr lang="ro-RO" dirty="0"/>
              <a:t>Pentru o echipă tânără</a:t>
            </a:r>
            <a:r>
              <a:rPr lang="en-US" dirty="0"/>
              <a:t>, </a:t>
            </a:r>
            <a:r>
              <a:rPr lang="ro-RO" dirty="0"/>
              <a:t>mentorul poate crea un subset de resurse care sunt de încredere</a:t>
            </a:r>
            <a:endParaRPr lang="en-US" dirty="0"/>
          </a:p>
          <a:p>
            <a:r>
              <a:rPr lang="ro-RO" dirty="0"/>
              <a:t>Urmărește acest video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https://www.youtube.com/watch?v=E_JsBhN2dDM</a:t>
            </a:r>
            <a:endParaRPr lang="en-US" dirty="0"/>
          </a:p>
          <a:p>
            <a:r>
              <a:rPr lang="ro-RO" dirty="0"/>
              <a:t>Urmărește acest video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https://www.youtube.com/watch?v=Zss-ya_QVZQ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ECF01-50EA-5FA9-3297-BB88F016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D34D82-0C77-CD7D-5EBB-192D2515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28" y="4517633"/>
            <a:ext cx="3119167" cy="16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8B66CE-AD6E-4CC1-D484-FFB18E4136A0}"/>
              </a:ext>
            </a:extLst>
          </p:cNvPr>
          <p:cNvSpPr txBox="1"/>
          <p:nvPr/>
        </p:nvSpPr>
        <p:spPr>
          <a:xfrm>
            <a:off x="5900895" y="5524194"/>
            <a:ext cx="2516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Imagine sursă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University of Washington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5D79-700C-78FD-A7D0-63347DFF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Luați notițe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6C2D-AAAD-12A7-4F37-E798E45D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437818" cy="4353215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Să iei notițe este o abilitate</a:t>
            </a:r>
            <a:r>
              <a:rPr lang="en-US" dirty="0"/>
              <a:t>– </a:t>
            </a:r>
            <a:r>
              <a:rPr lang="ro-RO" dirty="0"/>
              <a:t>nu vrei să scrii foarte mult sau prea puțin</a:t>
            </a:r>
            <a:r>
              <a:rPr lang="en-US" dirty="0"/>
              <a:t>.</a:t>
            </a:r>
          </a:p>
          <a:p>
            <a:r>
              <a:rPr lang="ro-RO" dirty="0"/>
              <a:t>Vrei de asemenea să înveți diferența dintre a cita pe cineva sau a parafraza munca cuiva.</a:t>
            </a:r>
            <a:endParaRPr lang="en-US" dirty="0"/>
          </a:p>
          <a:p>
            <a:r>
              <a:rPr lang="ro-RO" dirty="0"/>
              <a:t>Urmărește acest video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https://www.youtube.com/watch?v=Q3S1chdLhhw</a:t>
            </a:r>
            <a:endParaRPr lang="en-US" dirty="0"/>
          </a:p>
          <a:p>
            <a:r>
              <a:rPr lang="ro-RO" dirty="0"/>
              <a:t>Urmărește acest video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https://www.youtube.com/watch?v=4Xox8MgzXo0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CA13C-A9C6-88AC-5940-38009F24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243996-A270-2B33-E3A8-EAACAD3D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77" y="1731899"/>
            <a:ext cx="3244133" cy="181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D37A6-DC56-D530-D8E5-75767A41228C}"/>
              </a:ext>
            </a:extLst>
          </p:cNvPr>
          <p:cNvSpPr txBox="1"/>
          <p:nvPr/>
        </p:nvSpPr>
        <p:spPr>
          <a:xfrm>
            <a:off x="5451777" y="3548613"/>
            <a:ext cx="32441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 Source: Learn and Lead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AA4D-BE0D-0E50-7AE6-462DB274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Citează sursele tale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F922-30E3-2381-048F-0F013627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Citatele sunt cele care dau credit pentru ideea, cuvintele etc</a:t>
            </a:r>
            <a:r>
              <a:rPr lang="en-US" sz="2000" dirty="0"/>
              <a:t>.</a:t>
            </a:r>
          </a:p>
          <a:p>
            <a:r>
              <a:rPr lang="ro-RO" sz="2000" dirty="0"/>
              <a:t>Puteți cita </a:t>
            </a:r>
            <a:r>
              <a:rPr lang="en-US" sz="2000" dirty="0"/>
              <a:t>website</a:t>
            </a:r>
            <a:r>
              <a:rPr lang="ro-RO" sz="2000" dirty="0"/>
              <a:t>-uri</a:t>
            </a:r>
            <a:r>
              <a:rPr lang="en-US" sz="2000" dirty="0"/>
              <a:t>, </a:t>
            </a:r>
            <a:r>
              <a:rPr lang="ro-RO" sz="2000" dirty="0"/>
              <a:t>articole</a:t>
            </a:r>
            <a:r>
              <a:rPr lang="en-US" sz="2000" dirty="0"/>
              <a:t>, </a:t>
            </a:r>
            <a:r>
              <a:rPr lang="en-US" sz="2000" dirty="0" err="1"/>
              <a:t>exper</a:t>
            </a:r>
            <a:r>
              <a:rPr lang="ro-RO" sz="2000" dirty="0"/>
              <a:t>ți</a:t>
            </a:r>
            <a:r>
              <a:rPr lang="en-US" sz="2000" dirty="0"/>
              <a:t>, </a:t>
            </a:r>
            <a:r>
              <a:rPr lang="ro-RO" sz="2000" dirty="0"/>
              <a:t> alte echipe</a:t>
            </a:r>
            <a:r>
              <a:rPr lang="en-US" sz="2000" dirty="0"/>
              <a:t>, etc. </a:t>
            </a:r>
          </a:p>
          <a:p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i="1" dirty="0"/>
              <a:t>FIRST</a:t>
            </a:r>
            <a:r>
              <a:rPr lang="en-US" sz="2000" dirty="0"/>
              <a:t> LEGO League, </a:t>
            </a:r>
            <a:r>
              <a:rPr lang="ro-RO" sz="2000" dirty="0"/>
              <a:t>citatele nu trebuie să urmeze un anume format.</a:t>
            </a:r>
            <a:endParaRPr lang="en-US" sz="2000" dirty="0"/>
          </a:p>
          <a:p>
            <a:r>
              <a:rPr lang="ro-RO" sz="2000" dirty="0"/>
              <a:t>Să urmărească un anume autor, website sau link este un bun loc de a începe pentru un elev</a:t>
            </a:r>
            <a:r>
              <a:rPr lang="en-US" sz="2000" dirty="0"/>
              <a:t>.</a:t>
            </a:r>
          </a:p>
          <a:p>
            <a:r>
              <a:rPr lang="ro-RO" sz="2000" dirty="0"/>
              <a:t> Citește următorul ghid</a:t>
            </a:r>
            <a:r>
              <a:rPr lang="en-US" sz="2000" dirty="0"/>
              <a:t>: https://guides.lib.uw.edu/research/citations/citationwhat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5C93B-20EA-3D09-BCA7-3CF766C8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pic>
        <p:nvPicPr>
          <p:cNvPr id="7" name="Picture 6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E0A150E6-89E3-526C-B9DB-9CBC0D18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54" y="4662527"/>
            <a:ext cx="3759375" cy="1507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57592-D6AD-1754-E741-F7A185FBC56D}"/>
              </a:ext>
            </a:extLst>
          </p:cNvPr>
          <p:cNvSpPr txBox="1"/>
          <p:nvPr/>
        </p:nvSpPr>
        <p:spPr>
          <a:xfrm>
            <a:off x="5596895" y="5678953"/>
            <a:ext cx="220358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Source: https://</a:t>
            </a:r>
            <a:r>
              <a:rPr lang="en-US" sz="1050" dirty="0" err="1"/>
              <a:t>guides.library.unk.edu</a:t>
            </a:r>
            <a:r>
              <a:rPr lang="en-US" sz="1050" dirty="0"/>
              <a:t>/</a:t>
            </a:r>
            <a:r>
              <a:rPr lang="en-US" sz="1050" dirty="0" err="1"/>
              <a:t>c.php?g</a:t>
            </a:r>
            <a:r>
              <a:rPr lang="en-US" sz="1050" dirty="0"/>
              <a:t>=710678&amp;p=5051044</a:t>
            </a:r>
          </a:p>
        </p:txBody>
      </p:sp>
    </p:spTree>
    <p:extLst>
      <p:ext uri="{BB962C8B-B14F-4D97-AF65-F5344CB8AC3E}">
        <p14:creationId xmlns:p14="http://schemas.microsoft.com/office/powerpoint/2010/main" val="210499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AA4D-BE0D-0E50-7AE6-462DB274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 cercetărilor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F922-30E3-2381-048F-0F013627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659486"/>
            <a:ext cx="8238707" cy="4353215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Să reușești să comunici eficient ceea ce ați descoperit în timpul cercetărilor este o parte importantă în </a:t>
            </a:r>
            <a:r>
              <a:rPr lang="en-US" dirty="0"/>
              <a:t>FIRST LEGO League</a:t>
            </a:r>
          </a:p>
          <a:p>
            <a:r>
              <a:rPr lang="ro-RO" dirty="0"/>
              <a:t>Aveți nevoie să comunicați informațiile colegilor de echipă, experților, și juraților</a:t>
            </a:r>
            <a:r>
              <a:rPr lang="en-US" dirty="0"/>
              <a:t>. </a:t>
            </a:r>
          </a:p>
          <a:p>
            <a:r>
              <a:rPr lang="ro-RO" dirty="0"/>
              <a:t>Sunt multe moduri de a realiza comunicarea a ceea ce ați descoperit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Unele informații</a:t>
            </a:r>
            <a:r>
              <a:rPr lang="en-US" dirty="0"/>
              <a:t>,</a:t>
            </a:r>
            <a:r>
              <a:rPr lang="ro-RO" dirty="0"/>
              <a:t> ca soluția existentă, pot fi prezentate într-un tabel de comparație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Un grafic tip plăcintă poate fi util pentru alte informații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Dacă distribuii datele din sondaje, trebuie să incluzi în comunicare câți oameni au răspuns la acestea.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5C93B-20EA-3D09-BCA7-3CF766C8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7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800" dirty="0"/>
              <a:t>Această lecție a fost scrisă de </a:t>
            </a:r>
            <a:r>
              <a:rPr lang="en-US" sz="1800" dirty="0"/>
              <a:t> Arvind </a:t>
            </a:r>
            <a:r>
              <a:rPr lang="ro-RO" sz="1800" dirty="0"/>
              <a:t>și</a:t>
            </a:r>
            <a:r>
              <a:rPr lang="en-US" sz="1800" dirty="0"/>
              <a:t> Sanjay Seshan</a:t>
            </a:r>
          </a:p>
          <a:p>
            <a:r>
              <a:rPr lang="en-US" sz="1800" dirty="0"/>
              <a:t>M</a:t>
            </a:r>
            <a:r>
              <a:rPr lang="ro-RO" sz="1800" dirty="0"/>
              <a:t>ai multe lecții despre </a:t>
            </a:r>
            <a:r>
              <a:rPr lang="en-US" sz="1800" dirty="0"/>
              <a:t>FIRST LEGO League </a:t>
            </a:r>
            <a:r>
              <a:rPr lang="ro-RO" sz="1800" dirty="0"/>
              <a:t>sunt disponibile pe </a:t>
            </a:r>
            <a:r>
              <a:rPr lang="en-US" sz="1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1800" dirty="0">
              <a:solidFill>
                <a:srgbClr val="0070C0"/>
              </a:solidFill>
            </a:endParaRPr>
          </a:p>
          <a:p>
            <a:r>
              <a:rPr lang="ro-RO" sz="1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9956</TotalTime>
  <Words>699</Words>
  <Application>Microsoft Office PowerPoint</Application>
  <PresentationFormat>On-screen Show (4:3)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Cum faceți cercetarea?</vt:lpstr>
      <vt:lpstr>De ce să înveți acest proces?</vt:lpstr>
      <vt:lpstr>Cele 5 mari părți ale cercetării</vt:lpstr>
      <vt:lpstr>Selectați cuvinte cheie</vt:lpstr>
      <vt:lpstr>Utilizați surse de încredere</vt:lpstr>
      <vt:lpstr>Luați notițe</vt:lpstr>
      <vt:lpstr>Citează sursele tale</vt:lpstr>
      <vt:lpstr>Prezentarea cercetărilor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marinela</cp:lastModifiedBy>
  <cp:revision>72</cp:revision>
  <cp:lastPrinted>2017-09-27T10:53:54Z</cp:lastPrinted>
  <dcterms:created xsi:type="dcterms:W3CDTF">2017-08-13T17:46:18Z</dcterms:created>
  <dcterms:modified xsi:type="dcterms:W3CDTF">2023-08-23T06:06:36Z</dcterms:modified>
</cp:coreProperties>
</file>