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8"/>
  </p:notesMasterIdLst>
  <p:sldIdLst>
    <p:sldId id="268" r:id="rId2"/>
    <p:sldId id="269" r:id="rId3"/>
    <p:sldId id="257" r:id="rId4"/>
    <p:sldId id="267" r:id="rId5"/>
    <p:sldId id="266" r:id="rId6"/>
    <p:sldId id="25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638"/>
    <p:restoredTop sz="94648"/>
  </p:normalViewPr>
  <p:slideViewPr>
    <p:cSldViewPr snapToGrid="0" snapToObjects="1">
      <p:cViewPr varScale="1">
        <p:scale>
          <a:sx n="124" d="100"/>
          <a:sy n="124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77C0F01-0AC5-7849-AD3C-EB3688B759F2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2023,FLLTutorials.com (Last Edit 05/30/2023)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3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5EC7110-C2C4-6047-8E15-50DCAE7F24AB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05/30/2023)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9B8E841-54A6-C242-8B49-502EFD9020BB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05/30/2023)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5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187700D-B43A-5C43-8DB6-F7F7DFB6A9AC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2023,FLLTutorials.com (Last Edit 05/30/2023)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9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5E696-5D29-4D74-8A7E-0B8F360988C0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080DD86-9A00-DE40-B6B4-648EB03475D5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05/30/2023)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0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35E16074-BB09-3A4C-9B68-0306841F3C14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05/30/2023)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1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FBAB68D4-DD00-5B4A-953E-A95715C3C5C8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05/30/2023)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3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C5A768DF-EA0C-2C4F-AE9A-D4BC0A19F6D3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05/30/2023)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CE48C2-5D8B-E94E-904F-F32B495A5318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2023,FLLTutorials.com (Last Edit 05/30/2023)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7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F3C4D8B-A2D6-354D-BEC6-7B08ED6E1A50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05/30/2023)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2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9B7D325-FD98-1047-83FD-8445E02BD991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2023,FLLTutorials.com (Last Edit 05/30/2023)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2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lltutorial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Jurizarea proiectului de inovare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75267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Despre autori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32" y="1882588"/>
            <a:ext cx="3971772" cy="4115629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sz="2000" dirty="0" err="1"/>
              <a:t>Frații</a:t>
            </a:r>
            <a:r>
              <a:rPr lang="en-US" sz="2000" dirty="0"/>
              <a:t> </a:t>
            </a:r>
            <a:r>
              <a:rPr lang="en-US" sz="2000" dirty="0" err="1"/>
              <a:t>Seshan</a:t>
            </a:r>
            <a:r>
              <a:rPr lang="en-US" sz="2000" dirty="0"/>
              <a:t> Brothers au </a:t>
            </a:r>
            <a:r>
              <a:rPr lang="en-US" sz="2000" dirty="0" err="1"/>
              <a:t>fost</a:t>
            </a:r>
            <a:r>
              <a:rPr lang="en-US" sz="2000" dirty="0"/>
              <a:t> </a:t>
            </a: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echipa</a:t>
            </a:r>
            <a:r>
              <a:rPr lang="en-US" sz="2000" dirty="0"/>
              <a:t>  Not the Droids You Are Looking For </a:t>
            </a:r>
          </a:p>
          <a:p>
            <a:pPr lvl="1"/>
            <a:r>
              <a:rPr lang="en-US" sz="2000" dirty="0" err="1"/>
              <a:t>Proiectul</a:t>
            </a:r>
            <a:r>
              <a:rPr lang="en-US" sz="2000" dirty="0"/>
              <a:t> </a:t>
            </a:r>
            <a:r>
              <a:rPr lang="en-US" sz="2000" dirty="0" err="1"/>
              <a:t>nostru</a:t>
            </a:r>
            <a:r>
              <a:rPr lang="en-US" sz="2000" dirty="0"/>
              <a:t> de </a:t>
            </a:r>
            <a:r>
              <a:rPr lang="en-US" sz="2000" dirty="0" err="1"/>
              <a:t>cercetare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Trash Trek a </a:t>
            </a:r>
            <a:r>
              <a:rPr lang="en-US" sz="2000" dirty="0" err="1"/>
              <a:t>fost</a:t>
            </a:r>
            <a:r>
              <a:rPr lang="en-US" sz="2000" dirty="0"/>
              <a:t> semifinalist la Global Innovation Award (Top 20 out of 30,000 teams).</a:t>
            </a:r>
          </a:p>
          <a:p>
            <a:pPr lvl="1"/>
            <a:r>
              <a:rPr lang="en-US" sz="2000" dirty="0" err="1"/>
              <a:t>Proiectul</a:t>
            </a:r>
            <a:r>
              <a:rPr lang="en-US" sz="2000" dirty="0"/>
              <a:t> </a:t>
            </a:r>
            <a:r>
              <a:rPr lang="en-US" sz="2000" dirty="0" err="1"/>
              <a:t>nostru</a:t>
            </a:r>
            <a:r>
              <a:rPr lang="en-US" sz="2000" dirty="0"/>
              <a:t> de </a:t>
            </a:r>
            <a:r>
              <a:rPr lang="en-US" sz="2000" dirty="0" err="1"/>
              <a:t>cercetare</a:t>
            </a:r>
            <a:r>
              <a:rPr lang="en-US" sz="2000" dirty="0"/>
              <a:t> Nature’s Fury a </a:t>
            </a:r>
            <a:r>
              <a:rPr lang="en-US" sz="2000" dirty="0" err="1"/>
              <a:t>câștigat</a:t>
            </a:r>
            <a:r>
              <a:rPr lang="en-US" sz="2000" dirty="0"/>
              <a:t> Innovative Solution la FIRST LEGO League International Open </a:t>
            </a:r>
            <a:r>
              <a:rPr lang="en-US" sz="2000" dirty="0" err="1"/>
              <a:t>în</a:t>
            </a:r>
            <a:r>
              <a:rPr lang="en-US" sz="2000" dirty="0"/>
              <a:t> Toronto.</a:t>
            </a:r>
          </a:p>
          <a:p>
            <a:pPr lvl="1"/>
            <a:r>
              <a:rPr lang="en-US" sz="2000" dirty="0" err="1"/>
              <a:t>Proiectul</a:t>
            </a:r>
            <a:r>
              <a:rPr lang="en-US" sz="2000" dirty="0"/>
              <a:t> </a:t>
            </a:r>
            <a:r>
              <a:rPr lang="en-US" sz="2000" dirty="0" err="1"/>
              <a:t>nostru</a:t>
            </a:r>
            <a:r>
              <a:rPr lang="en-US" sz="2000" dirty="0"/>
              <a:t> de </a:t>
            </a:r>
            <a:r>
              <a:rPr lang="en-US" sz="2000" dirty="0" err="1"/>
              <a:t>cercetare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World Class a </a:t>
            </a:r>
            <a:r>
              <a:rPr lang="en-US" sz="2000" dirty="0" err="1"/>
              <a:t>fost</a:t>
            </a:r>
            <a:r>
              <a:rPr lang="en-US" sz="2000" dirty="0"/>
              <a:t> EV3Lessons.com! ;-)</a:t>
            </a:r>
          </a:p>
          <a:p>
            <a:pPr lvl="1"/>
            <a:r>
              <a:rPr lang="en-US" sz="2000" dirty="0" err="1"/>
              <a:t>Suntem</a:t>
            </a:r>
            <a:r>
              <a:rPr lang="en-US" sz="2000" dirty="0"/>
              <a:t> </a:t>
            </a:r>
            <a:r>
              <a:rPr lang="en-US" sz="2000" dirty="0" err="1"/>
              <a:t>câștigătorii</a:t>
            </a:r>
            <a:r>
              <a:rPr lang="en-US" sz="2000" dirty="0"/>
              <a:t> Champion’s award la World Festival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05/30/2023)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51A3DDB-EE9F-4AD4-BD19-30FD10BD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343" y="2389734"/>
            <a:ext cx="3237644" cy="323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 PROJECT JUDGING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2" y="1505583"/>
            <a:ext cx="3824364" cy="4664942"/>
          </a:xfrm>
        </p:spPr>
        <p:txBody>
          <a:bodyPr>
            <a:normAutofit fontScale="85000" lnSpcReduction="20000"/>
          </a:bodyPr>
          <a:lstStyle/>
          <a:p>
            <a:r>
              <a:rPr lang="ro-RO" sz="2400" dirty="0"/>
              <a:t>Jurizarea Proiectului de Inovare se va focusa pe conținutul rubricilor din dreapta. Fiți siguri că vă adresați acelor aspecte în intervalul de 5 minute</a:t>
            </a:r>
            <a:r>
              <a:rPr lang="en-US" sz="2400" dirty="0"/>
              <a:t>.</a:t>
            </a:r>
          </a:p>
          <a:p>
            <a:r>
              <a:rPr lang="ro-RO" sz="2400" dirty="0"/>
              <a:t>Asigurați-vă că toată lumea participă la jurizare. Dacă aveți pe cineva care e timid, încearcați să-l ajutați, să-i dați un rol cu care acesta să fie confortabil.</a:t>
            </a:r>
            <a:endParaRPr lang="en-US" sz="2400" dirty="0"/>
          </a:p>
          <a:p>
            <a:r>
              <a:rPr lang="ro-RO" sz="2400" dirty="0"/>
              <a:t>În timpul prezentării de 5 minute, trebuie să acoperiți toate componentele rubricilor</a:t>
            </a:r>
            <a:r>
              <a:rPr lang="en-US" sz="2400" dirty="0"/>
              <a:t> (</a:t>
            </a:r>
            <a:r>
              <a:rPr lang="ro-RO" sz="2400" dirty="0"/>
              <a:t>nu așteptați până la </a:t>
            </a:r>
            <a:r>
              <a:rPr lang="en-US" sz="2400" dirty="0"/>
              <a:t>Q&amp;A </a:t>
            </a:r>
            <a:r>
              <a:rPr lang="ro-RO" sz="2400" dirty="0"/>
              <a:t>pentru a acoperi componentele critice)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05/30/2023)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 descr="A blue and white survey&#10;&#10;Description automatically generated">
            <a:extLst>
              <a:ext uri="{FF2B5EF4-FFF2-40B4-BE49-F238E27FC236}">
                <a16:creationId xmlns:a16="http://schemas.microsoft.com/office/drawing/2014/main" id="{266D9274-452C-CB46-D328-68DDCED9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835" y="1817370"/>
            <a:ext cx="4690141" cy="37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545E-5894-439F-9E5E-835922FC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8827-06A2-4BE3-B5CC-3CB88F68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94" y="1543109"/>
            <a:ext cx="8367134" cy="4627416"/>
          </a:xfrm>
        </p:spPr>
        <p:txBody>
          <a:bodyPr>
            <a:normAutofit fontScale="92500" lnSpcReduction="20000"/>
          </a:bodyPr>
          <a:lstStyle/>
          <a:p>
            <a:r>
              <a:rPr lang="ro-RO" sz="2000" dirty="0">
                <a:solidFill>
                  <a:schemeClr val="tx1"/>
                </a:solidFill>
              </a:rPr>
              <a:t>Este nevoie să creeăm o satiră creativă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ro-RO" sz="1600" dirty="0">
                <a:solidFill>
                  <a:schemeClr val="tx1"/>
                </a:solidFill>
              </a:rPr>
              <a:t>Multe echipe aleg această cale pentru că a fi creativ te poate ajuta să ieși în evidență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o-RO" sz="1600" dirty="0">
                <a:solidFill>
                  <a:schemeClr val="tx1"/>
                </a:solidFill>
              </a:rPr>
              <a:t>Cu toate acestea , dacă asta nu face parte din personalitatea echipei, nu forțați satira pentru echipa voastră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o-RO" sz="1600" dirty="0">
                <a:solidFill>
                  <a:schemeClr val="tx1"/>
                </a:solidFill>
              </a:rPr>
              <a:t>De asemenea, fiți atenți să nu vă implicați într-o satiră care să devină dificil pentru jurați să o înțeleagă și să marcheze rubricile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ro-RO" sz="2000" dirty="0">
                <a:solidFill>
                  <a:schemeClr val="tx1"/>
                </a:solidFill>
              </a:rPr>
              <a:t>Putem face o prezentare Power Point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ro-RO" sz="1600" dirty="0">
                <a:solidFill>
                  <a:schemeClr val="tx1"/>
                </a:solidFill>
              </a:rPr>
              <a:t>Da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o-RO" sz="1600" dirty="0">
                <a:solidFill>
                  <a:schemeClr val="tx1"/>
                </a:solidFill>
              </a:rPr>
              <a:t>Cu toate acestea, țineți minte ca prezentarea voastră se presupune că e live</a:t>
            </a:r>
            <a:r>
              <a:rPr lang="en-US" sz="1600" dirty="0">
                <a:solidFill>
                  <a:schemeClr val="tx1"/>
                </a:solidFill>
              </a:rPr>
              <a:t> (</a:t>
            </a:r>
            <a:r>
              <a:rPr lang="ro-RO" sz="1600" dirty="0">
                <a:solidFill>
                  <a:schemeClr val="tx1"/>
                </a:solidFill>
              </a:rPr>
              <a:t>nu o înregistrare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ro-RO" sz="1600" dirty="0">
                <a:solidFill>
                  <a:schemeClr val="tx1"/>
                </a:solidFill>
              </a:rPr>
              <a:t>și poți să ai sau nu poți să ai acces la tehnologie  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ro-RO" sz="1600" dirty="0">
                <a:solidFill>
                  <a:schemeClr val="tx1"/>
                </a:solidFill>
              </a:rPr>
              <a:t>acces la electricitate</a:t>
            </a:r>
            <a:r>
              <a:rPr lang="en-US" sz="1600" dirty="0">
                <a:solidFill>
                  <a:schemeClr val="tx1"/>
                </a:solidFill>
              </a:rPr>
              <a:t>) </a:t>
            </a:r>
            <a:r>
              <a:rPr lang="ro-RO" sz="1600" dirty="0">
                <a:solidFill>
                  <a:schemeClr val="tx1"/>
                </a:solidFill>
              </a:rPr>
              <a:t>în cameră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o-RO" sz="1600" dirty="0">
                <a:solidFill>
                  <a:schemeClr val="tx1"/>
                </a:solidFill>
              </a:rPr>
              <a:t>Trebuie să-ți aduci echipamentul încărcat pentru a putea prezenta slide-urile.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ro-RO" sz="2000" dirty="0">
                <a:solidFill>
                  <a:schemeClr val="tx1"/>
                </a:solidFill>
              </a:rPr>
              <a:t>Ce se întâmplă dacă depășim limita de 5 minute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ro-RO" sz="1600" dirty="0">
                <a:solidFill>
                  <a:schemeClr val="tx1"/>
                </a:solidFill>
              </a:rPr>
              <a:t>Încercați să vă aduceți aminte de limita de 5 minute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o-RO" sz="1600" dirty="0">
                <a:solidFill>
                  <a:schemeClr val="tx1"/>
                </a:solidFill>
              </a:rPr>
              <a:t>Dacă depășiți cu câteva secunde, jurații ar trebui să vă lase să vorbiți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o-RO" sz="1600" dirty="0">
                <a:solidFill>
                  <a:schemeClr val="tx1"/>
                </a:solidFill>
              </a:rPr>
              <a:t>Dacă totuși nu finalizați prezentarea, jurații cel mai sigur vă vor opri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ro-RO" sz="1600" dirty="0">
                <a:solidFill>
                  <a:schemeClr val="tx1"/>
                </a:solidFill>
              </a:rPr>
              <a:t> sau nu vor mai avea ocazia să vă adreseze întrebări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o-RO" sz="1600" dirty="0">
                <a:solidFill>
                  <a:schemeClr val="tx1"/>
                </a:solidFill>
              </a:rPr>
              <a:t>Aceasta va aduce deservicii echipei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r>
              <a:rPr lang="ro-RO" sz="2000" dirty="0">
                <a:solidFill>
                  <a:schemeClr val="tx1"/>
                </a:solidFill>
              </a:rPr>
              <a:t>Trebuie să memorăm liniile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ro-RO" sz="1600" dirty="0">
                <a:solidFill>
                  <a:schemeClr val="tx1"/>
                </a:solidFill>
              </a:rPr>
              <a:t>Este de ajutor să aveți contact vizual cu jurații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o-RO" sz="1600" dirty="0">
                <a:solidFill>
                  <a:schemeClr val="tx1"/>
                </a:solidFill>
              </a:rPr>
              <a:t>Memorizarea poate ajuta aici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o-RO" sz="1600" dirty="0">
                <a:solidFill>
                  <a:schemeClr val="tx1"/>
                </a:solidFill>
              </a:rPr>
              <a:t>Cu toate acestea, la modul ideal, nu </a:t>
            </a:r>
            <a:r>
              <a:rPr lang="ro-RO" sz="1600">
                <a:solidFill>
                  <a:schemeClr val="tx1"/>
                </a:solidFill>
              </a:rPr>
              <a:t>memorizați cuvinte, </a:t>
            </a:r>
            <a:r>
              <a:rPr lang="ro-RO" sz="1600" dirty="0">
                <a:solidFill>
                  <a:schemeClr val="tx1"/>
                </a:solidFill>
              </a:rPr>
              <a:t>doar contextul general pe care doriți să-l acoperiți.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ro-RO" sz="1600" dirty="0">
                <a:solidFill>
                  <a:schemeClr val="tx1"/>
                </a:solidFill>
              </a:rPr>
              <a:t>Sunt permise notițele de asemenea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  <a:r>
              <a:rPr lang="ro-RO" sz="1600" dirty="0">
                <a:solidFill>
                  <a:schemeClr val="tx1"/>
                </a:solidFill>
              </a:rPr>
              <a:t>Unele echipe ascund notițele în spatele posterelor sau altor afișaje.</a:t>
            </a:r>
            <a:endParaRPr lang="en-US" sz="16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A6880-D1F4-4DBD-82FF-B7546CFA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05/30/2023)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5D914-52C9-43FA-929B-7492FBF7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81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JUDGE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38" y="1601894"/>
            <a:ext cx="8165106" cy="4023360"/>
          </a:xfrm>
        </p:spPr>
        <p:txBody>
          <a:bodyPr>
            <a:noAutofit/>
          </a:bodyPr>
          <a:lstStyle/>
          <a:p>
            <a:r>
              <a:rPr lang="en-US" sz="2000" dirty="0"/>
              <a:t>Describe the problem your team chose? </a:t>
            </a:r>
          </a:p>
          <a:p>
            <a:r>
              <a:rPr lang="en-US" sz="2000" dirty="0"/>
              <a:t>Why did you pick this problem?  What other problems did you consider?</a:t>
            </a:r>
          </a:p>
          <a:p>
            <a:r>
              <a:rPr lang="en-US" sz="2000" dirty="0"/>
              <a:t>Did you have a plan for the season? How did you split the work?</a:t>
            </a:r>
          </a:p>
          <a:p>
            <a:r>
              <a:rPr lang="en-US" sz="2000" dirty="0"/>
              <a:t>What are the steps you took to solve this problem?</a:t>
            </a:r>
          </a:p>
          <a:p>
            <a:r>
              <a:rPr lang="en-US" sz="2000" dirty="0"/>
              <a:t>Whom did you share the solution with? What feedback did you get? How did you incorporate that feedback? </a:t>
            </a:r>
          </a:p>
          <a:p>
            <a:r>
              <a:rPr lang="en-US" sz="2000" dirty="0"/>
              <a:t>What would it take to implement this solution?</a:t>
            </a:r>
          </a:p>
          <a:p>
            <a:r>
              <a:rPr lang="en-US" sz="2000" dirty="0"/>
              <a:t>How does your solution help your community/solve the problem?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05/30/2023)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45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o-RO" sz="2000" dirty="0"/>
              <a:t>Această lecție a fost scrisă de </a:t>
            </a:r>
            <a:r>
              <a:rPr lang="en-US" sz="2000" dirty="0"/>
              <a:t> Arvind </a:t>
            </a:r>
            <a:r>
              <a:rPr lang="ro-RO" sz="2000" dirty="0"/>
              <a:t>și</a:t>
            </a:r>
            <a:r>
              <a:rPr lang="en-US" sz="2000" dirty="0"/>
              <a:t> Sanjay </a:t>
            </a:r>
            <a:r>
              <a:rPr lang="en-US" sz="2000" dirty="0" err="1"/>
              <a:t>Seshan</a:t>
            </a:r>
            <a:endParaRPr lang="en-US" sz="2000" dirty="0"/>
          </a:p>
          <a:p>
            <a:r>
              <a:rPr lang="en-US" sz="2000" dirty="0"/>
              <a:t>M</a:t>
            </a:r>
            <a:r>
              <a:rPr lang="ro-RO" sz="2000" dirty="0"/>
              <a:t>ai multe lecții despre </a:t>
            </a:r>
            <a:r>
              <a:rPr lang="en-US" sz="2000" dirty="0"/>
              <a:t>FIRST LEGO League </a:t>
            </a:r>
            <a:r>
              <a:rPr lang="ro-RO" sz="2000" dirty="0"/>
              <a:t>sunt disponibile pe </a:t>
            </a:r>
            <a:r>
              <a:rPr lang="en-US" sz="2000" dirty="0">
                <a:solidFill>
                  <a:srgbClr val="0070C0"/>
                </a:solidFill>
                <a:hlinkClick r:id="rId2"/>
              </a:rPr>
              <a:t>www.flltutorials.com</a:t>
            </a:r>
            <a:endParaRPr lang="ro-RO" sz="2000" dirty="0">
              <a:solidFill>
                <a:srgbClr val="0070C0"/>
              </a:solidFill>
            </a:endParaRPr>
          </a:p>
          <a:p>
            <a:r>
              <a:rPr lang="ro-RO" sz="20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05/30/2023)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437" y="3710237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214</TotalTime>
  <Words>625</Words>
  <Application>Microsoft Office PowerPoint</Application>
  <PresentationFormat>On-screen Show (4:3)</PresentationFormat>
  <Paragraphs>46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Dividend</vt:lpstr>
      <vt:lpstr>Jurizarea proiectului de inovare</vt:lpstr>
      <vt:lpstr>Despre autori</vt:lpstr>
      <vt:lpstr>INNOVATION PROJECT JUDGING OVERVIEW</vt:lpstr>
      <vt:lpstr>FAQS</vt:lpstr>
      <vt:lpstr>COMMON JUDGE QUESTIONS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marinela</cp:lastModifiedBy>
  <cp:revision>31</cp:revision>
  <cp:lastPrinted>2017-10-31T12:52:55Z</cp:lastPrinted>
  <dcterms:created xsi:type="dcterms:W3CDTF">2017-08-13T17:46:18Z</dcterms:created>
  <dcterms:modified xsi:type="dcterms:W3CDTF">2023-08-23T06:29:04Z</dcterms:modified>
</cp:coreProperties>
</file>