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300" r:id="rId2"/>
    <p:sldId id="301" r:id="rId3"/>
    <p:sldId id="294" r:id="rId4"/>
    <p:sldId id="297" r:id="rId5"/>
    <p:sldId id="298" r:id="rId6"/>
    <p:sldId id="299" r:id="rId7"/>
    <p:sldId id="295" r:id="rId8"/>
    <p:sldId id="296"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60"/>
  </p:normalViewPr>
  <p:slideViewPr>
    <p:cSldViewPr snapToGrid="0">
      <p:cViewPr varScale="1">
        <p:scale>
          <a:sx n="85" d="100"/>
          <a:sy n="85" d="100"/>
        </p:scale>
        <p:origin x="14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718B8-FC4A-4FCB-AEC4-392026E33331}" type="datetimeFigureOut">
              <a:rPr lang="en-US" smtClean="0"/>
              <a:t>8/23/2023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310B2-10DF-4352-9E6B-785D7F514F32}" type="slidenum">
              <a:rPr lang="en-US" smtClean="0"/>
              <a:t>‹#›</a:t>
            </a:fld>
            <a:endParaRPr lang="en-US"/>
          </a:p>
        </p:txBody>
      </p:sp>
    </p:spTree>
    <p:extLst>
      <p:ext uri="{BB962C8B-B14F-4D97-AF65-F5344CB8AC3E}">
        <p14:creationId xmlns:p14="http://schemas.microsoft.com/office/powerpoint/2010/main" val="405502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5BF589-3978-3C45-966B-D7B7A71F2A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2278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2" y="563882"/>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3" y="3936455"/>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3" y="5175774"/>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4"/>
            <a:ext cx="2133600" cy="365125"/>
          </a:xfrm>
          <a:prstGeom prst="rect">
            <a:avLst/>
          </a:prstGeom>
        </p:spPr>
        <p:txBody>
          <a:bodyPr/>
          <a:lstStyle>
            <a:lvl1pPr>
              <a:defRPr>
                <a:solidFill>
                  <a:schemeClr val="accent1">
                    <a:lumMod val="75000"/>
                    <a:lumOff val="25000"/>
                  </a:schemeClr>
                </a:solidFill>
              </a:defRPr>
            </a:lvl1pPr>
          </a:lstStyle>
          <a:p>
            <a:fld id="{EB0C608A-0F7B-9F44-9112-001EFEE21413}" type="datetime1">
              <a:rPr lang="en-US" smtClean="0"/>
              <a:t>8/23/2023</a:t>
            </a:fld>
            <a:endParaRPr lang="en-US"/>
          </a:p>
        </p:txBody>
      </p:sp>
      <p:sp>
        <p:nvSpPr>
          <p:cNvPr id="5" name="Footer Placeholder 4"/>
          <p:cNvSpPr>
            <a:spLocks noGrp="1"/>
          </p:cNvSpPr>
          <p:nvPr>
            <p:ph type="ftr" sz="quarter" idx="11"/>
          </p:nvPr>
        </p:nvSpPr>
        <p:spPr>
          <a:xfrm>
            <a:off x="581193" y="6387918"/>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7" y="6392244"/>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292382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3" y="599727"/>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8"/>
            <a:ext cx="2133600" cy="365125"/>
          </a:xfrm>
          <a:prstGeom prst="rect">
            <a:avLst/>
          </a:prstGeom>
        </p:spPr>
        <p:txBody>
          <a:bodyPr/>
          <a:lstStyle/>
          <a:p>
            <a:fld id="{A9DE973B-13DE-B74D-990D-B6EC6F016423}" type="datetime1">
              <a:rPr lang="en-US" smtClean="0"/>
              <a:t>8/23/2023</a:t>
            </a:fld>
            <a:endParaRPr lang="en-US"/>
          </a:p>
        </p:txBody>
      </p:sp>
      <p:sp>
        <p:nvSpPr>
          <p:cNvPr id="5" name="Footer Placeholder 4"/>
          <p:cNvSpPr>
            <a:spLocks noGrp="1"/>
          </p:cNvSpPr>
          <p:nvPr>
            <p:ph type="ftr" sz="quarter" idx="11"/>
          </p:nvPr>
        </p:nvSpPr>
        <p:spPr>
          <a:xfrm>
            <a:off x="581193" y="5951812"/>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7" y="5956138"/>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7182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47672" cy="365125"/>
          </a:xfrm>
          <a:prstGeom prst="rect">
            <a:avLst/>
          </a:prstGeom>
        </p:spPr>
        <p:txBody>
          <a:bodyPr/>
          <a:lstStyle>
            <a:lvl1pPr>
              <a:defRPr>
                <a:solidFill>
                  <a:schemeClr val="accent1">
                    <a:lumMod val="75000"/>
                    <a:lumOff val="25000"/>
                  </a:schemeClr>
                </a:solidFill>
              </a:defRPr>
            </a:lvl1pPr>
          </a:lstStyle>
          <a:p>
            <a:fld id="{E9D96E13-4027-FD43-99D5-2389C6A22E8A}" type="datetime1">
              <a:rPr lang="en-US" smtClean="0"/>
              <a:t>8/23/2023</a:t>
            </a:fld>
            <a:endParaRPr lang="en-US"/>
          </a:p>
        </p:txBody>
      </p:sp>
      <p:sp>
        <p:nvSpPr>
          <p:cNvPr id="5" name="Footer Placeholder 4"/>
          <p:cNvSpPr>
            <a:spLocks noGrp="1"/>
          </p:cNvSpPr>
          <p:nvPr>
            <p:ph type="ftr" sz="quarter" idx="11"/>
          </p:nvPr>
        </p:nvSpPr>
        <p:spPr>
          <a:xfrm>
            <a:off x="581193" y="5951812"/>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7" y="5956138"/>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421765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3" y="599727"/>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2" y="1505584"/>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4"/>
            <a:ext cx="2133600" cy="365125"/>
          </a:xfrm>
        </p:spPr>
        <p:txBody>
          <a:bodyPr/>
          <a:lstStyle>
            <a:lvl1pPr>
              <a:defRPr>
                <a:solidFill>
                  <a:schemeClr val="accent1">
                    <a:lumMod val="75000"/>
                    <a:lumOff val="25000"/>
                  </a:schemeClr>
                </a:solidFill>
              </a:defRPr>
            </a:lvl1pPr>
          </a:lstStyle>
          <a:p>
            <a:fld id="{7DB727E1-617A-1947-A63B-B9855FC84D10}" type="datetime1">
              <a:rPr lang="en-US" smtClean="0"/>
              <a:t>8/23/2023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3" y="6387918"/>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7" y="6392244"/>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375891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7" y="514197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4"/>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Last Edit: </a:t>
            </a:r>
            <a:fld id="{B61BEF0D-F0BB-DE4B-95CE-6DB70DBA9567}" type="datetimeFigureOut">
              <a:rPr lang="en-US" sz="900" smtClean="0"/>
              <a:pPr/>
              <a:t>8/23/2023</a:t>
            </a:fld>
            <a:endParaRPr lang="en-US" sz="900"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3" y="6387918"/>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a:t>Copyright 2018, FLL TUTORIALS</a:t>
            </a:r>
            <a:endParaRPr lang="en-US" sz="900"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7" y="6392244"/>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900" smtClean="0"/>
              <a:pPr/>
              <a:t>‹#›</a:t>
            </a:fld>
            <a:endParaRPr lang="en-US" sz="900" dirty="0"/>
          </a:p>
        </p:txBody>
      </p:sp>
    </p:spTree>
    <p:extLst>
      <p:ext uri="{BB962C8B-B14F-4D97-AF65-F5344CB8AC3E}">
        <p14:creationId xmlns:p14="http://schemas.microsoft.com/office/powerpoint/2010/main" val="171779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3" y="599727"/>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4"/>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4"/>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8"/>
            <a:ext cx="2133600" cy="365125"/>
          </a:xfrm>
          <a:prstGeom prst="rect">
            <a:avLst/>
          </a:prstGeom>
        </p:spPr>
        <p:txBody>
          <a:bodyPr/>
          <a:lstStyle/>
          <a:p>
            <a:fld id="{B94B44B5-20F1-1A44-9950-79067884B54D}" type="datetime1">
              <a:rPr lang="en-US" smtClean="0"/>
              <a:t>8/23/2023</a:t>
            </a:fld>
            <a:endParaRPr lang="en-US"/>
          </a:p>
        </p:txBody>
      </p:sp>
      <p:sp>
        <p:nvSpPr>
          <p:cNvPr id="6" name="Footer Placeholder 5"/>
          <p:cNvSpPr>
            <a:spLocks noGrp="1"/>
          </p:cNvSpPr>
          <p:nvPr>
            <p:ph type="ftr" sz="quarter" idx="11"/>
          </p:nvPr>
        </p:nvSpPr>
        <p:spPr>
          <a:xfrm>
            <a:off x="581193" y="5951812"/>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7" y="5956138"/>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00305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3" y="599727"/>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20"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3" y="2926053"/>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9"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3"/>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8"/>
            <a:ext cx="2133600" cy="365125"/>
          </a:xfrm>
          <a:prstGeom prst="rect">
            <a:avLst/>
          </a:prstGeom>
        </p:spPr>
        <p:txBody>
          <a:bodyPr/>
          <a:lstStyle/>
          <a:p>
            <a:fld id="{B9194C90-54B4-924B-A388-BA31124DE061}" type="datetime1">
              <a:rPr lang="en-US" smtClean="0"/>
              <a:t>8/23/2023</a:t>
            </a:fld>
            <a:endParaRPr lang="en-US"/>
          </a:p>
        </p:txBody>
      </p:sp>
      <p:sp>
        <p:nvSpPr>
          <p:cNvPr id="8" name="Footer Placeholder 7"/>
          <p:cNvSpPr>
            <a:spLocks noGrp="1"/>
          </p:cNvSpPr>
          <p:nvPr>
            <p:ph type="ftr" sz="quarter" idx="11"/>
          </p:nvPr>
        </p:nvSpPr>
        <p:spPr>
          <a:xfrm>
            <a:off x="581193" y="5951812"/>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7" y="5956138"/>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9402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3" y="599727"/>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8"/>
            <a:ext cx="2133600" cy="365125"/>
          </a:xfrm>
          <a:prstGeom prst="rect">
            <a:avLst/>
          </a:prstGeom>
        </p:spPr>
        <p:txBody>
          <a:bodyPr/>
          <a:lstStyle/>
          <a:p>
            <a:fld id="{4C320E1C-3827-F141-BE7D-15ADFD051F16}" type="datetime1">
              <a:rPr lang="en-US" smtClean="0"/>
              <a:t>8/23/2023</a:t>
            </a:fld>
            <a:endParaRPr lang="en-US"/>
          </a:p>
        </p:txBody>
      </p:sp>
      <p:sp>
        <p:nvSpPr>
          <p:cNvPr id="4" name="Footer Placeholder 3"/>
          <p:cNvSpPr>
            <a:spLocks noGrp="1"/>
          </p:cNvSpPr>
          <p:nvPr>
            <p:ph type="ftr" sz="quarter" idx="11"/>
          </p:nvPr>
        </p:nvSpPr>
        <p:spPr>
          <a:xfrm>
            <a:off x="581193" y="5951812"/>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7" y="5956138"/>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65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8"/>
            <a:ext cx="2133600" cy="365125"/>
          </a:xfrm>
          <a:prstGeom prst="rect">
            <a:avLst/>
          </a:prstGeom>
        </p:spPr>
        <p:txBody>
          <a:bodyPr/>
          <a:lstStyle/>
          <a:p>
            <a:fld id="{2699CF84-44CA-F14F-BABF-ACD9B4FF6A40}" type="datetime1">
              <a:rPr lang="en-US" smtClean="0"/>
              <a:t>8/23/2023</a:t>
            </a:fld>
            <a:endParaRPr lang="en-US"/>
          </a:p>
        </p:txBody>
      </p:sp>
      <p:sp>
        <p:nvSpPr>
          <p:cNvPr id="3" name="Footer Placeholder 2"/>
          <p:cNvSpPr>
            <a:spLocks noGrp="1"/>
          </p:cNvSpPr>
          <p:nvPr>
            <p:ph type="ftr" sz="quarter" idx="11"/>
          </p:nvPr>
        </p:nvSpPr>
        <p:spPr>
          <a:xfrm>
            <a:off x="581193" y="5951812"/>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7" y="5956138"/>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00317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7"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3"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8"/>
            <a:ext cx="2133600" cy="365125"/>
          </a:xfrm>
          <a:prstGeom prst="rect">
            <a:avLst/>
          </a:prstGeom>
        </p:spPr>
        <p:txBody>
          <a:bodyPr/>
          <a:lstStyle>
            <a:lvl1pPr>
              <a:defRPr>
                <a:solidFill>
                  <a:schemeClr val="accent1">
                    <a:lumMod val="75000"/>
                    <a:lumOff val="25000"/>
                  </a:schemeClr>
                </a:solidFill>
              </a:defRPr>
            </a:lvl1pPr>
          </a:lstStyle>
          <a:p>
            <a:fld id="{3C827366-328A-4E47-9BC3-7C8F86EEE25A}" type="datetime1">
              <a:rPr lang="en-US" smtClean="0"/>
              <a:t>8/23/2023</a:t>
            </a:fld>
            <a:endParaRPr lang="en-US"/>
          </a:p>
        </p:txBody>
      </p:sp>
      <p:sp>
        <p:nvSpPr>
          <p:cNvPr id="6" name="Footer Placeholder 5"/>
          <p:cNvSpPr>
            <a:spLocks noGrp="1"/>
          </p:cNvSpPr>
          <p:nvPr>
            <p:ph type="ftr" sz="quarter" idx="11"/>
          </p:nvPr>
        </p:nvSpPr>
        <p:spPr>
          <a:xfrm>
            <a:off x="581193" y="5951812"/>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7" y="5956138"/>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66477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4"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8"/>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8"/>
            <a:ext cx="2133600" cy="365125"/>
          </a:xfrm>
          <a:prstGeom prst="rect">
            <a:avLst/>
          </a:prstGeom>
        </p:spPr>
        <p:txBody>
          <a:bodyPr/>
          <a:lstStyle/>
          <a:p>
            <a:fld id="{D5A241E8-27EE-9B4B-88D3-6611A6E0A87C}" type="datetime1">
              <a:rPr lang="en-US" smtClean="0"/>
              <a:t>8/23/2023</a:t>
            </a:fld>
            <a:endParaRPr lang="en-US"/>
          </a:p>
        </p:txBody>
      </p:sp>
      <p:sp>
        <p:nvSpPr>
          <p:cNvPr id="6" name="Footer Placeholder 5"/>
          <p:cNvSpPr>
            <a:spLocks noGrp="1"/>
          </p:cNvSpPr>
          <p:nvPr>
            <p:ph type="ftr" sz="quarter" idx="11"/>
          </p:nvPr>
        </p:nvSpPr>
        <p:spPr>
          <a:xfrm>
            <a:off x="581193" y="5951812"/>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7" y="5956138"/>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46433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3" y="687476"/>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3"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2"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4"/>
            <a:ext cx="2133600" cy="365125"/>
          </a:xfrm>
          <a:prstGeom prst="rect">
            <a:avLst/>
          </a:prstGeom>
        </p:spPr>
        <p:txBody>
          <a:bodyPr/>
          <a:lstStyle>
            <a:lvl1pPr>
              <a:defRPr>
                <a:solidFill>
                  <a:schemeClr val="accent1">
                    <a:lumMod val="75000"/>
                    <a:lumOff val="25000"/>
                  </a:schemeClr>
                </a:solidFill>
              </a:defRPr>
            </a:lvl1pPr>
          </a:lstStyle>
          <a:p>
            <a:fld id="{3DD4BA1A-9BB2-0B4F-AC9A-82CBCD6B0796}" type="datetime1">
              <a:rPr lang="en-US" smtClean="0"/>
              <a:t>8/23/2023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3" y="6387918"/>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7" y="6392244"/>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667622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youtu.be/ReM1uqmVfP0" TargetMode="External"/><Relationship Id="rId2" Type="http://schemas.openxmlformats.org/officeDocument/2006/relationships/hyperlink" Target="https://youtu.be/QoAOzMTLP5s"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File:SWOT_en.sv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lidehunter.com/powerpoint-templates/business-model-canvas-template-for-powerpoint/"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flltutorial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1FA1-AD2A-4995-81F8-696DF319877B}"/>
              </a:ext>
            </a:extLst>
          </p:cNvPr>
          <p:cNvSpPr>
            <a:spLocks noGrp="1"/>
          </p:cNvSpPr>
          <p:nvPr>
            <p:ph type="ctrTitle"/>
          </p:nvPr>
        </p:nvSpPr>
        <p:spPr>
          <a:xfrm>
            <a:off x="481874" y="3829566"/>
            <a:ext cx="8180252" cy="1033133"/>
          </a:xfrm>
        </p:spPr>
        <p:txBody>
          <a:bodyPr>
            <a:normAutofit fontScale="90000"/>
          </a:bodyPr>
          <a:lstStyle/>
          <a:p>
            <a:r>
              <a:rPr lang="ro-RO" sz="3200" dirty="0"/>
              <a:t>cum duci proiectul inovativ la nivelul următor pentru </a:t>
            </a:r>
            <a:r>
              <a:rPr lang="en-US" sz="3200" dirty="0"/>
              <a:t>GIA</a:t>
            </a:r>
            <a:endParaRPr lang="LID4096" sz="3200" dirty="0"/>
          </a:p>
        </p:txBody>
      </p:sp>
      <p:sp>
        <p:nvSpPr>
          <p:cNvPr id="3" name="Subtitle 2">
            <a:extLst>
              <a:ext uri="{FF2B5EF4-FFF2-40B4-BE49-F238E27FC236}">
                <a16:creationId xmlns:a16="http://schemas.microsoft.com/office/drawing/2014/main" id="{7C481239-2241-4741-B67B-8AA9BE223E6C}"/>
              </a:ext>
            </a:extLst>
          </p:cNvPr>
          <p:cNvSpPr>
            <a:spLocks noGrp="1"/>
          </p:cNvSpPr>
          <p:nvPr>
            <p:ph type="subTitle" idx="1"/>
          </p:nvPr>
        </p:nvSpPr>
        <p:spPr/>
        <p:txBody>
          <a:bodyPr>
            <a:normAutofit/>
          </a:bodyPr>
          <a:lstStyle/>
          <a:p>
            <a:r>
              <a:rPr lang="en-US" sz="2000" dirty="0" err="1"/>
              <a:t>FRc</a:t>
            </a:r>
            <a:r>
              <a:rPr lang="en-US" sz="2000" dirty="0"/>
              <a:t> D-Bug #3316 – </a:t>
            </a:r>
            <a:r>
              <a:rPr lang="en-US" sz="2000" dirty="0" err="1"/>
              <a:t>tEAm</a:t>
            </a:r>
            <a:r>
              <a:rPr lang="en-US" sz="2000" dirty="0"/>
              <a:t> D++ Alumni</a:t>
            </a:r>
            <a:endParaRPr lang="LID4096" sz="2000" dirty="0"/>
          </a:p>
        </p:txBody>
      </p:sp>
    </p:spTree>
    <p:extLst>
      <p:ext uri="{BB962C8B-B14F-4D97-AF65-F5344CB8AC3E}">
        <p14:creationId xmlns:p14="http://schemas.microsoft.com/office/powerpoint/2010/main" val="320196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0FA8-C893-4361-BC7E-DD5CF4522963}"/>
              </a:ext>
            </a:extLst>
          </p:cNvPr>
          <p:cNvSpPr>
            <a:spLocks noGrp="1"/>
          </p:cNvSpPr>
          <p:nvPr>
            <p:ph type="title"/>
          </p:nvPr>
        </p:nvSpPr>
        <p:spPr/>
        <p:txBody>
          <a:bodyPr/>
          <a:lstStyle/>
          <a:p>
            <a:r>
              <a:rPr lang="ro-RO" dirty="0"/>
              <a:t>Despre autori</a:t>
            </a:r>
            <a:endParaRPr lang="LID4096" dirty="0"/>
          </a:p>
        </p:txBody>
      </p:sp>
      <p:sp>
        <p:nvSpPr>
          <p:cNvPr id="3" name="Content Placeholder 2">
            <a:extLst>
              <a:ext uri="{FF2B5EF4-FFF2-40B4-BE49-F238E27FC236}">
                <a16:creationId xmlns:a16="http://schemas.microsoft.com/office/drawing/2014/main" id="{0EBA66C6-17AE-4CC7-BAF5-3E8E41039FD9}"/>
              </a:ext>
            </a:extLst>
          </p:cNvPr>
          <p:cNvSpPr>
            <a:spLocks noGrp="1"/>
          </p:cNvSpPr>
          <p:nvPr>
            <p:ph idx="1"/>
          </p:nvPr>
        </p:nvSpPr>
        <p:spPr>
          <a:xfrm>
            <a:off x="448093" y="1817310"/>
            <a:ext cx="4057232" cy="4353215"/>
          </a:xfrm>
        </p:spPr>
        <p:txBody>
          <a:bodyPr>
            <a:normAutofit/>
          </a:bodyPr>
          <a:lstStyle/>
          <a:p>
            <a:pPr rtl="0" fontAlgn="base">
              <a:spcBef>
                <a:spcPts val="0"/>
              </a:spcBef>
              <a:spcAft>
                <a:spcPts val="0"/>
              </a:spcAft>
              <a:buFont typeface="Wingdings" panose="05000000000000000000" pitchFamily="2" charset="2"/>
              <a:buChar char="§"/>
            </a:pPr>
            <a:r>
              <a:rPr lang="ro-RO" sz="2400" b="0" i="0" u="none" strike="noStrike" dirty="0">
                <a:solidFill>
                  <a:srgbClr val="3F3F3F"/>
                </a:solidFill>
                <a:effectLst/>
                <a:latin typeface="Avenir"/>
              </a:rPr>
              <a:t>Noi suntem parte a echipei </a:t>
            </a:r>
            <a:r>
              <a:rPr lang="en-GB" sz="2400" b="0" i="0" u="none" strike="noStrike" dirty="0">
                <a:solidFill>
                  <a:srgbClr val="3F3F3F"/>
                </a:solidFill>
                <a:effectLst/>
                <a:latin typeface="Avenir"/>
              </a:rPr>
              <a:t>D-Bug #3316, </a:t>
            </a:r>
            <a:r>
              <a:rPr lang="ro-RO" sz="2400" b="0" i="0" u="none" strike="noStrike" dirty="0">
                <a:solidFill>
                  <a:srgbClr val="3F3F3F"/>
                </a:solidFill>
                <a:effectLst/>
                <a:latin typeface="Avenir"/>
              </a:rPr>
              <a:t>o echipa de </a:t>
            </a:r>
            <a:r>
              <a:rPr lang="en-GB" sz="2400" b="0" i="0" u="none" strike="noStrike" dirty="0">
                <a:solidFill>
                  <a:srgbClr val="3F3F3F"/>
                </a:solidFill>
                <a:effectLst/>
                <a:latin typeface="Avenir"/>
              </a:rPr>
              <a:t>FRC </a:t>
            </a:r>
            <a:r>
              <a:rPr lang="ro-RO" sz="2400" b="0" i="0" u="none" strike="noStrike" dirty="0">
                <a:solidFill>
                  <a:srgbClr val="3F3F3F"/>
                </a:solidFill>
                <a:effectLst/>
                <a:latin typeface="Avenir"/>
              </a:rPr>
              <a:t>din</a:t>
            </a:r>
            <a:r>
              <a:rPr lang="en-GB" sz="2400" b="0" i="0" u="none" strike="noStrike" dirty="0">
                <a:solidFill>
                  <a:srgbClr val="3F3F3F"/>
                </a:solidFill>
                <a:effectLst/>
                <a:latin typeface="Avenir"/>
              </a:rPr>
              <a:t>Tel Aviv</a:t>
            </a:r>
            <a:r>
              <a:rPr lang="ro-RO" sz="2400" b="0" i="0" u="none" strike="noStrike" dirty="0">
                <a:solidFill>
                  <a:srgbClr val="3F3F3F"/>
                </a:solidFill>
                <a:effectLst/>
                <a:latin typeface="Avenir"/>
              </a:rPr>
              <a:t>, Israel</a:t>
            </a:r>
            <a:r>
              <a:rPr lang="en-GB" sz="2400" b="0" i="0" u="none" strike="noStrike" dirty="0">
                <a:solidFill>
                  <a:srgbClr val="3F3F3F"/>
                </a:solidFill>
                <a:effectLst/>
                <a:latin typeface="Avenir"/>
              </a:rPr>
              <a:t>.</a:t>
            </a:r>
            <a:endParaRPr lang="en-GB" sz="2400" b="0" i="0" u="none" strike="noStrike" dirty="0">
              <a:solidFill>
                <a:srgbClr val="549E39"/>
              </a:solidFill>
              <a:effectLst/>
              <a:latin typeface="Noto Sans Symbols"/>
            </a:endParaRPr>
          </a:p>
          <a:p>
            <a:pPr rtl="0" fontAlgn="base">
              <a:spcBef>
                <a:spcPts val="1240"/>
              </a:spcBef>
              <a:spcAft>
                <a:spcPts val="0"/>
              </a:spcAft>
              <a:buFont typeface="Wingdings" panose="05000000000000000000" pitchFamily="2" charset="2"/>
              <a:buChar char="§"/>
            </a:pPr>
            <a:r>
              <a:rPr lang="ro-RO" sz="2400" b="0" i="0" u="none" strike="noStrike" dirty="0">
                <a:solidFill>
                  <a:srgbClr val="3F3F3F"/>
                </a:solidFill>
                <a:effectLst/>
                <a:latin typeface="Avenir"/>
              </a:rPr>
              <a:t>Suntem alumni echipei </a:t>
            </a:r>
            <a:r>
              <a:rPr lang="en-GB" sz="2400" b="0" i="0" u="none" strike="noStrike" dirty="0">
                <a:solidFill>
                  <a:srgbClr val="3F3F3F"/>
                </a:solidFill>
                <a:effectLst/>
                <a:latin typeface="Avenir"/>
              </a:rPr>
              <a:t>D++, </a:t>
            </a:r>
            <a:r>
              <a:rPr lang="ro-RO" sz="2400" b="0" i="0" u="none" strike="noStrike" dirty="0">
                <a:solidFill>
                  <a:srgbClr val="3F3F3F"/>
                </a:solidFill>
                <a:effectLst/>
                <a:latin typeface="Avenir"/>
              </a:rPr>
              <a:t>locul 1</a:t>
            </a:r>
            <a:r>
              <a:rPr lang="en-GB" sz="2400" b="0" i="0" u="none" strike="noStrike" dirty="0">
                <a:solidFill>
                  <a:srgbClr val="3F3F3F"/>
                </a:solidFill>
                <a:effectLst/>
                <a:latin typeface="Avenir"/>
              </a:rPr>
              <a:t> GIA </a:t>
            </a:r>
            <a:r>
              <a:rPr lang="ro-RO" sz="2400" b="0" i="0" u="none" strike="noStrike" dirty="0">
                <a:solidFill>
                  <a:srgbClr val="3F3F3F"/>
                </a:solidFill>
                <a:effectLst/>
                <a:latin typeface="Avenir"/>
              </a:rPr>
              <a:t>din </a:t>
            </a:r>
            <a:r>
              <a:rPr lang="en-GB" sz="2400" b="0" i="0" u="none" strike="noStrike" dirty="0">
                <a:solidFill>
                  <a:srgbClr val="3F3F3F"/>
                </a:solidFill>
                <a:effectLst/>
                <a:latin typeface="Avenir"/>
              </a:rPr>
              <a:t>2018 Hydrodynamics season (</a:t>
            </a:r>
            <a:r>
              <a:rPr lang="en-GB" sz="2400" b="0" i="0" u="none" strike="noStrike" dirty="0" err="1">
                <a:solidFill>
                  <a:srgbClr val="3F3F3F"/>
                </a:solidFill>
                <a:effectLst/>
                <a:latin typeface="Avenir"/>
              </a:rPr>
              <a:t>Plasticker</a:t>
            </a:r>
            <a:r>
              <a:rPr lang="en-GB" sz="2400" b="0" i="0" u="none" strike="noStrike" dirty="0">
                <a:solidFill>
                  <a:srgbClr val="3F3F3F"/>
                </a:solidFill>
                <a:effectLst/>
                <a:latin typeface="Avenir"/>
              </a:rPr>
              <a:t>)</a:t>
            </a:r>
            <a:endParaRPr lang="en-GB" sz="2400" b="0" i="0" u="none" strike="noStrike" dirty="0">
              <a:solidFill>
                <a:srgbClr val="549E39"/>
              </a:solidFill>
              <a:effectLst/>
              <a:latin typeface="Noto Sans Symbols"/>
            </a:endParaRPr>
          </a:p>
          <a:p>
            <a:pPr rtl="0" fontAlgn="base">
              <a:spcBef>
                <a:spcPts val="1240"/>
              </a:spcBef>
              <a:spcAft>
                <a:spcPts val="0"/>
              </a:spcAft>
              <a:buFont typeface="Wingdings" panose="05000000000000000000" pitchFamily="2" charset="2"/>
              <a:buChar char="§"/>
            </a:pPr>
            <a:r>
              <a:rPr lang="en-GB" sz="2400" b="0" i="0" u="none" strike="noStrike" dirty="0">
                <a:solidFill>
                  <a:srgbClr val="3F3F3F"/>
                </a:solidFill>
                <a:effectLst/>
                <a:latin typeface="Avenir"/>
              </a:rPr>
              <a:t>2018-2020 FLL Israel Regional Champions Award</a:t>
            </a:r>
            <a:endParaRPr lang="en-GB" sz="2400" b="0" i="0" u="none" strike="noStrike" dirty="0">
              <a:solidFill>
                <a:srgbClr val="549E39"/>
              </a:solidFill>
              <a:effectLst/>
              <a:latin typeface="Noto Sans Symbols"/>
            </a:endParaRPr>
          </a:p>
          <a:p>
            <a:pPr>
              <a:buFont typeface="Wingdings" panose="05000000000000000000" pitchFamily="2" charset="2"/>
              <a:buChar char="§"/>
            </a:pPr>
            <a:endParaRPr lang="LID4096" sz="4400" dirty="0"/>
          </a:p>
        </p:txBody>
      </p:sp>
      <p:sp>
        <p:nvSpPr>
          <p:cNvPr id="4" name="Footer Placeholder 3">
            <a:extLst>
              <a:ext uri="{FF2B5EF4-FFF2-40B4-BE49-F238E27FC236}">
                <a16:creationId xmlns:a16="http://schemas.microsoft.com/office/drawing/2014/main" id="{9824BD65-707C-469F-9BBE-06DD4DC63225}"/>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93DC8722-AF3C-4F8B-A5AA-ABF2779BDBAE}"/>
              </a:ext>
            </a:extLst>
          </p:cNvPr>
          <p:cNvSpPr>
            <a:spLocks noGrp="1"/>
          </p:cNvSpPr>
          <p:nvPr>
            <p:ph type="sldNum" sz="quarter" idx="12"/>
          </p:nvPr>
        </p:nvSpPr>
        <p:spPr/>
        <p:txBody>
          <a:bodyPr/>
          <a:lstStyle/>
          <a:p>
            <a:fld id="{4DBC7FC8-25FB-FC45-8177-2B991DA6778C}" type="slidenum">
              <a:rPr lang="en-US" smtClean="0"/>
              <a:t>2</a:t>
            </a:fld>
            <a:endParaRPr lang="en-US" dirty="0"/>
          </a:p>
        </p:txBody>
      </p:sp>
      <p:pic>
        <p:nvPicPr>
          <p:cNvPr id="1026" name="Picture 2">
            <a:extLst>
              <a:ext uri="{FF2B5EF4-FFF2-40B4-BE49-F238E27FC236}">
                <a16:creationId xmlns:a16="http://schemas.microsoft.com/office/drawing/2014/main" id="{8746271E-63C6-4358-9872-C4077A33E2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60" t="9037" r="4224" b="5767"/>
          <a:stretch/>
        </p:blipFill>
        <p:spPr bwMode="auto">
          <a:xfrm>
            <a:off x="4949466" y="3614875"/>
            <a:ext cx="3273928" cy="2231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oup of people posing for a picture&#10;&#10;Description automatically generated">
            <a:extLst>
              <a:ext uri="{FF2B5EF4-FFF2-40B4-BE49-F238E27FC236}">
                <a16:creationId xmlns:a16="http://schemas.microsoft.com/office/drawing/2014/main" id="{2AB77BE5-0952-46FD-81DD-2FB913197720}"/>
              </a:ext>
            </a:extLst>
          </p:cNvPr>
          <p:cNvPicPr>
            <a:picLocks noChangeAspect="1"/>
          </p:cNvPicPr>
          <p:nvPr/>
        </p:nvPicPr>
        <p:blipFill rotWithShape="1">
          <a:blip r:embed="rId3">
            <a:extLst>
              <a:ext uri="{28A0092B-C50C-407E-A947-70E740481C1C}">
                <a14:useLocalDpi xmlns:a14="http://schemas.microsoft.com/office/drawing/2010/main" val="0"/>
              </a:ext>
            </a:extLst>
          </a:blip>
          <a:srcRect l="3958" t="23062" r="15625" b="3096"/>
          <a:stretch/>
        </p:blipFill>
        <p:spPr>
          <a:xfrm>
            <a:off x="4949466" y="1599653"/>
            <a:ext cx="3273928" cy="2002934"/>
          </a:xfrm>
          <a:prstGeom prst="rect">
            <a:avLst/>
          </a:prstGeom>
        </p:spPr>
      </p:pic>
    </p:spTree>
    <p:extLst>
      <p:ext uri="{BB962C8B-B14F-4D97-AF65-F5344CB8AC3E}">
        <p14:creationId xmlns:p14="http://schemas.microsoft.com/office/powerpoint/2010/main" val="3224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C73F-2BB9-3441-A3B9-DB62710AD794}"/>
              </a:ext>
            </a:extLst>
          </p:cNvPr>
          <p:cNvSpPr>
            <a:spLocks noGrp="1"/>
          </p:cNvSpPr>
          <p:nvPr>
            <p:ph type="title"/>
          </p:nvPr>
        </p:nvSpPr>
        <p:spPr/>
        <p:txBody>
          <a:bodyPr>
            <a:normAutofit/>
          </a:bodyPr>
          <a:lstStyle/>
          <a:p>
            <a:r>
              <a:rPr lang="en-US" dirty="0"/>
              <a:t>pitch</a:t>
            </a:r>
          </a:p>
        </p:txBody>
      </p:sp>
      <p:sp>
        <p:nvSpPr>
          <p:cNvPr id="12" name="Content Placeholder 2">
            <a:extLst>
              <a:ext uri="{FF2B5EF4-FFF2-40B4-BE49-F238E27FC236}">
                <a16:creationId xmlns:a16="http://schemas.microsoft.com/office/drawing/2014/main" id="{145E96F6-179A-4382-954A-B67096FF5CE6}"/>
              </a:ext>
            </a:extLst>
          </p:cNvPr>
          <p:cNvSpPr txBox="1">
            <a:spLocks/>
          </p:cNvSpPr>
          <p:nvPr/>
        </p:nvSpPr>
        <p:spPr>
          <a:xfrm>
            <a:off x="623938" y="3725015"/>
            <a:ext cx="8238706" cy="3127970"/>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6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ro-RO" sz="1600" dirty="0"/>
              <a:t>Cine sunteți?</a:t>
            </a:r>
            <a:endParaRPr lang="en-US" sz="1600" dirty="0"/>
          </a:p>
          <a:p>
            <a:r>
              <a:rPr lang="ro-RO" sz="1600" dirty="0"/>
              <a:t>Ce problemă rezolvați</a:t>
            </a:r>
            <a:r>
              <a:rPr lang="en-US" sz="1600" dirty="0"/>
              <a:t>?</a:t>
            </a:r>
          </a:p>
          <a:p>
            <a:r>
              <a:rPr lang="ro-RO" sz="1600" dirty="0"/>
              <a:t>Care e soluția voastră</a:t>
            </a:r>
            <a:r>
              <a:rPr lang="en-US" sz="1600" dirty="0"/>
              <a:t>?</a:t>
            </a:r>
          </a:p>
          <a:p>
            <a:pPr marL="0" indent="0">
              <a:buNone/>
            </a:pPr>
            <a:endParaRPr lang="en-US" sz="100" dirty="0"/>
          </a:p>
          <a:p>
            <a:pPr marL="0" indent="0">
              <a:buNone/>
            </a:pPr>
            <a:endParaRPr lang="en-US" sz="1100" dirty="0"/>
          </a:p>
          <a:p>
            <a:r>
              <a:rPr lang="ro-RO" sz="1600" dirty="0"/>
              <a:t>Cine sunt clienții tăi</a:t>
            </a:r>
            <a:r>
              <a:rPr lang="en-US" sz="1600" dirty="0"/>
              <a:t>?</a:t>
            </a:r>
          </a:p>
          <a:p>
            <a:r>
              <a:rPr lang="ro-RO" sz="1600" dirty="0"/>
              <a:t>De ce e produsul vostru mai bun ca al altora de pe piață</a:t>
            </a:r>
            <a:r>
              <a:rPr lang="en-US" sz="1600" dirty="0"/>
              <a:t>?</a:t>
            </a:r>
          </a:p>
          <a:p>
            <a:r>
              <a:rPr lang="ro-RO" sz="1600" dirty="0"/>
              <a:t>Cu ce experți ai vorbit</a:t>
            </a:r>
            <a:r>
              <a:rPr lang="en-US" sz="1600" dirty="0"/>
              <a:t>? </a:t>
            </a:r>
          </a:p>
          <a:p>
            <a:r>
              <a:rPr lang="ro-RO" sz="1600" dirty="0"/>
              <a:t>Punctele tari ale soluției voastre și oportunitățile de piață în așa fel încât toți să înțeleagă de ce trebuie să vă dea votul lor sau să investească în voi</a:t>
            </a:r>
            <a:endParaRPr lang="en-US" sz="1600" dirty="0"/>
          </a:p>
        </p:txBody>
      </p:sp>
      <p:sp>
        <p:nvSpPr>
          <p:cNvPr id="15" name="Content Placeholder 2">
            <a:extLst>
              <a:ext uri="{FF2B5EF4-FFF2-40B4-BE49-F238E27FC236}">
                <a16:creationId xmlns:a16="http://schemas.microsoft.com/office/drawing/2014/main" id="{E1451ED5-8155-436A-8387-126250EC0388}"/>
              </a:ext>
            </a:extLst>
          </p:cNvPr>
          <p:cNvSpPr txBox="1">
            <a:spLocks/>
          </p:cNvSpPr>
          <p:nvPr/>
        </p:nvSpPr>
        <p:spPr>
          <a:xfrm>
            <a:off x="198594" y="1377372"/>
            <a:ext cx="8238707" cy="2461835"/>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6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ro-RO" sz="1800" dirty="0"/>
              <a:t>Un</a:t>
            </a:r>
            <a:r>
              <a:rPr lang="en-US" sz="1800" dirty="0"/>
              <a:t> pitch </a:t>
            </a:r>
            <a:r>
              <a:rPr lang="ro-RO" sz="1800" dirty="0"/>
              <a:t>este o sumă de idei, produse sau companii</a:t>
            </a:r>
            <a:endParaRPr lang="en-US" sz="1800" dirty="0"/>
          </a:p>
          <a:p>
            <a:r>
              <a:rPr lang="ro-RO" sz="1800" dirty="0"/>
              <a:t>Vă recomandăm să vă construți un </a:t>
            </a:r>
            <a:r>
              <a:rPr lang="en-US" sz="1800" dirty="0"/>
              <a:t>pitch </a:t>
            </a:r>
            <a:r>
              <a:rPr lang="ro-RO" sz="1800" dirty="0"/>
              <a:t>pentru a însuma toate detaliile soluției inovative pentru cineva care trece pe la standul vostru, un jurat, un investitor</a:t>
            </a:r>
            <a:endParaRPr lang="en-US" sz="1800" dirty="0"/>
          </a:p>
          <a:p>
            <a:r>
              <a:rPr lang="ro-RO" sz="1800" dirty="0"/>
              <a:t>Prezintă </a:t>
            </a:r>
            <a:r>
              <a:rPr lang="en-US" sz="1800" dirty="0"/>
              <a:t>pitch</a:t>
            </a:r>
            <a:r>
              <a:rPr lang="ro-RO" sz="1800" dirty="0"/>
              <a:t>-ul cu încredere și entuziasm</a:t>
            </a:r>
            <a:r>
              <a:rPr lang="en-US" sz="1800" dirty="0"/>
              <a:t>! </a:t>
            </a:r>
          </a:p>
          <a:p>
            <a:r>
              <a:rPr lang="ro-RO" sz="1800" dirty="0"/>
              <a:t>Menține-l scurt</a:t>
            </a:r>
            <a:r>
              <a:rPr lang="en-US" sz="1800" dirty="0"/>
              <a:t>, </a:t>
            </a:r>
            <a:r>
              <a:rPr lang="ro-RO" sz="1800" dirty="0"/>
              <a:t>un</a:t>
            </a:r>
            <a:r>
              <a:rPr lang="en-US" sz="1800" dirty="0"/>
              <a:t> pitch </a:t>
            </a:r>
            <a:r>
              <a:rPr lang="ro-RO" sz="1800" dirty="0"/>
              <a:t>ar trebui să fie de </a:t>
            </a:r>
            <a:r>
              <a:rPr lang="en-US" sz="1800" dirty="0"/>
              <a:t>1-5 minute</a:t>
            </a:r>
            <a:r>
              <a:rPr lang="ro-RO" sz="1800" dirty="0"/>
              <a:t> în funcție de persoana pentru care faceți prezentarea</a:t>
            </a:r>
            <a:endParaRPr lang="en-US" sz="1800" dirty="0"/>
          </a:p>
          <a:p>
            <a:r>
              <a:rPr lang="ro-RO" sz="1800" b="1" dirty="0"/>
              <a:t>Ce ar trebui să incluzi în </a:t>
            </a:r>
            <a:r>
              <a:rPr lang="en-US" sz="1800" b="1" dirty="0"/>
              <a:t>pitch</a:t>
            </a:r>
            <a:r>
              <a:rPr lang="ro-RO" sz="1800" b="1" dirty="0"/>
              <a:t>-ul vostru</a:t>
            </a:r>
            <a:endParaRPr lang="en-US" sz="1800" b="1" dirty="0"/>
          </a:p>
          <a:p>
            <a:endParaRPr lang="en-US" sz="1800" dirty="0"/>
          </a:p>
          <a:p>
            <a:pPr marL="0" indent="0">
              <a:buNone/>
            </a:pPr>
            <a:endParaRPr lang="en-US" sz="1800" dirty="0"/>
          </a:p>
        </p:txBody>
      </p:sp>
      <p:pic>
        <p:nvPicPr>
          <p:cNvPr id="10" name="Picture 9">
            <a:extLst>
              <a:ext uri="{FF2B5EF4-FFF2-40B4-BE49-F238E27FC236}">
                <a16:creationId xmlns:a16="http://schemas.microsoft.com/office/drawing/2014/main" id="{64906A24-CA61-461F-A5EC-AB52E707DDCD}"/>
              </a:ext>
            </a:extLst>
          </p:cNvPr>
          <p:cNvPicPr>
            <a:picLocks noChangeAspect="1"/>
          </p:cNvPicPr>
          <p:nvPr/>
        </p:nvPicPr>
        <p:blipFill>
          <a:blip r:embed="rId3"/>
          <a:stretch>
            <a:fillRect/>
          </a:stretch>
        </p:blipFill>
        <p:spPr>
          <a:xfrm>
            <a:off x="6037076" y="3376297"/>
            <a:ext cx="2654277" cy="1992708"/>
          </a:xfrm>
          <a:prstGeom prst="rect">
            <a:avLst/>
          </a:prstGeom>
        </p:spPr>
      </p:pic>
      <p:pic>
        <p:nvPicPr>
          <p:cNvPr id="1026" name="Picture 2" descr="Speak, speaking, talk icon">
            <a:extLst>
              <a:ext uri="{FF2B5EF4-FFF2-40B4-BE49-F238E27FC236}">
                <a16:creationId xmlns:a16="http://schemas.microsoft.com/office/drawing/2014/main" id="{41CA075B-645E-4387-AF02-321324608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291" y="3429000"/>
            <a:ext cx="1377707" cy="13777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A6E082B-7729-4ECC-99CC-C4F5CD6E9368}"/>
              </a:ext>
            </a:extLst>
          </p:cNvPr>
          <p:cNvSpPr/>
          <p:nvPr/>
        </p:nvSpPr>
        <p:spPr>
          <a:xfrm>
            <a:off x="747298" y="4718927"/>
            <a:ext cx="4513415" cy="338554"/>
          </a:xfrm>
          <a:prstGeom prst="rect">
            <a:avLst/>
          </a:prstGeom>
        </p:spPr>
        <p:txBody>
          <a:bodyPr wrap="none">
            <a:spAutoFit/>
          </a:bodyPr>
          <a:lstStyle/>
          <a:p>
            <a:r>
              <a:rPr lang="ro-RO" sz="1600" b="1" i="1" dirty="0">
                <a:solidFill>
                  <a:schemeClr val="tx1">
                    <a:lumMod val="75000"/>
                    <a:lumOff val="25000"/>
                  </a:schemeClr>
                </a:solidFill>
              </a:rPr>
              <a:t>Dacă vorbești cu potențialii investitori sau jurați</a:t>
            </a:r>
            <a:endParaRPr lang="en-US" sz="1600" b="1" i="1" dirty="0">
              <a:solidFill>
                <a:schemeClr val="tx1">
                  <a:lumMod val="75000"/>
                  <a:lumOff val="25000"/>
                </a:schemeClr>
              </a:solidFill>
            </a:endParaRPr>
          </a:p>
        </p:txBody>
      </p:sp>
      <p:sp>
        <p:nvSpPr>
          <p:cNvPr id="19" name="Footer Placeholder 3">
            <a:extLst>
              <a:ext uri="{FF2B5EF4-FFF2-40B4-BE49-F238E27FC236}">
                <a16:creationId xmlns:a16="http://schemas.microsoft.com/office/drawing/2014/main" id="{0D88A9B8-F1FC-4037-B26D-0D03A6EEAD79}"/>
              </a:ext>
            </a:extLst>
          </p:cNvPr>
          <p:cNvSpPr>
            <a:spLocks noGrp="1"/>
          </p:cNvSpPr>
          <p:nvPr>
            <p:ph type="ftr" sz="quarter" idx="11"/>
          </p:nvPr>
        </p:nvSpPr>
        <p:spPr>
          <a:xfrm>
            <a:off x="6708707" y="6487860"/>
            <a:ext cx="4870585" cy="365125"/>
          </a:xfrm>
        </p:spPr>
        <p:txBody>
          <a:bodyPr/>
          <a:lstStyle/>
          <a:p>
            <a:r>
              <a:rPr lang="en-US"/>
              <a:t>© 2023, FLLTutorials.com. Last Edit 5/29/2023</a:t>
            </a:r>
            <a:endParaRPr lang="en-US" dirty="0"/>
          </a:p>
        </p:txBody>
      </p:sp>
      <p:sp>
        <p:nvSpPr>
          <p:cNvPr id="3" name="Slide Number Placeholder 2">
            <a:extLst>
              <a:ext uri="{FF2B5EF4-FFF2-40B4-BE49-F238E27FC236}">
                <a16:creationId xmlns:a16="http://schemas.microsoft.com/office/drawing/2014/main" id="{CD026FA4-D617-F1C1-1F71-38F2555E4A85}"/>
              </a:ext>
            </a:extLst>
          </p:cNvPr>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2291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8BB4-725F-4186-B862-F4C0D847B197}"/>
              </a:ext>
            </a:extLst>
          </p:cNvPr>
          <p:cNvSpPr>
            <a:spLocks noGrp="1"/>
          </p:cNvSpPr>
          <p:nvPr>
            <p:ph type="title"/>
          </p:nvPr>
        </p:nvSpPr>
        <p:spPr/>
        <p:txBody>
          <a:bodyPr/>
          <a:lstStyle/>
          <a:p>
            <a:r>
              <a:rPr lang="ro-RO" dirty="0"/>
              <a:t>Procesul de dezvoltare a inovației</a:t>
            </a:r>
            <a:endParaRPr lang="en-US" dirty="0"/>
          </a:p>
        </p:txBody>
      </p:sp>
      <p:sp>
        <p:nvSpPr>
          <p:cNvPr id="4" name="Footer Placeholder 3">
            <a:extLst>
              <a:ext uri="{FF2B5EF4-FFF2-40B4-BE49-F238E27FC236}">
                <a16:creationId xmlns:a16="http://schemas.microsoft.com/office/drawing/2014/main" id="{6B1C5FFF-78B7-44C2-B22F-A45C9EFBB60A}"/>
              </a:ext>
            </a:extLst>
          </p:cNvPr>
          <p:cNvSpPr>
            <a:spLocks noGrp="1"/>
          </p:cNvSpPr>
          <p:nvPr>
            <p:ph type="ftr" sz="quarter" idx="11"/>
          </p:nvPr>
        </p:nvSpPr>
        <p:spPr>
          <a:xfrm>
            <a:off x="0" y="6492875"/>
            <a:ext cx="4870585" cy="365125"/>
          </a:xfrm>
        </p:spPr>
        <p:txBody>
          <a:bodyPr/>
          <a:lstStyle/>
          <a:p>
            <a:r>
              <a:rPr lang="en-US"/>
              <a:t>© 2023, FLLTutorials.com. Last Edit 5/29/2023</a:t>
            </a:r>
            <a:endParaRPr lang="en-US" dirty="0"/>
          </a:p>
        </p:txBody>
      </p:sp>
      <p:sp>
        <p:nvSpPr>
          <p:cNvPr id="6" name="Content Placeholder 2">
            <a:extLst>
              <a:ext uri="{FF2B5EF4-FFF2-40B4-BE49-F238E27FC236}">
                <a16:creationId xmlns:a16="http://schemas.microsoft.com/office/drawing/2014/main" id="{0D39DC57-5853-40A5-B38F-371D6A76707E}"/>
              </a:ext>
            </a:extLst>
          </p:cNvPr>
          <p:cNvSpPr txBox="1">
            <a:spLocks/>
          </p:cNvSpPr>
          <p:nvPr/>
        </p:nvSpPr>
        <p:spPr>
          <a:xfrm>
            <a:off x="401434" y="3892490"/>
            <a:ext cx="6842048" cy="198740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6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ro-RO" sz="1700" dirty="0"/>
              <a:t>Cum putem construi </a:t>
            </a:r>
            <a:r>
              <a:rPr lang="en-US" sz="1700" dirty="0"/>
              <a:t> </a:t>
            </a:r>
            <a:r>
              <a:rPr lang="en-US" sz="1700" dirty="0">
                <a:hlinkClick r:id="rId2"/>
              </a:rPr>
              <a:t>Business Model Canvas </a:t>
            </a:r>
            <a:r>
              <a:rPr lang="en-US" sz="1700" dirty="0"/>
              <a:t>&amp; </a:t>
            </a:r>
            <a:r>
              <a:rPr lang="en-US" sz="1700" dirty="0">
                <a:hlinkClick r:id="rId3"/>
              </a:rPr>
              <a:t>Value Proposition Canvas </a:t>
            </a:r>
            <a:r>
              <a:rPr lang="en-US" sz="1700" dirty="0"/>
              <a:t>?</a:t>
            </a:r>
          </a:p>
          <a:p>
            <a:r>
              <a:rPr lang="ro-RO" sz="1700" dirty="0"/>
              <a:t>Priviți</a:t>
            </a:r>
            <a:r>
              <a:rPr lang="en-US" sz="1700" dirty="0"/>
              <a:t> video</a:t>
            </a:r>
            <a:r>
              <a:rPr lang="ro-RO" sz="1700" dirty="0"/>
              <a:t>-urile care explică fiecare planșă</a:t>
            </a:r>
            <a:r>
              <a:rPr lang="en-US" sz="1700" dirty="0"/>
              <a:t> (</a:t>
            </a:r>
            <a:r>
              <a:rPr lang="ro-RO" sz="1700" dirty="0"/>
              <a:t>link mai sus</a:t>
            </a:r>
            <a:r>
              <a:rPr lang="en-US" sz="1700" dirty="0"/>
              <a:t>)</a:t>
            </a:r>
          </a:p>
          <a:p>
            <a:r>
              <a:rPr lang="ro-RO" sz="1700" dirty="0"/>
              <a:t>Stați împreună ca o echipă și realizați desenele de planșă, întâi pe tablă</a:t>
            </a:r>
            <a:endParaRPr lang="en-US" sz="1700" dirty="0"/>
          </a:p>
          <a:p>
            <a:r>
              <a:rPr lang="ro-RO" sz="1700" dirty="0"/>
              <a:t>Vorbiți despre fiecare categorie pe planșă, scrieți punctele relevante pe post-it-uri și adăugați apoi pe tablă.</a:t>
            </a:r>
            <a:endParaRPr lang="en-US" sz="1700" dirty="0"/>
          </a:p>
        </p:txBody>
      </p:sp>
      <p:pic>
        <p:nvPicPr>
          <p:cNvPr id="8" name="Picture 7" descr="A picture containing person, man, standing, holding&#10;&#10;Description automatically generated">
            <a:extLst>
              <a:ext uri="{FF2B5EF4-FFF2-40B4-BE49-F238E27FC236}">
                <a16:creationId xmlns:a16="http://schemas.microsoft.com/office/drawing/2014/main" id="{CEFC8597-3AB5-42B9-BA79-21AA76ADECE6}"/>
              </a:ext>
            </a:extLst>
          </p:cNvPr>
          <p:cNvPicPr>
            <a:picLocks noChangeAspect="1"/>
          </p:cNvPicPr>
          <p:nvPr/>
        </p:nvPicPr>
        <p:blipFill rotWithShape="1">
          <a:blip r:embed="rId4">
            <a:extLst>
              <a:ext uri="{28A0092B-C50C-407E-A947-70E740481C1C}">
                <a14:useLocalDpi xmlns:a14="http://schemas.microsoft.com/office/drawing/2010/main" val="0"/>
              </a:ext>
            </a:extLst>
          </a:blip>
          <a:srcRect t="27916"/>
          <a:stretch/>
        </p:blipFill>
        <p:spPr>
          <a:xfrm>
            <a:off x="7067254" y="1850636"/>
            <a:ext cx="1797182" cy="1727292"/>
          </a:xfrm>
          <a:prstGeom prst="rect">
            <a:avLst/>
          </a:prstGeom>
        </p:spPr>
      </p:pic>
      <p:sp>
        <p:nvSpPr>
          <p:cNvPr id="9" name="Rectangle 8">
            <a:extLst>
              <a:ext uri="{FF2B5EF4-FFF2-40B4-BE49-F238E27FC236}">
                <a16:creationId xmlns:a16="http://schemas.microsoft.com/office/drawing/2014/main" id="{25390EFD-0A5A-4024-8045-3B9BE1F53234}"/>
              </a:ext>
            </a:extLst>
          </p:cNvPr>
          <p:cNvSpPr/>
          <p:nvPr/>
        </p:nvSpPr>
        <p:spPr>
          <a:xfrm>
            <a:off x="401435" y="5814549"/>
            <a:ext cx="8552065" cy="523220"/>
          </a:xfrm>
          <a:prstGeom prst="rect">
            <a:avLst/>
          </a:prstGeom>
        </p:spPr>
        <p:txBody>
          <a:bodyPr wrap="square">
            <a:spAutoFit/>
          </a:bodyPr>
          <a:lstStyle/>
          <a:p>
            <a:r>
              <a:rPr lang="en-US" sz="1400" dirty="0">
                <a:solidFill>
                  <a:schemeClr val="bg2">
                    <a:lumMod val="50000"/>
                  </a:schemeClr>
                </a:solidFill>
              </a:rPr>
              <a:t>** we recommend these canvases for higher levels of competition, since the Global Innovation Award our teams have been building one for the state championship level</a:t>
            </a:r>
          </a:p>
        </p:txBody>
      </p:sp>
      <p:sp>
        <p:nvSpPr>
          <p:cNvPr id="10" name="Content Placeholder 2">
            <a:extLst>
              <a:ext uri="{FF2B5EF4-FFF2-40B4-BE49-F238E27FC236}">
                <a16:creationId xmlns:a16="http://schemas.microsoft.com/office/drawing/2014/main" id="{21C557C4-C757-47D2-B2E9-20912220B6A9}"/>
              </a:ext>
            </a:extLst>
          </p:cNvPr>
          <p:cNvSpPr txBox="1">
            <a:spLocks/>
          </p:cNvSpPr>
          <p:nvPr/>
        </p:nvSpPr>
        <p:spPr>
          <a:xfrm>
            <a:off x="401435" y="1424011"/>
            <a:ext cx="8552065" cy="246847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6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ro-RO" sz="1700" dirty="0"/>
              <a:t>Arătarea și documentarea procesului de dezvoltare a inovației voastre poate duce proiectul vostru la nivelul următor</a:t>
            </a:r>
            <a:r>
              <a:rPr lang="en-US" sz="1700" dirty="0"/>
              <a:t>. </a:t>
            </a:r>
          </a:p>
          <a:p>
            <a:r>
              <a:rPr lang="ro-RO" sz="1700" dirty="0"/>
              <a:t>Sunt 4 documente pe care le poți adăuga la acest proces</a:t>
            </a:r>
            <a:r>
              <a:rPr lang="en-US" sz="1700" dirty="0"/>
              <a:t>:</a:t>
            </a:r>
          </a:p>
          <a:p>
            <a:r>
              <a:rPr lang="ro-RO" sz="1400" dirty="0"/>
              <a:t>Notificarea de schimbare a soluției de inginerie</a:t>
            </a:r>
            <a:endParaRPr lang="en-US" sz="1400" dirty="0"/>
          </a:p>
          <a:p>
            <a:r>
              <a:rPr lang="ro-RO" sz="1400" dirty="0"/>
              <a:t>Analiza </a:t>
            </a:r>
            <a:r>
              <a:rPr lang="en-US" sz="1400" dirty="0"/>
              <a:t>SWOT </a:t>
            </a:r>
          </a:p>
          <a:p>
            <a:r>
              <a:rPr lang="ro-RO" sz="1400" dirty="0"/>
              <a:t>Planșa cu modelul de bussines</a:t>
            </a:r>
            <a:endParaRPr lang="en-US" sz="1400" dirty="0"/>
          </a:p>
          <a:p>
            <a:r>
              <a:rPr lang="ro-RO" sz="1400" dirty="0"/>
              <a:t>Planșa cu propunerea financiară</a:t>
            </a:r>
            <a:r>
              <a:rPr lang="en-US" sz="1400" dirty="0"/>
              <a:t> </a:t>
            </a:r>
          </a:p>
          <a:p>
            <a:pPr marL="0" indent="0">
              <a:buFont typeface="Wingdings 2" panose="05020102010507070707" pitchFamily="18" charset="2"/>
              <a:buNone/>
            </a:pPr>
            <a:endParaRPr lang="en-US" sz="1700" dirty="0"/>
          </a:p>
          <a:p>
            <a:endParaRPr lang="en-US" sz="1700" dirty="0"/>
          </a:p>
        </p:txBody>
      </p:sp>
      <p:sp>
        <p:nvSpPr>
          <p:cNvPr id="11" name="AutoShape 6" descr="Small Business Svg Png Icon Free Download (#453823 ...">
            <a:extLst>
              <a:ext uri="{FF2B5EF4-FFF2-40B4-BE49-F238E27FC236}">
                <a16:creationId xmlns:a16="http://schemas.microsoft.com/office/drawing/2014/main" id="{5BBC33AD-0277-4E8E-95E3-428EDE32F093}"/>
              </a:ext>
            </a:extLst>
          </p:cNvPr>
          <p:cNvSpPr>
            <a:spLocks noChangeAspect="1" noChangeArrowheads="1"/>
          </p:cNvSpPr>
          <p:nvPr/>
        </p:nvSpPr>
        <p:spPr bwMode="auto">
          <a:xfrm>
            <a:off x="9906000" y="239478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6" name="Picture 10" descr="Concept generation, creativity, idea generation, innovative ...">
            <a:extLst>
              <a:ext uri="{FF2B5EF4-FFF2-40B4-BE49-F238E27FC236}">
                <a16:creationId xmlns:a16="http://schemas.microsoft.com/office/drawing/2014/main" id="{4F4D0B0D-A412-4611-ADFB-1CFCE1B014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4439" y="2417359"/>
            <a:ext cx="1096302" cy="10963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CBEF4BA-9883-9DB9-39CB-22D3395296A7}"/>
              </a:ext>
            </a:extLst>
          </p:cNvPr>
          <p:cNvSpPr>
            <a:spLocks noGrp="1"/>
          </p:cNvSpPr>
          <p:nvPr>
            <p:ph type="sldNum" sz="quarter" idx="12"/>
          </p:nvPr>
        </p:nvSpPr>
        <p:spPr/>
        <p:txBody>
          <a:bodyPr/>
          <a:lstStyle/>
          <a:p>
            <a:fld id="{4DBC7FC8-25FB-FC45-8177-2B991DA6778C}" type="slidenum">
              <a:rPr lang="en-US" smtClean="0"/>
              <a:t>4</a:t>
            </a:fld>
            <a:endParaRPr lang="en-US" dirty="0"/>
          </a:p>
        </p:txBody>
      </p:sp>
    </p:spTree>
    <p:extLst>
      <p:ext uri="{BB962C8B-B14F-4D97-AF65-F5344CB8AC3E}">
        <p14:creationId xmlns:p14="http://schemas.microsoft.com/office/powerpoint/2010/main" val="168234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FA39-854E-4155-825B-8AF3A8E7D10F}"/>
              </a:ext>
            </a:extLst>
          </p:cNvPr>
          <p:cNvSpPr>
            <a:spLocks noGrp="1"/>
          </p:cNvSpPr>
          <p:nvPr>
            <p:ph type="title"/>
          </p:nvPr>
        </p:nvSpPr>
        <p:spPr>
          <a:xfrm>
            <a:off x="577124" y="813508"/>
            <a:ext cx="7989752" cy="596796"/>
          </a:xfrm>
        </p:spPr>
        <p:txBody>
          <a:bodyPr>
            <a:normAutofit fontScale="90000"/>
          </a:bodyPr>
          <a:lstStyle/>
          <a:p>
            <a:r>
              <a:rPr lang="ro-RO" dirty="0"/>
              <a:t>Notificarea privind schimbare a soluției de inginerie</a:t>
            </a:r>
            <a:endParaRPr lang="en-US" dirty="0"/>
          </a:p>
        </p:txBody>
      </p:sp>
      <p:sp>
        <p:nvSpPr>
          <p:cNvPr id="3" name="Content Placeholder 2">
            <a:extLst>
              <a:ext uri="{FF2B5EF4-FFF2-40B4-BE49-F238E27FC236}">
                <a16:creationId xmlns:a16="http://schemas.microsoft.com/office/drawing/2014/main" id="{9451BA84-9CD2-46AD-AA9C-F755083CCDBD}"/>
              </a:ext>
            </a:extLst>
          </p:cNvPr>
          <p:cNvSpPr>
            <a:spLocks noGrp="1"/>
          </p:cNvSpPr>
          <p:nvPr>
            <p:ph idx="1"/>
          </p:nvPr>
        </p:nvSpPr>
        <p:spPr>
          <a:xfrm>
            <a:off x="447843" y="1738005"/>
            <a:ext cx="3504782" cy="4655588"/>
          </a:xfrm>
        </p:spPr>
        <p:txBody>
          <a:bodyPr>
            <a:normAutofit lnSpcReduction="10000"/>
          </a:bodyPr>
          <a:lstStyle/>
          <a:p>
            <a:r>
              <a:rPr lang="ro-RO" sz="1700" dirty="0"/>
              <a:t>Notificarea privind schimbarea soluției de inginerie</a:t>
            </a:r>
            <a:r>
              <a:rPr lang="en-US" sz="1700" dirty="0"/>
              <a:t>(ECN) </a:t>
            </a:r>
            <a:r>
              <a:rPr lang="ro-RO" sz="1700" dirty="0"/>
              <a:t>este un document autorizat și înregistrează schimbările de design prin prototipare și ciclul de viață, fazele unui produs</a:t>
            </a:r>
            <a:endParaRPr lang="en-US" sz="1700" dirty="0"/>
          </a:p>
          <a:p>
            <a:r>
              <a:rPr lang="ro-RO" sz="1700" dirty="0"/>
              <a:t>Este un instrument benefic atât pentru echipa voastră cât și pentru jurați</a:t>
            </a:r>
            <a:r>
              <a:rPr lang="en-US" sz="1700" dirty="0"/>
              <a:t>– </a:t>
            </a:r>
            <a:r>
              <a:rPr lang="ro-RO" sz="1700" dirty="0"/>
              <a:t>urmărește schimbările pe care le-ați realizat și motivele și arată de asemenea dezvoltarea produsului de-alungul timpului</a:t>
            </a:r>
            <a:endParaRPr lang="en-US" sz="1700" dirty="0"/>
          </a:p>
          <a:p>
            <a:r>
              <a:rPr lang="ro-RO" sz="1700" dirty="0"/>
              <a:t>Puteți face un </a:t>
            </a:r>
            <a:r>
              <a:rPr lang="en-US" sz="1700" dirty="0"/>
              <a:t>ECN </a:t>
            </a:r>
            <a:r>
              <a:rPr lang="ro-RO" sz="1700" dirty="0"/>
              <a:t>nu numai pentru proiectul vostru de inovare dar și pentru robotul vostru</a:t>
            </a:r>
            <a:r>
              <a:rPr lang="en-US" sz="1700" dirty="0"/>
              <a:t>!</a:t>
            </a:r>
          </a:p>
        </p:txBody>
      </p:sp>
      <p:pic>
        <p:nvPicPr>
          <p:cNvPr id="5122" name="Picture 2">
            <a:extLst>
              <a:ext uri="{FF2B5EF4-FFF2-40B4-BE49-F238E27FC236}">
                <a16:creationId xmlns:a16="http://schemas.microsoft.com/office/drawing/2014/main" id="{448F4988-A7CE-4AFF-B046-0C433C7182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83" t="16699" r="24167" b="13301"/>
          <a:stretch/>
        </p:blipFill>
        <p:spPr bwMode="auto">
          <a:xfrm>
            <a:off x="3889051" y="1939674"/>
            <a:ext cx="4807106" cy="369326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04FCC148-1453-4473-8E94-1C1BADE9FCF6}"/>
              </a:ext>
            </a:extLst>
          </p:cNvPr>
          <p:cNvSpPr>
            <a:spLocks noGrp="1"/>
          </p:cNvSpPr>
          <p:nvPr>
            <p:ph type="ftr" sz="quarter" idx="11"/>
          </p:nvPr>
        </p:nvSpPr>
        <p:spPr>
          <a:xfrm>
            <a:off x="581193" y="6288343"/>
            <a:ext cx="4870585" cy="365125"/>
          </a:xfrm>
        </p:spPr>
        <p:txBody>
          <a:bodyPr/>
          <a:lstStyle/>
          <a:p>
            <a:r>
              <a:rPr lang="en-US"/>
              <a:t>© 2023, FLLTutorials.com. Last Edit 5/29/2023</a:t>
            </a:r>
            <a:endParaRPr lang="en-US" dirty="0"/>
          </a:p>
        </p:txBody>
      </p:sp>
      <p:sp>
        <p:nvSpPr>
          <p:cNvPr id="4" name="Slide Number Placeholder 3">
            <a:extLst>
              <a:ext uri="{FF2B5EF4-FFF2-40B4-BE49-F238E27FC236}">
                <a16:creationId xmlns:a16="http://schemas.microsoft.com/office/drawing/2014/main" id="{A19E5533-CD1A-CCC3-451A-C151AA93BAE5}"/>
              </a:ext>
            </a:extLst>
          </p:cNvPr>
          <p:cNvSpPr>
            <a:spLocks noGrp="1"/>
          </p:cNvSpPr>
          <p:nvPr>
            <p:ph type="sldNum" sz="quarter" idx="12"/>
          </p:nvPr>
        </p:nvSpPr>
        <p:spPr/>
        <p:txBody>
          <a:bodyPr/>
          <a:lstStyle/>
          <a:p>
            <a:fld id="{4DBC7FC8-25FB-FC45-8177-2B991DA6778C}" type="slidenum">
              <a:rPr lang="en-US" smtClean="0"/>
              <a:t>5</a:t>
            </a:fld>
            <a:endParaRPr lang="en-US" dirty="0"/>
          </a:p>
        </p:txBody>
      </p:sp>
    </p:spTree>
    <p:extLst>
      <p:ext uri="{BB962C8B-B14F-4D97-AF65-F5344CB8AC3E}">
        <p14:creationId xmlns:p14="http://schemas.microsoft.com/office/powerpoint/2010/main" val="331354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FA39-854E-4155-825B-8AF3A8E7D10F}"/>
              </a:ext>
            </a:extLst>
          </p:cNvPr>
          <p:cNvSpPr>
            <a:spLocks noGrp="1"/>
          </p:cNvSpPr>
          <p:nvPr>
            <p:ph type="title"/>
          </p:nvPr>
        </p:nvSpPr>
        <p:spPr/>
        <p:txBody>
          <a:bodyPr/>
          <a:lstStyle/>
          <a:p>
            <a:r>
              <a:rPr lang="ro-RO" dirty="0"/>
              <a:t>Analiza swot</a:t>
            </a:r>
            <a:endParaRPr lang="en-US" dirty="0"/>
          </a:p>
        </p:txBody>
      </p:sp>
      <p:sp>
        <p:nvSpPr>
          <p:cNvPr id="3" name="Content Placeholder 2">
            <a:extLst>
              <a:ext uri="{FF2B5EF4-FFF2-40B4-BE49-F238E27FC236}">
                <a16:creationId xmlns:a16="http://schemas.microsoft.com/office/drawing/2014/main" id="{9451BA84-9CD2-46AD-AA9C-F755083CCDBD}"/>
              </a:ext>
            </a:extLst>
          </p:cNvPr>
          <p:cNvSpPr>
            <a:spLocks noGrp="1"/>
          </p:cNvSpPr>
          <p:nvPr>
            <p:ph idx="1"/>
          </p:nvPr>
        </p:nvSpPr>
        <p:spPr>
          <a:xfrm>
            <a:off x="440445" y="1628995"/>
            <a:ext cx="3463270" cy="4655588"/>
          </a:xfrm>
        </p:spPr>
        <p:txBody>
          <a:bodyPr>
            <a:normAutofit fontScale="92500" lnSpcReduction="10000"/>
          </a:bodyPr>
          <a:lstStyle/>
          <a:p>
            <a:r>
              <a:rPr lang="ro-RO" sz="2000" dirty="0"/>
              <a:t>O analiză SWOT este un instrument incredibil de simplu, dar extrem de puternic care vă poate ajuta să dezvoltați un produs</a:t>
            </a:r>
            <a:r>
              <a:rPr lang="en-US" sz="2000" dirty="0"/>
              <a:t>.</a:t>
            </a:r>
          </a:p>
          <a:p>
            <a:r>
              <a:rPr lang="en-US" sz="2000" dirty="0"/>
              <a:t> </a:t>
            </a:r>
            <a:r>
              <a:rPr lang="ro-RO" sz="2000" dirty="0"/>
              <a:t>Punctele forte și punctele slabe sunt caracteristici interne – sunt lucruri asupra cărora aveți control și le puteți schimba</a:t>
            </a:r>
            <a:r>
              <a:rPr lang="en-US" sz="2000" dirty="0"/>
              <a:t>. </a:t>
            </a:r>
          </a:p>
          <a:p>
            <a:r>
              <a:rPr lang="ro-RO" sz="2000" dirty="0"/>
              <a:t>Oportunitățile și amenintările sunt externe</a:t>
            </a:r>
            <a:r>
              <a:rPr lang="en-US" sz="2000" dirty="0"/>
              <a:t>. </a:t>
            </a:r>
            <a:r>
              <a:rPr lang="ro-RO" sz="2000" dirty="0"/>
              <a:t>Vă puteți folosi de avantajele oportunităților și vă puteți proteja împotriva amenințărilor dar nu le puteți schimba.</a:t>
            </a:r>
            <a:endParaRPr lang="en-US" sz="2000" dirty="0"/>
          </a:p>
        </p:txBody>
      </p:sp>
      <p:sp>
        <p:nvSpPr>
          <p:cNvPr id="7" name="Footer Placeholder 3">
            <a:extLst>
              <a:ext uri="{FF2B5EF4-FFF2-40B4-BE49-F238E27FC236}">
                <a16:creationId xmlns:a16="http://schemas.microsoft.com/office/drawing/2014/main" id="{04FCC148-1453-4473-8E94-1C1BADE9FCF6}"/>
              </a:ext>
            </a:extLst>
          </p:cNvPr>
          <p:cNvSpPr>
            <a:spLocks noGrp="1"/>
          </p:cNvSpPr>
          <p:nvPr>
            <p:ph type="ftr" sz="quarter" idx="11"/>
          </p:nvPr>
        </p:nvSpPr>
        <p:spPr>
          <a:xfrm>
            <a:off x="88824" y="6446744"/>
            <a:ext cx="4870585" cy="365125"/>
          </a:xfrm>
        </p:spPr>
        <p:txBody>
          <a:bodyPr/>
          <a:lstStyle/>
          <a:p>
            <a:r>
              <a:rPr lang="en-US"/>
              <a:t>© 2023, FLLTutorials.com. Last Edit 5/29/2023</a:t>
            </a:r>
            <a:endParaRPr lang="en-US" dirty="0"/>
          </a:p>
        </p:txBody>
      </p:sp>
      <p:pic>
        <p:nvPicPr>
          <p:cNvPr id="6146" name="Picture 2" descr="SWOT – ויקיפדיה">
            <a:extLst>
              <a:ext uri="{FF2B5EF4-FFF2-40B4-BE49-F238E27FC236}">
                <a16:creationId xmlns:a16="http://schemas.microsoft.com/office/drawing/2014/main" id="{50A5B7BA-943F-46DD-AD1F-D5230D27EB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66"/>
          <a:stretch/>
        </p:blipFill>
        <p:spPr bwMode="auto">
          <a:xfrm>
            <a:off x="3762966" y="1628995"/>
            <a:ext cx="4870585" cy="46593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FDE7510-39D8-4456-A735-FEC3228E83FF}"/>
              </a:ext>
            </a:extLst>
          </p:cNvPr>
          <p:cNvSpPr/>
          <p:nvPr/>
        </p:nvSpPr>
        <p:spPr>
          <a:xfrm>
            <a:off x="4009222" y="5956622"/>
            <a:ext cx="5635939" cy="230832"/>
          </a:xfrm>
          <a:prstGeom prst="rect">
            <a:avLst/>
          </a:prstGeom>
        </p:spPr>
        <p:txBody>
          <a:bodyPr wrap="square">
            <a:spAutoFit/>
          </a:bodyPr>
          <a:lstStyle/>
          <a:p>
            <a:r>
              <a:rPr lang="en-US" sz="900" dirty="0">
                <a:hlinkClick r:id="rId3"/>
              </a:rPr>
              <a:t>https://commons.wikimedia.org/wiki/File:SWOT_en.svg</a:t>
            </a:r>
            <a:endParaRPr lang="en-US" sz="900" dirty="0"/>
          </a:p>
        </p:txBody>
      </p:sp>
      <p:sp>
        <p:nvSpPr>
          <p:cNvPr id="5" name="Slide Number Placeholder 4">
            <a:extLst>
              <a:ext uri="{FF2B5EF4-FFF2-40B4-BE49-F238E27FC236}">
                <a16:creationId xmlns:a16="http://schemas.microsoft.com/office/drawing/2014/main" id="{CA80BEC6-1CA0-76C6-2B9D-1E174D36F36E}"/>
              </a:ext>
            </a:extLst>
          </p:cNvPr>
          <p:cNvSpPr>
            <a:spLocks noGrp="1"/>
          </p:cNvSpPr>
          <p:nvPr>
            <p:ph type="sldNum" sz="quarter" idx="12"/>
          </p:nvPr>
        </p:nvSpPr>
        <p:spPr/>
        <p:txBody>
          <a:bodyPr/>
          <a:lstStyle/>
          <a:p>
            <a:fld id="{4DBC7FC8-25FB-FC45-8177-2B991DA6778C}" type="slidenum">
              <a:rPr lang="en-US" smtClean="0"/>
              <a:t>6</a:t>
            </a:fld>
            <a:endParaRPr lang="en-US" dirty="0"/>
          </a:p>
        </p:txBody>
      </p:sp>
    </p:spTree>
    <p:extLst>
      <p:ext uri="{BB962C8B-B14F-4D97-AF65-F5344CB8AC3E}">
        <p14:creationId xmlns:p14="http://schemas.microsoft.com/office/powerpoint/2010/main" val="222652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212D-4B00-41DB-8958-A49E26C4EC38}"/>
              </a:ext>
            </a:extLst>
          </p:cNvPr>
          <p:cNvSpPr>
            <a:spLocks noGrp="1"/>
          </p:cNvSpPr>
          <p:nvPr>
            <p:ph type="title"/>
          </p:nvPr>
        </p:nvSpPr>
        <p:spPr/>
        <p:txBody>
          <a:bodyPr/>
          <a:lstStyle/>
          <a:p>
            <a:r>
              <a:rPr lang="ro-RO" dirty="0"/>
              <a:t>Planșa cu propunerea financiară</a:t>
            </a:r>
            <a:endParaRPr lang="en-US" dirty="0"/>
          </a:p>
        </p:txBody>
      </p:sp>
      <p:sp>
        <p:nvSpPr>
          <p:cNvPr id="3" name="Content Placeholder 2">
            <a:extLst>
              <a:ext uri="{FF2B5EF4-FFF2-40B4-BE49-F238E27FC236}">
                <a16:creationId xmlns:a16="http://schemas.microsoft.com/office/drawing/2014/main" id="{EE5D7EAA-9C88-4F78-A93B-FEE385CC8C4F}"/>
              </a:ext>
            </a:extLst>
          </p:cNvPr>
          <p:cNvSpPr>
            <a:spLocks noGrp="1"/>
          </p:cNvSpPr>
          <p:nvPr>
            <p:ph idx="1"/>
          </p:nvPr>
        </p:nvSpPr>
        <p:spPr/>
        <p:txBody>
          <a:bodyPr/>
          <a:lstStyle/>
          <a:p>
            <a:r>
              <a:rPr lang="ro-RO" sz="1700" dirty="0"/>
              <a:t>Propunerea financiară este un </a:t>
            </a:r>
            <a:r>
              <a:rPr lang="ro-RO" sz="1700" b="1" dirty="0"/>
              <a:t>identificator unic</a:t>
            </a:r>
            <a:r>
              <a:rPr lang="en-US" sz="1700" dirty="0"/>
              <a:t>.  </a:t>
            </a:r>
            <a:r>
              <a:rPr lang="ro-RO" sz="1700" dirty="0"/>
              <a:t>Propunerea financiară prezintă în mod clar de ce cineva ar dori să cumpere produsul vostru în locul celui al competitorilor tăi.</a:t>
            </a:r>
            <a:r>
              <a:rPr lang="en-US" sz="1700" dirty="0"/>
              <a:t> </a:t>
            </a:r>
          </a:p>
          <a:p>
            <a:r>
              <a:rPr lang="ro-RO" sz="1700" dirty="0"/>
              <a:t>Planșa cu propunerea financiară este un instrument care vă poate ajuta să vă asigurați că produsul sau serviciul vostru este pozitionat în zona în care clienții îl prețuiesc și au nevoie de el.</a:t>
            </a:r>
            <a:endParaRPr lang="en-US" sz="1700" dirty="0"/>
          </a:p>
          <a:p>
            <a:endParaRPr lang="en-US" sz="1700" dirty="0"/>
          </a:p>
        </p:txBody>
      </p:sp>
      <p:pic>
        <p:nvPicPr>
          <p:cNvPr id="2056" name="Picture 8" descr="Value Proposition Canvas | Experiência do usuário, Idéias de ...">
            <a:extLst>
              <a:ext uri="{FF2B5EF4-FFF2-40B4-BE49-F238E27FC236}">
                <a16:creationId xmlns:a16="http://schemas.microsoft.com/office/drawing/2014/main" id="{5DAF1562-2F60-4D48-A5D7-0A13C0F9F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918" y="3151094"/>
            <a:ext cx="4144301" cy="3111474"/>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3">
            <a:extLst>
              <a:ext uri="{FF2B5EF4-FFF2-40B4-BE49-F238E27FC236}">
                <a16:creationId xmlns:a16="http://schemas.microsoft.com/office/drawing/2014/main" id="{B36D60E8-5DFC-43B2-B8A9-C1646586F407}"/>
              </a:ext>
            </a:extLst>
          </p:cNvPr>
          <p:cNvSpPr>
            <a:spLocks noGrp="1"/>
          </p:cNvSpPr>
          <p:nvPr>
            <p:ph type="ftr" sz="quarter" idx="11"/>
          </p:nvPr>
        </p:nvSpPr>
        <p:spPr>
          <a:xfrm>
            <a:off x="0" y="6492875"/>
            <a:ext cx="4870585" cy="365125"/>
          </a:xfrm>
        </p:spPr>
        <p:txBody>
          <a:bodyPr/>
          <a:lstStyle/>
          <a:p>
            <a:r>
              <a:rPr lang="en-US"/>
              <a:t>© 2023, FLLTutorials.com. Last Edit 5/29/2023</a:t>
            </a:r>
            <a:endParaRPr lang="en-US" dirty="0"/>
          </a:p>
        </p:txBody>
      </p:sp>
      <p:sp>
        <p:nvSpPr>
          <p:cNvPr id="4" name="Slide Number Placeholder 3">
            <a:extLst>
              <a:ext uri="{FF2B5EF4-FFF2-40B4-BE49-F238E27FC236}">
                <a16:creationId xmlns:a16="http://schemas.microsoft.com/office/drawing/2014/main" id="{F8037662-FEDC-185C-9C13-8D11A25CFAF8}"/>
              </a:ext>
            </a:extLst>
          </p:cNvPr>
          <p:cNvSpPr>
            <a:spLocks noGrp="1"/>
          </p:cNvSpPr>
          <p:nvPr>
            <p:ph type="sldNum" sz="quarter" idx="12"/>
          </p:nvPr>
        </p:nvSpPr>
        <p:spPr/>
        <p:txBody>
          <a:bodyPr/>
          <a:lstStyle/>
          <a:p>
            <a:fld id="{4DBC7FC8-25FB-FC45-8177-2B991DA6778C}" type="slidenum">
              <a:rPr lang="en-US" smtClean="0"/>
              <a:t>7</a:t>
            </a:fld>
            <a:endParaRPr lang="en-US" dirty="0"/>
          </a:p>
        </p:txBody>
      </p:sp>
    </p:spTree>
    <p:extLst>
      <p:ext uri="{BB962C8B-B14F-4D97-AF65-F5344CB8AC3E}">
        <p14:creationId xmlns:p14="http://schemas.microsoft.com/office/powerpoint/2010/main" val="150255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C431443-C156-453E-8704-F743052CA063}"/>
              </a:ext>
            </a:extLst>
          </p:cNvPr>
          <p:cNvPicPr>
            <a:picLocks noChangeAspect="1"/>
          </p:cNvPicPr>
          <p:nvPr/>
        </p:nvPicPr>
        <p:blipFill>
          <a:blip r:embed="rId2"/>
          <a:stretch>
            <a:fillRect/>
          </a:stretch>
        </p:blipFill>
        <p:spPr>
          <a:xfrm>
            <a:off x="2972167" y="1713420"/>
            <a:ext cx="5392943" cy="4025211"/>
          </a:xfrm>
          <a:prstGeom prst="rect">
            <a:avLst/>
          </a:prstGeom>
        </p:spPr>
      </p:pic>
      <p:sp>
        <p:nvSpPr>
          <p:cNvPr id="2" name="Title 1">
            <a:extLst>
              <a:ext uri="{FF2B5EF4-FFF2-40B4-BE49-F238E27FC236}">
                <a16:creationId xmlns:a16="http://schemas.microsoft.com/office/drawing/2014/main" id="{EAEB212D-4B00-41DB-8958-A49E26C4EC38}"/>
              </a:ext>
            </a:extLst>
          </p:cNvPr>
          <p:cNvSpPr>
            <a:spLocks noGrp="1"/>
          </p:cNvSpPr>
          <p:nvPr>
            <p:ph type="title"/>
          </p:nvPr>
        </p:nvSpPr>
        <p:spPr/>
        <p:txBody>
          <a:bodyPr/>
          <a:lstStyle/>
          <a:p>
            <a:r>
              <a:rPr lang="ro-RO" dirty="0"/>
              <a:t>Proiecția modelului de bussines</a:t>
            </a:r>
            <a:endParaRPr lang="en-US" dirty="0"/>
          </a:p>
        </p:txBody>
      </p:sp>
      <p:sp>
        <p:nvSpPr>
          <p:cNvPr id="3" name="Content Placeholder 2">
            <a:extLst>
              <a:ext uri="{FF2B5EF4-FFF2-40B4-BE49-F238E27FC236}">
                <a16:creationId xmlns:a16="http://schemas.microsoft.com/office/drawing/2014/main" id="{EE5D7EAA-9C88-4F78-A93B-FEE385CC8C4F}"/>
              </a:ext>
            </a:extLst>
          </p:cNvPr>
          <p:cNvSpPr>
            <a:spLocks noGrp="1"/>
          </p:cNvSpPr>
          <p:nvPr>
            <p:ph idx="1"/>
          </p:nvPr>
        </p:nvSpPr>
        <p:spPr>
          <a:xfrm>
            <a:off x="412922" y="1713420"/>
            <a:ext cx="2330277" cy="4394054"/>
          </a:xfrm>
        </p:spPr>
        <p:txBody>
          <a:bodyPr>
            <a:normAutofit fontScale="92500" lnSpcReduction="10000"/>
          </a:bodyPr>
          <a:lstStyle/>
          <a:p>
            <a:r>
              <a:rPr lang="ro-RO" sz="1700" dirty="0"/>
              <a:t>Planșele cu modelul de bussines este un limbaj sunt o formă comună de comunicare pentru a descrie, vizualiza, aprecia și schimba modelul de bussines</a:t>
            </a:r>
            <a:r>
              <a:rPr lang="en-US" sz="1700" dirty="0"/>
              <a:t>. </a:t>
            </a:r>
          </a:p>
          <a:p>
            <a:r>
              <a:rPr lang="ro-RO" sz="1700" dirty="0"/>
              <a:t>De ce să construiești o planșă cu modelul de bussines</a:t>
            </a:r>
            <a:r>
              <a:rPr lang="en-US" sz="1700" dirty="0"/>
              <a:t>?  </a:t>
            </a:r>
            <a:r>
              <a:rPr lang="ro-RO" sz="1700" dirty="0"/>
              <a:t>Planșele cu modelul de bussines segmentează modelul tău de bussines într-unul ușor de înteles și prezentat juraților și investitorilor.  </a:t>
            </a:r>
          </a:p>
          <a:p>
            <a:endParaRPr lang="ro-RO" sz="1700" dirty="0"/>
          </a:p>
          <a:p>
            <a:pPr marL="0" indent="0">
              <a:buNone/>
            </a:pPr>
            <a:endParaRPr lang="en-US" sz="1700" dirty="0"/>
          </a:p>
          <a:p>
            <a:endParaRPr lang="en-US" sz="1700" dirty="0"/>
          </a:p>
        </p:txBody>
      </p:sp>
      <p:sp>
        <p:nvSpPr>
          <p:cNvPr id="6" name="Footer Placeholder 3">
            <a:extLst>
              <a:ext uri="{FF2B5EF4-FFF2-40B4-BE49-F238E27FC236}">
                <a16:creationId xmlns:a16="http://schemas.microsoft.com/office/drawing/2014/main" id="{94006FEA-9860-4B2A-8622-7C1574A655F9}"/>
              </a:ext>
            </a:extLst>
          </p:cNvPr>
          <p:cNvSpPr>
            <a:spLocks noGrp="1"/>
          </p:cNvSpPr>
          <p:nvPr>
            <p:ph type="ftr" sz="quarter" idx="11"/>
          </p:nvPr>
        </p:nvSpPr>
        <p:spPr>
          <a:xfrm>
            <a:off x="82416" y="6387916"/>
            <a:ext cx="4870585" cy="365125"/>
          </a:xfrm>
        </p:spPr>
        <p:txBody>
          <a:bodyPr/>
          <a:lstStyle/>
          <a:p>
            <a:r>
              <a:rPr lang="en-US"/>
              <a:t>© 2023, FLLTutorials.com. Last Edit 5/29/2023</a:t>
            </a:r>
            <a:endParaRPr lang="en-US" dirty="0"/>
          </a:p>
        </p:txBody>
      </p:sp>
      <p:sp>
        <p:nvSpPr>
          <p:cNvPr id="8" name="Rectangle 7">
            <a:extLst>
              <a:ext uri="{FF2B5EF4-FFF2-40B4-BE49-F238E27FC236}">
                <a16:creationId xmlns:a16="http://schemas.microsoft.com/office/drawing/2014/main" id="{B1E7A017-F909-4B53-AF73-AA1B2296E211}"/>
              </a:ext>
            </a:extLst>
          </p:cNvPr>
          <p:cNvSpPr/>
          <p:nvPr/>
        </p:nvSpPr>
        <p:spPr>
          <a:xfrm>
            <a:off x="2972167" y="5607826"/>
            <a:ext cx="5688623" cy="261610"/>
          </a:xfrm>
          <a:prstGeom prst="rect">
            <a:avLst/>
          </a:prstGeom>
        </p:spPr>
        <p:txBody>
          <a:bodyPr wrap="square">
            <a:spAutoFit/>
          </a:bodyPr>
          <a:lstStyle/>
          <a:p>
            <a:r>
              <a:rPr lang="en-US" sz="1050" dirty="0">
                <a:hlinkClick r:id="rId3"/>
              </a:rPr>
              <a:t>https://slidehunter.com/powerpoint-templates/business-model-canvas-template-for-powerpoint/</a:t>
            </a:r>
            <a:endParaRPr lang="en-US" sz="1050" dirty="0"/>
          </a:p>
        </p:txBody>
      </p:sp>
      <p:sp>
        <p:nvSpPr>
          <p:cNvPr id="4" name="Slide Number Placeholder 3">
            <a:extLst>
              <a:ext uri="{FF2B5EF4-FFF2-40B4-BE49-F238E27FC236}">
                <a16:creationId xmlns:a16="http://schemas.microsoft.com/office/drawing/2014/main" id="{FF3A2ACA-073B-3AAF-1029-6BD8F1B421ED}"/>
              </a:ext>
            </a:extLst>
          </p:cNvPr>
          <p:cNvSpPr>
            <a:spLocks noGrp="1"/>
          </p:cNvSpPr>
          <p:nvPr>
            <p:ph type="sldNum" sz="quarter" idx="12"/>
          </p:nvPr>
        </p:nvSpPr>
        <p:spPr/>
        <p:txBody>
          <a:bodyPr/>
          <a:lstStyle/>
          <a:p>
            <a:fld id="{4DBC7FC8-25FB-FC45-8177-2B991DA6778C}" type="slidenum">
              <a:rPr lang="en-US" smtClean="0"/>
              <a:t>8</a:t>
            </a:fld>
            <a:endParaRPr lang="en-US" dirty="0"/>
          </a:p>
        </p:txBody>
      </p:sp>
    </p:spTree>
    <p:extLst>
      <p:ext uri="{BB962C8B-B14F-4D97-AF65-F5344CB8AC3E}">
        <p14:creationId xmlns:p14="http://schemas.microsoft.com/office/powerpoint/2010/main" val="266016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ro-RO" sz="2500" dirty="0"/>
              <a:t>Lecția aceasta a fost scrisă de </a:t>
            </a:r>
            <a:r>
              <a:rPr lang="en-US" sz="2500" dirty="0"/>
              <a:t>FRC D-Bug #3316</a:t>
            </a:r>
          </a:p>
          <a:p>
            <a:r>
              <a:rPr lang="ro-RO" sz="2500" dirty="0"/>
              <a:t>Poți să ne contactezi la </a:t>
            </a:r>
            <a:r>
              <a:rPr lang="en-US" sz="2500" dirty="0"/>
              <a:t>outreach3316@gmail.com</a:t>
            </a:r>
            <a:endParaRPr lang="he-IL" sz="2500" dirty="0"/>
          </a:p>
          <a:p>
            <a:r>
              <a:rPr lang="en-US" sz="2500" dirty="0"/>
              <a:t>M</a:t>
            </a:r>
            <a:r>
              <a:rPr lang="ro-RO" sz="2500" dirty="0"/>
              <a:t>ai multe lecții despre </a:t>
            </a:r>
            <a:r>
              <a:rPr lang="en-US" sz="2500" dirty="0"/>
              <a:t>FIRST LEGO League </a:t>
            </a:r>
            <a:r>
              <a:rPr lang="ro-RO" sz="2500" dirty="0"/>
              <a:t>sunt disponibile pe </a:t>
            </a:r>
            <a:r>
              <a:rPr lang="en-US" sz="2500" dirty="0">
                <a:solidFill>
                  <a:srgbClr val="0070C0"/>
                </a:solidFill>
                <a:hlinkClick r:id="rId2"/>
              </a:rPr>
              <a:t>www.flltutorials.com</a:t>
            </a:r>
            <a:endParaRPr lang="ro-RO" sz="2500" dirty="0">
              <a:solidFill>
                <a:srgbClr val="0070C0"/>
              </a:solidFill>
            </a:endParaRPr>
          </a:p>
          <a:p>
            <a:r>
              <a:rPr lang="ro-RO" sz="2500" dirty="0">
                <a:solidFill>
                  <a:srgbClr val="0070C0"/>
                </a:solidFill>
              </a:rPr>
              <a:t>Această lecție a fost tradusă în limba romană de echipa FTC Rosophia #21455</a:t>
            </a:r>
            <a:endParaRPr lang="en-US" sz="2500" dirty="0">
              <a:solidFill>
                <a:srgbClr val="0070C0"/>
              </a:solidFill>
            </a:endParaRPr>
          </a:p>
          <a:p>
            <a:endParaRPr lang="en-US" sz="2800" dirty="0"/>
          </a:p>
          <a:p>
            <a:endParaRPr lang="en-US" sz="2800"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50506" y="4366439"/>
            <a:ext cx="7451126" cy="1804086"/>
          </a:xfrm>
          <a:prstGeom prst="rect">
            <a:avLst/>
          </a:prstGeom>
        </p:spPr>
      </p:pic>
      <p:sp>
        <p:nvSpPr>
          <p:cNvPr id="5" name="Slide Number Placeholder 4">
            <a:extLst>
              <a:ext uri="{FF2B5EF4-FFF2-40B4-BE49-F238E27FC236}">
                <a16:creationId xmlns:a16="http://schemas.microsoft.com/office/drawing/2014/main" id="{2166C5A9-8292-235A-BD5A-05987D8305EE}"/>
              </a:ext>
            </a:extLst>
          </p:cNvPr>
          <p:cNvSpPr>
            <a:spLocks noGrp="1"/>
          </p:cNvSpPr>
          <p:nvPr>
            <p:ph type="sldNum" sz="quarter" idx="12"/>
          </p:nvPr>
        </p:nvSpPr>
        <p:spPr/>
        <p:txBody>
          <a:bodyPr/>
          <a:lstStyle/>
          <a:p>
            <a:fld id="{4DBC7FC8-25FB-FC45-8177-2B991DA6778C}" type="slidenum">
              <a:rPr lang="en-US" smtClean="0"/>
              <a:t>9</a:t>
            </a:fld>
            <a:endParaRPr lang="en-US" dirty="0"/>
          </a:p>
        </p:txBody>
      </p:sp>
    </p:spTree>
    <p:extLst>
      <p:ext uri="{BB962C8B-B14F-4D97-AF65-F5344CB8AC3E}">
        <p14:creationId xmlns:p14="http://schemas.microsoft.com/office/powerpoint/2010/main" val="4789021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791</Words>
  <Application>Microsoft Office PowerPoint</Application>
  <PresentationFormat>On-screen Show (4:3)</PresentationFormat>
  <Paragraphs>73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Avenir</vt:lpstr>
      <vt:lpstr>Calibri</vt:lpstr>
      <vt:lpstr>Gill Sans MT</vt:lpstr>
      <vt:lpstr>Noto Sans Symbols</vt:lpstr>
      <vt:lpstr>Wingdings</vt:lpstr>
      <vt:lpstr>Wingdings 2</vt:lpstr>
      <vt:lpstr>Dividend</vt:lpstr>
      <vt:lpstr>cum duci proiectul inovativ la nivelul următor pentru GIA</vt:lpstr>
      <vt:lpstr>Despre autori</vt:lpstr>
      <vt:lpstr>pitch</vt:lpstr>
      <vt:lpstr>Procesul de dezvoltare a inovației</vt:lpstr>
      <vt:lpstr>Notificarea privind schimbare a soluției de inginerie</vt:lpstr>
      <vt:lpstr>Analiza swot</vt:lpstr>
      <vt:lpstr>Planșa cu propunerea financiară</vt:lpstr>
      <vt:lpstr>Proiecția modelului de bussines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Elevator pitch</dc:title>
  <dc:creator>Einav Bar-Nir</dc:creator>
  <cp:lastModifiedBy>Adnim</cp:lastModifiedBy>
  <cp:revision>60</cp:revision>
  <dcterms:created xsi:type="dcterms:W3CDTF">2020-05-17T09:45:40Z</dcterms:created>
  <dcterms:modified xsi:type="dcterms:W3CDTF">2023-08-23T18:15:08Z</dcterms:modified>
</cp:coreProperties>
</file>