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1" r:id="rId1"/>
  </p:sldMasterIdLst>
  <p:notesMasterIdLst>
    <p:notesMasterId r:id="rId13"/>
  </p:notesMasterIdLst>
  <p:sldIdLst>
    <p:sldId id="256" r:id="rId2"/>
    <p:sldId id="257" r:id="rId3"/>
    <p:sldId id="266" r:id="rId4"/>
    <p:sldId id="273" r:id="rId5"/>
    <p:sldId id="274" r:id="rId6"/>
    <p:sldId id="275" r:id="rId7"/>
    <p:sldId id="276" r:id="rId8"/>
    <p:sldId id="277" r:id="rId9"/>
    <p:sldId id="279" r:id="rId10"/>
    <p:sldId id="278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54"/>
    <p:restoredTop sz="94648"/>
  </p:normalViewPr>
  <p:slideViewPr>
    <p:cSldViewPr snapToGrid="0" snapToObjects="1">
      <p:cViewPr varScale="1">
        <p:scale>
          <a:sx n="124" d="100"/>
          <a:sy n="124" d="100"/>
        </p:scale>
        <p:origin x="82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5FEEE4-A5EE-3F43-A8D0-46BEEF8EC72A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0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8C02735-074B-9A4F-8C82-C803857F6992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6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985DCF-D810-CF4B-A7C0-20429251B57F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2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26801F6-6C5D-9E4D-A405-97FB64359095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0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11F03-53C6-459A-9236-D8EBAA505B0E}"/>
              </a:ext>
            </a:extLst>
          </p:cNvPr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6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A1870FF3-3A0F-3548-A647-0BA076A387EF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9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AAD6092-D6B6-7C4C-971B-203F5F508312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3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D064307-B20B-084C-BC16-46055FA55923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BFC80210-E627-FC4E-99A8-C091F83803F9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6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5FB214-1193-4C4F-8B80-D793FD3E6208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3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9464F63-1BF4-D641-97D5-F86B16EEC2C0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7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AEF8DE-A446-414D-B37B-8705B4D45299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8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UowcfW5oRg" TargetMode="External"/><Relationship Id="rId2" Type="http://schemas.openxmlformats.org/officeDocument/2006/relationships/hyperlink" Target="https://youtu.be/Xl2fL5iaD6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9bskcvE9JkU" TargetMode="External"/><Relationship Id="rId4" Type="http://schemas.openxmlformats.org/officeDocument/2006/relationships/hyperlink" Target="https://www.youtube.com/watch?v=VJ3cs9W83U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flltutorial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lltutorials.com/Worksheet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056" y="4241253"/>
            <a:ext cx="7989752" cy="1033133"/>
          </a:xfrm>
        </p:spPr>
        <p:txBody>
          <a:bodyPr>
            <a:normAutofit fontScale="90000"/>
          </a:bodyPr>
          <a:lstStyle/>
          <a:p>
            <a:r>
              <a:rPr lang="ro-RO" dirty="0"/>
              <a:t>Cum să duci proiectul de inovare la nivelul următor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ShARON</a:t>
            </a:r>
            <a:r>
              <a:rPr lang="en-US" dirty="0"/>
              <a:t> TIGER TECHS, NOT THE DROIDS YOU ARE LOOKING FOR, LEGO </a:t>
            </a:r>
            <a:r>
              <a:rPr lang="en-US" dirty="0" err="1"/>
              <a:t>LEgion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53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9411-969F-1249-9089-4CA7AE39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Discuții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4F85-8EFE-D943-8D58-1D9ECAB55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5021341"/>
          </a:xfrm>
        </p:spPr>
        <p:txBody>
          <a:bodyPr>
            <a:normAutofit fontScale="40000" lnSpcReduction="20000"/>
          </a:bodyPr>
          <a:lstStyle/>
          <a:p>
            <a:r>
              <a:rPr lang="ro-RO" dirty="0"/>
              <a:t>Urmăriți </a:t>
            </a:r>
            <a:r>
              <a:rPr lang="en-US" dirty="0"/>
              <a:t>video</a:t>
            </a:r>
            <a:r>
              <a:rPr lang="ro-RO" dirty="0"/>
              <a:t>-urile de prezentare a proiectelor echipelor care au participat la turneul internațional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LEGO Legion </a:t>
            </a:r>
            <a:r>
              <a:rPr lang="en-US" dirty="0">
                <a:solidFill>
                  <a:schemeClr val="tx1"/>
                </a:solidFill>
              </a:rPr>
              <a:t>– INTO ORBIT -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https://youtu.be/Xl2fL5iaD6A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LEGO Legion World Festival </a:t>
            </a:r>
            <a:r>
              <a:rPr lang="en-US" dirty="0">
                <a:solidFill>
                  <a:schemeClr val="tx1"/>
                </a:solidFill>
              </a:rPr>
              <a:t>– Hydro Dynamics - 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https://youtu.be/JUowcfW5oRg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Is LOST </a:t>
            </a:r>
            <a:r>
              <a:rPr lang="en-US" dirty="0">
                <a:solidFill>
                  <a:schemeClr val="tx1"/>
                </a:solidFill>
              </a:rPr>
              <a:t>– World Class -  </a:t>
            </a:r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https://www.youtube.com/watch?v=VJ3cs9W83Ug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Caught in a Brainstorm </a:t>
            </a:r>
            <a:r>
              <a:rPr lang="en-US" dirty="0">
                <a:solidFill>
                  <a:schemeClr val="tx1"/>
                </a:solidFill>
              </a:rPr>
              <a:t>- World Class - </a:t>
            </a:r>
            <a:r>
              <a:rPr 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https://youtu.be/9bskcvE9JkU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ro-RO" sz="4500" dirty="0">
                <a:solidFill>
                  <a:schemeClr val="tx1"/>
                </a:solidFill>
              </a:rPr>
              <a:t>Ce puteți învăța din aceste prezentări</a:t>
            </a:r>
            <a:r>
              <a:rPr lang="en-US" sz="4500" dirty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ro-RO" sz="4000" dirty="0">
                <a:solidFill>
                  <a:schemeClr val="tx1"/>
                </a:solidFill>
              </a:rPr>
              <a:t>De ce au reușit</a:t>
            </a:r>
            <a:r>
              <a:rPr lang="en-US" sz="4000" dirty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ro-RO" sz="4000" dirty="0">
                <a:solidFill>
                  <a:schemeClr val="tx1"/>
                </a:solidFill>
              </a:rPr>
              <a:t>Cxâți elevi au fost implicați</a:t>
            </a:r>
            <a:r>
              <a:rPr lang="en-US" sz="4000" dirty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ro-RO" sz="4000" dirty="0">
                <a:solidFill>
                  <a:schemeClr val="tx1"/>
                </a:solidFill>
              </a:rPr>
              <a:t>Au fost capabili să bifeze toate categoriile din grila de punctaj</a:t>
            </a:r>
            <a:r>
              <a:rPr lang="en-US" sz="4000" dirty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ro-RO" sz="4000" dirty="0">
                <a:solidFill>
                  <a:schemeClr val="tx1"/>
                </a:solidFill>
              </a:rPr>
              <a:t>Au fost creativi</a:t>
            </a:r>
            <a:r>
              <a:rPr lang="en-US" sz="4000" dirty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ro-RO" sz="4000" dirty="0">
                <a:solidFill>
                  <a:schemeClr val="tx1"/>
                </a:solidFill>
              </a:rPr>
              <a:t>Ce a făcut ca prezentarea lor să fie diferită</a:t>
            </a:r>
            <a:r>
              <a:rPr lang="en-US" sz="4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17FA1-C592-5E4B-A3E2-D965E6FA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4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400" dirty="0"/>
              <a:t>Această lecție a fost scrisă de </a:t>
            </a:r>
            <a:r>
              <a:rPr lang="en-US" sz="2400" dirty="0"/>
              <a:t>by Tiger Techs, LEGO Legion and Not the Droids You Are Looking For.</a:t>
            </a:r>
          </a:p>
          <a:p>
            <a:r>
              <a:rPr lang="en-US" sz="2400" dirty="0"/>
              <a:t>M</a:t>
            </a:r>
            <a:r>
              <a:rPr lang="ro-RO" sz="2400" dirty="0"/>
              <a:t>ai multe lecții despre </a:t>
            </a:r>
            <a:r>
              <a:rPr lang="en-US" sz="2400" dirty="0"/>
              <a:t>FIRST LEGO League </a:t>
            </a:r>
            <a:r>
              <a:rPr lang="ro-RO" sz="2400" dirty="0"/>
              <a:t>sunt disponibile pe </a:t>
            </a:r>
            <a:r>
              <a:rPr lang="en-US" sz="2400" dirty="0">
                <a:solidFill>
                  <a:srgbClr val="0070C0"/>
                </a:solidFill>
                <a:hlinkClick r:id="rId2"/>
              </a:rPr>
              <a:t>www.flltutorials.com</a:t>
            </a:r>
            <a:endParaRPr lang="ro-RO" sz="2400" dirty="0">
              <a:solidFill>
                <a:srgbClr val="0070C0"/>
              </a:solidFill>
            </a:endParaRPr>
          </a:p>
          <a:p>
            <a:r>
              <a:rPr lang="ro-RO" sz="2400" dirty="0">
                <a:solidFill>
                  <a:srgbClr val="0070C0"/>
                </a:solidFill>
              </a:rPr>
              <a:t>Această lecție a fost tradusă în limba romană de echipa FTC Rosophia #21455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051" y="4197774"/>
            <a:ext cx="7451126" cy="18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Despre autori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1" y="1505583"/>
            <a:ext cx="8625754" cy="4353215"/>
          </a:xfrm>
        </p:spPr>
        <p:txBody>
          <a:bodyPr>
            <a:normAutofit/>
          </a:bodyPr>
          <a:lstStyle/>
          <a:p>
            <a:pPr lvl="1"/>
            <a:r>
              <a:rPr lang="en-US" sz="1600" dirty="0"/>
              <a:t>Sharon Tiger Techs (2019), LEGO Legion (2018), Not the Droids You Are Looking For (2016) – </a:t>
            </a:r>
            <a:r>
              <a:rPr lang="ro-RO" sz="1600" dirty="0"/>
              <a:t>Toți cei 3 autori sunt în top 20 echipe de la </a:t>
            </a:r>
            <a:r>
              <a:rPr lang="en-US" sz="1600" dirty="0"/>
              <a:t>Global Innovation Award </a:t>
            </a:r>
            <a:endParaRPr lang="ro-RO" sz="1600" dirty="0"/>
          </a:p>
          <a:p>
            <a:pPr lvl="1"/>
            <a:r>
              <a:rPr lang="ro-RO" sz="1600" dirty="0"/>
              <a:t>Sfaturile împărtășite în acest document au ajutat aceste echipe să-și ducă proiectele la nivelul următor la</a:t>
            </a:r>
            <a:r>
              <a:rPr lang="en-US" sz="1600" dirty="0"/>
              <a:t> Global Innovation Award (</a:t>
            </a:r>
            <a:r>
              <a:rPr lang="ro-RO" sz="1600" dirty="0"/>
              <a:t>care a existat până în 2022</a:t>
            </a:r>
            <a:r>
              <a:rPr lang="en-US" sz="16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2A3E16-27E2-6347-9CB5-5AE56B81A4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7366" y="3010810"/>
            <a:ext cx="6108083" cy="315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0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Dați un start în avans în </a:t>
            </a:r>
            <a:r>
              <a:rPr lang="en-US" dirty="0"/>
              <a:t>OFF</a:t>
            </a:r>
            <a:r>
              <a:rPr lang="ro-RO" dirty="0"/>
              <a:t>-</a:t>
            </a:r>
            <a:r>
              <a:rPr lang="en-US" dirty="0"/>
              <a:t>SEASON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BDD01-1E81-FC4F-B86A-7F45D55BE0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607" t="-4609"/>
          <a:stretch/>
        </p:blipFill>
        <p:spPr>
          <a:xfrm>
            <a:off x="261257" y="1663997"/>
            <a:ext cx="3614057" cy="38133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86783" y="1408554"/>
            <a:ext cx="457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5115" lvl="1" defTabSz="1300460">
              <a:spcBef>
                <a:spcPts val="1422"/>
              </a:spcBef>
              <a:defRPr/>
            </a:pPr>
            <a:r>
              <a:rPr lang="ro-RO" b="1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Cuvinte cheie </a:t>
            </a:r>
            <a:r>
              <a:rPr lang="ro-RO" dirty="0">
                <a:solidFill>
                  <a:schemeClr val="tx1">
                    <a:lumMod val="85000"/>
                    <a:lumOff val="1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pot fi luate din textul rezumat  din teaser sau din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teaser video </a:t>
            </a:r>
            <a:r>
              <a:rPr lang="ro-RO" dirty="0">
                <a:solidFill>
                  <a:schemeClr val="tx1">
                    <a:lumMod val="85000"/>
                    <a:lumOff val="1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care vă pot ghida pentru excursii în presezon  și dicuții cu experții pentru sezon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EB0184-C686-554F-8077-0F2A6146FF92}"/>
              </a:ext>
            </a:extLst>
          </p:cNvPr>
          <p:cNvCxnSpPr>
            <a:cxnSpLocks/>
          </p:cNvCxnSpPr>
          <p:nvPr/>
        </p:nvCxnSpPr>
        <p:spPr>
          <a:xfrm>
            <a:off x="6288258" y="2602522"/>
            <a:ext cx="0" cy="618979"/>
          </a:xfrm>
          <a:prstGeom prst="straightConnector1">
            <a:avLst/>
          </a:prstGeom>
          <a:ln w="1143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98944" y="320782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o-RO" altLang="en-US" dirty="0"/>
              <a:t>Gândiți-vă</a:t>
            </a:r>
            <a:r>
              <a:rPr lang="en-US" altLang="en-US" dirty="0"/>
              <a:t>…</a:t>
            </a:r>
            <a:r>
              <a:rPr lang="ro-RO" altLang="en-US" dirty="0"/>
              <a:t>cu cine poți vorbi</a:t>
            </a:r>
            <a:r>
              <a:rPr lang="en-US" altLang="en-US" dirty="0"/>
              <a:t>?  </a:t>
            </a:r>
            <a:r>
              <a:rPr lang="ro-RO" altLang="en-US" dirty="0"/>
              <a:t>Unde puteți merge în vizită</a:t>
            </a:r>
            <a:r>
              <a:rPr lang="en-US" altLang="en-US" dirty="0"/>
              <a:t>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EB0184-C686-554F-8077-0F2A6146FF92}"/>
              </a:ext>
            </a:extLst>
          </p:cNvPr>
          <p:cNvCxnSpPr>
            <a:cxnSpLocks/>
          </p:cNvCxnSpPr>
          <p:nvPr/>
        </p:nvCxnSpPr>
        <p:spPr>
          <a:xfrm>
            <a:off x="6288258" y="3854156"/>
            <a:ext cx="0" cy="618979"/>
          </a:xfrm>
          <a:prstGeom prst="straightConnector1">
            <a:avLst/>
          </a:prstGeom>
          <a:ln w="1143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02258" y="455397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 </a:t>
            </a:r>
            <a:r>
              <a:rPr lang="ro-RO" altLang="en-US" dirty="0"/>
              <a:t>Așa veți obține multe </a:t>
            </a:r>
            <a:r>
              <a:rPr lang="en-US" altLang="en-US" b="1" dirty="0" err="1">
                <a:solidFill>
                  <a:srgbClr val="FF0000"/>
                </a:solidFill>
              </a:rPr>
              <a:t>resu</a:t>
            </a:r>
            <a:r>
              <a:rPr lang="ro-RO" altLang="en-US" b="1" dirty="0">
                <a:solidFill>
                  <a:srgbClr val="FF0000"/>
                </a:solidFill>
              </a:rPr>
              <a:t>rse</a:t>
            </a:r>
            <a:r>
              <a:rPr lang="en-US" altLang="en-US" dirty="0"/>
              <a:t> </a:t>
            </a:r>
            <a:r>
              <a:rPr lang="ro-RO" altLang="en-US" dirty="0"/>
              <a:t>și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contact</a:t>
            </a:r>
            <a:r>
              <a:rPr lang="ro-RO" altLang="en-US" b="1" dirty="0">
                <a:solidFill>
                  <a:srgbClr val="FF0000"/>
                </a:solidFill>
              </a:rPr>
              <a:t>e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ro-RO" altLang="en-US" dirty="0"/>
              <a:t>pentru echipă după ce e lansat sezonul.</a:t>
            </a:r>
            <a:r>
              <a:rPr lang="en-US" altLang="en-US" dirty="0"/>
              <a:t>  </a:t>
            </a:r>
          </a:p>
          <a:p>
            <a:pPr algn="ctr"/>
            <a:r>
              <a:rPr lang="ro-RO" altLang="en-US" dirty="0"/>
              <a:t>În plus, gîndiți-vă să vă prezentați proiectul în fața experților pentru a primi </a:t>
            </a:r>
            <a:r>
              <a:rPr lang="en-US" altLang="en-US" dirty="0"/>
              <a:t>,</a:t>
            </a:r>
            <a:r>
              <a:rPr lang="ro-RO" altLang="en-US" dirty="0"/>
              <a:t>un feedback mai târziu în sezon.</a:t>
            </a:r>
            <a:r>
              <a:rPr lang="en-US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563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3245-083E-CA4F-9D6D-73D4E11F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Comunică conținutul în cele 5 minute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CE2F-7541-2044-9672-2C63F0A1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847559"/>
            <a:ext cx="4254500" cy="4353215"/>
          </a:xfrm>
        </p:spPr>
        <p:txBody>
          <a:bodyPr>
            <a:normAutofit fontScale="70000" lnSpcReduction="20000"/>
          </a:bodyPr>
          <a:lstStyle/>
          <a:p>
            <a:r>
              <a:rPr lang="ro-RO" dirty="0"/>
              <a:t>Este foarte important să comunicați toate informațiile cheie în cele 5 minute de prezentare, în așa fel încât jurații să poată ușor marca rubricile din grila de punctaj.</a:t>
            </a:r>
            <a:endParaRPr lang="en-US" dirty="0"/>
          </a:p>
          <a:p>
            <a:r>
              <a:rPr lang="en-US" dirty="0"/>
              <a:t>5 minutes </a:t>
            </a:r>
            <a:r>
              <a:rPr lang="ro-RO" dirty="0"/>
              <a:t>incluzând timpul de pregătire, așa că pregatiți-vă punerea în scenă rapid ca să aveți timp mai mult la prezentare.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8E1CD-1B66-D549-802F-D34574E3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pic>
        <p:nvPicPr>
          <p:cNvPr id="6" name="Picture 5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19E94781-7ECF-39A9-1B47-0717C406B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468" y="2268283"/>
            <a:ext cx="3959440" cy="313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5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3245-083E-CA4F-9D6D-73D4E11F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Să aveți tot timpul mai mult de spus la </a:t>
            </a:r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CE2F-7541-2044-9672-2C63F0A1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002" y="1910968"/>
            <a:ext cx="4386942" cy="3364417"/>
          </a:xfrm>
        </p:spPr>
        <p:txBody>
          <a:bodyPr>
            <a:normAutofit fontScale="55000" lnSpcReduction="20000"/>
          </a:bodyPr>
          <a:lstStyle/>
          <a:p>
            <a:r>
              <a:rPr lang="ro-RO" dirty="0"/>
              <a:t>Un proiect bun va avea întotdeauna mai multe informații de transmis decât puteți voi prezenta în 5 minute</a:t>
            </a:r>
            <a:r>
              <a:rPr lang="en-US" dirty="0"/>
              <a:t>.</a:t>
            </a:r>
          </a:p>
          <a:p>
            <a:r>
              <a:rPr lang="ro-RO" dirty="0"/>
              <a:t>Gîndiți-vă ce informații suplimentare puteți să mai adăugați</a:t>
            </a:r>
            <a:r>
              <a:rPr lang="en-US" dirty="0"/>
              <a:t>.</a:t>
            </a:r>
          </a:p>
          <a:p>
            <a:r>
              <a:rPr lang="ro-RO" dirty="0"/>
              <a:t>În timpul</a:t>
            </a:r>
            <a:r>
              <a:rPr lang="en-US" dirty="0"/>
              <a:t> Q&amp;A, </a:t>
            </a:r>
            <a:r>
              <a:rPr lang="ro-RO" dirty="0"/>
              <a:t>veți avea șansa să împărtășiți informații suplimentare</a:t>
            </a:r>
            <a:r>
              <a:rPr lang="en-US" dirty="0"/>
              <a:t>.</a:t>
            </a:r>
          </a:p>
          <a:p>
            <a:r>
              <a:rPr lang="ro-RO" dirty="0"/>
              <a:t>La sfârșitul </a:t>
            </a:r>
            <a:r>
              <a:rPr lang="en-US" dirty="0"/>
              <a:t>Q&amp;A, </a:t>
            </a:r>
            <a:r>
              <a:rPr lang="ro-RO" dirty="0"/>
              <a:t>profitați de străngerea de mână cu jurații pentru a scoate în evidență proiectul</a:t>
            </a:r>
            <a:r>
              <a:rPr lang="en-US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8E1CD-1B66-D549-802F-D34574E3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EAB245-CB89-8A4D-9EB8-1FC768A8FD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548" y="1910968"/>
            <a:ext cx="3533526" cy="265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3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B00E-95E3-0843-81B3-B6AE2D9A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Fă experții să conteze </a:t>
            </a:r>
            <a:r>
              <a:rPr lang="en-US" dirty="0"/>
              <a:t>– </a:t>
            </a:r>
            <a:r>
              <a:rPr lang="ro-RO" dirty="0"/>
              <a:t>nu doar părinții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8813-BCC6-9F4F-8FEA-1EF0F33B9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122853" cy="435321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900" dirty="0"/>
              <a:t>Căutările pe </a:t>
            </a:r>
            <a:r>
              <a:rPr lang="en-US" sz="1900" dirty="0"/>
              <a:t>Internet </a:t>
            </a:r>
            <a:r>
              <a:rPr lang="ro-RO" sz="1900" dirty="0"/>
              <a:t>în sine ajung foarte departe </a:t>
            </a:r>
            <a:r>
              <a:rPr lang="en-US" sz="1900" dirty="0"/>
              <a:t>- u</a:t>
            </a:r>
            <a:r>
              <a:rPr lang="ro-RO" sz="1900" dirty="0"/>
              <a:t>tilizează internetul pentru a găsi experți</a:t>
            </a:r>
            <a:r>
              <a:rPr lang="en-US" sz="1900" dirty="0"/>
              <a:t>! </a:t>
            </a:r>
            <a:r>
              <a:rPr lang="ro-RO" sz="1900" dirty="0"/>
              <a:t>Nu vă fie frică să întrebați de un telefon sau un videocall</a:t>
            </a:r>
            <a:r>
              <a:rPr lang="en-US" sz="1900" dirty="0"/>
              <a:t>. </a:t>
            </a:r>
            <a:r>
              <a:rPr lang="ro-RO" sz="1900" dirty="0"/>
              <a:t>Veți fi surprinși să vedeți cum mulți experți doresc să ajute grupuri de elevi</a:t>
            </a:r>
            <a:r>
              <a:rPr lang="en-US" sz="1900" dirty="0"/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1900" dirty="0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900" dirty="0"/>
              <a:t>Întreabă în jur în rețeaua voastră de contacte</a:t>
            </a:r>
            <a:r>
              <a:rPr lang="en-US" sz="1900" dirty="0"/>
              <a:t>. </a:t>
            </a:r>
            <a:r>
              <a:rPr lang="ro-RO" sz="1900" dirty="0"/>
              <a:t>Uneori un prieten al unui prieten e tot ceea ce aveți nevoie</a:t>
            </a:r>
            <a:r>
              <a:rPr lang="en-US" sz="1900" dirty="0"/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1900" dirty="0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900" dirty="0"/>
              <a:t>Gândește </a:t>
            </a:r>
            <a:r>
              <a:rPr lang="en-US" sz="1900" dirty="0"/>
              <a:t>,,</a:t>
            </a:r>
            <a:r>
              <a:rPr lang="ro-RO" sz="1900" dirty="0"/>
              <a:t>outside the box</a:t>
            </a:r>
            <a:r>
              <a:rPr lang="en-US" sz="1900" dirty="0"/>
              <a:t>’’. </a:t>
            </a:r>
            <a:r>
              <a:rPr lang="ro-RO" sz="1900" dirty="0"/>
              <a:t>Chiar dacă invenția ta este creată pentru a fi utilizată de astronauți, cel mai bun </a:t>
            </a:r>
            <a:r>
              <a:rPr lang="en-US" sz="1900" dirty="0"/>
              <a:t>feedback </a:t>
            </a:r>
            <a:r>
              <a:rPr lang="ro-RO" sz="1900" dirty="0"/>
              <a:t>poate totuși să vină de la doctori, de la alți oamenii de știință, de la colegi, de la profesori sau producători</a:t>
            </a:r>
            <a:r>
              <a:rPr lang="en-US" sz="19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E2F26-764A-3248-9F80-27C2F844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6861" y="4114018"/>
            <a:ext cx="3091527" cy="205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6245" y="4094171"/>
            <a:ext cx="3863272" cy="205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557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3245-083E-CA4F-9D6D-73D4E11F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Împărtășește proiectul cu cei cărora le pasă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CE2F-7541-2044-9672-2C63F0A1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37735"/>
            <a:ext cx="4668193" cy="4664942"/>
          </a:xfrm>
        </p:spPr>
        <p:txBody>
          <a:bodyPr vert="horz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000" dirty="0"/>
              <a:t>Unele din cele mai bune feedback-uri </a:t>
            </a:r>
            <a:r>
              <a:rPr lang="en-US" sz="2000" dirty="0"/>
              <a:t>LEGO Legion’s </a:t>
            </a:r>
            <a:r>
              <a:rPr lang="ro-RO" sz="2000" dirty="0"/>
              <a:t>au venit de la un fabricant de ustensile de bucătărie numit </a:t>
            </a:r>
            <a:r>
              <a:rPr lang="en-US" sz="2000" dirty="0"/>
              <a:t> OXO. </a:t>
            </a:r>
            <a:r>
              <a:rPr lang="ro-RO" sz="2000" dirty="0"/>
              <a:t>Deși design-ul avea multe aspecte tehnologice în plus</a:t>
            </a:r>
            <a:r>
              <a:rPr lang="en-US" sz="2000" dirty="0"/>
              <a:t>, </a:t>
            </a:r>
            <a:r>
              <a:rPr lang="ro-RO" sz="2000" dirty="0"/>
              <a:t>partea de design a produsului era chiar pe tipicul </a:t>
            </a:r>
            <a:r>
              <a:rPr lang="en-US" sz="2000" dirty="0"/>
              <a:t>OXO. 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000" dirty="0"/>
              <a:t>Cu cât mai puternică e legătura invenției tale cu experții dintr-o anumită nișă este cu atât acestea sunt mai de ajutor sau mai dispuși să ajute.</a:t>
            </a:r>
            <a:endParaRPr lang="en-US" sz="2000" dirty="0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000" dirty="0"/>
              <a:t>Utilizează ideile lor, ca și pe cele ale voastre. Ei cunosc piața sau tehnologia, dar voi cunoașteți proiectul vostru specific mai bine decât oricine altcineva</a:t>
            </a:r>
            <a:r>
              <a:rPr lang="en-US" sz="2000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8E1CD-1B66-D549-802F-D34574E3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428197-F27F-E949-BACB-CBEAFB3D8F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9032" y="1569888"/>
            <a:ext cx="3486875" cy="460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04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3245-083E-CA4F-9D6D-73D4E11F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Să fie inovativ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CE2F-7541-2044-9672-2C63F0A1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25115" indent="-325115" defTabSz="1300460">
              <a:spcBef>
                <a:spcPts val="142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o-RO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Soluția trebuie să fie </a:t>
            </a:r>
            <a:r>
              <a:rPr lang="en-US" sz="2400" b="1" dirty="0" err="1">
                <a:solidFill>
                  <a:srgbClr val="FF0000"/>
                </a:solidFill>
              </a:rPr>
              <a:t>inovativ</a:t>
            </a:r>
            <a:r>
              <a:rPr lang="ro-RO" sz="2400" b="1" dirty="0">
                <a:solidFill>
                  <a:srgbClr val="FF0000"/>
                </a:solidFill>
              </a:rPr>
              <a:t>ă</a:t>
            </a:r>
            <a:r>
              <a:rPr lang="en-US" sz="2400" b="1" dirty="0">
                <a:solidFill>
                  <a:srgbClr val="FF0000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ro-RO" sz="2400" dirty="0">
                <a:solidFill>
                  <a:schemeClr val="tx1"/>
                </a:solidFill>
              </a:rPr>
              <a:t>Aceasta înseamnă că trebuie să îndeplinească unul sau mai multe criterii din cele de mai jos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649115" lvl="1" indent="-325115" defTabSz="1300460">
              <a:spcBef>
                <a:spcPts val="142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o-RO" sz="2000" dirty="0">
                <a:solidFill>
                  <a:schemeClr val="tx1"/>
                </a:solidFill>
              </a:rPr>
              <a:t>Să îmbunătățească soluții deja existente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marL="649115" lvl="1" indent="-325115" defTabSz="1300460">
              <a:spcBef>
                <a:spcPts val="142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o-RO" sz="2000" dirty="0">
                <a:solidFill>
                  <a:schemeClr val="tx1"/>
                </a:solidFill>
              </a:rPr>
              <a:t>Să dezvolte o noua aplicație a unei idei existente</a:t>
            </a:r>
            <a:r>
              <a:rPr lang="en-US" sz="2000" dirty="0">
                <a:solidFill>
                  <a:schemeClr val="tx1"/>
                </a:solidFill>
              </a:rPr>
              <a:t>; </a:t>
            </a:r>
          </a:p>
          <a:p>
            <a:pPr marL="649115" lvl="1" indent="-325115" defTabSz="1300460">
              <a:spcBef>
                <a:spcPts val="142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o-RO" sz="2000" dirty="0">
                <a:solidFill>
                  <a:schemeClr val="tx1"/>
                </a:solidFill>
              </a:rPr>
              <a:t>Să rezolve o problemă într-un mod nou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325115" indent="-325115" defTabSz="1300460">
              <a:spcBef>
                <a:spcPts val="142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o-RO" sz="2400" dirty="0">
                <a:solidFill>
                  <a:schemeClr val="tx1"/>
                </a:solidFill>
              </a:rPr>
              <a:t>Soluția/Aplicația originală trebuie să demonstreze valoare adăugată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25115" indent="-325115" defTabSz="1300460">
              <a:spcBef>
                <a:spcPts val="142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o-RO" sz="2400">
                <a:solidFill>
                  <a:schemeClr val="tx1">
                    <a:lumMod val="85000"/>
                    <a:lumOff val="15000"/>
                  </a:schemeClr>
                </a:solidFill>
              </a:rPr>
              <a:t>Soluția </a:t>
            </a:r>
            <a:r>
              <a:rPr lang="ro-RO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voastră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ro-RO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 trebuie să fie un prototip perfect funcțional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ro-RO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 toate acestea , un prototip parțial sau desene detaliate ajută să transmită informații despre proiectul vostru juraților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pPr marL="325115" indent="-325115" defTabSz="1300460">
              <a:spcBef>
                <a:spcPts val="142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o-RO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În timpul prezentării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ro-RO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comunică faptul că produsul vostru este inovativ prin comparația și demonstrația  că merge mai bine ca alte produse care sunt pe piață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8E1CD-1B66-D549-802F-D34574E3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2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1860-E90C-ED41-B006-3861390F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Grafic de comparație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39D6EB-002E-E14E-9E9F-97AB09D53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582" y="1606562"/>
            <a:ext cx="5613362" cy="421881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4EB4B-81B3-AD4B-8CA6-D9C92F79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C5FD1-B933-C64E-B06A-F125130113D1}"/>
              </a:ext>
            </a:extLst>
          </p:cNvPr>
          <p:cNvSpPr txBox="1"/>
          <p:nvPr/>
        </p:nvSpPr>
        <p:spPr>
          <a:xfrm>
            <a:off x="455068" y="1606562"/>
            <a:ext cx="22250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Aici este un exemplu de grafic de comparație utilizată de </a:t>
            </a:r>
            <a:r>
              <a:rPr lang="en-US" dirty="0"/>
              <a:t>Droids </a:t>
            </a:r>
            <a:r>
              <a:rPr lang="ro-RO" dirty="0"/>
              <a:t>pentru a transmite cum soluția lor e diferită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o-RO" dirty="0"/>
              <a:t>Poți descărca o copie de aici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http://flltutorials.com/Worksheets.html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749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629</TotalTime>
  <Words>982</Words>
  <Application>Microsoft Office PowerPoint</Application>
  <PresentationFormat>On-screen Show (4:3)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 2</vt:lpstr>
      <vt:lpstr>Dividend</vt:lpstr>
      <vt:lpstr>Cum să duci proiectul de inovare la nivelul următor</vt:lpstr>
      <vt:lpstr>Despre autori</vt:lpstr>
      <vt:lpstr>Dați un start în avans în OFF-SEASON</vt:lpstr>
      <vt:lpstr>Comunică conținutul în cele 5 minute</vt:lpstr>
      <vt:lpstr>Să aveți tot timpul mai mult de spus la Q&amp;A</vt:lpstr>
      <vt:lpstr>Fă experții să conteze – nu doar părinții</vt:lpstr>
      <vt:lpstr>Împărtășește proiectul cu cei cărora le pasă</vt:lpstr>
      <vt:lpstr>Să fie inovativ </vt:lpstr>
      <vt:lpstr>Grafic de comparație</vt:lpstr>
      <vt:lpstr>Discuții 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marinela</cp:lastModifiedBy>
  <cp:revision>73</cp:revision>
  <cp:lastPrinted>2018-09-02T15:49:53Z</cp:lastPrinted>
  <dcterms:created xsi:type="dcterms:W3CDTF">2017-08-13T17:46:18Z</dcterms:created>
  <dcterms:modified xsi:type="dcterms:W3CDTF">2023-08-23T11:26:39Z</dcterms:modified>
</cp:coreProperties>
</file>