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4"/>
  </p:notesMasterIdLst>
  <p:handoutMasterIdLst>
    <p:handoutMasterId r:id="rId15"/>
  </p:handoutMasterIdLst>
  <p:sldIdLst>
    <p:sldId id="289" r:id="rId8"/>
    <p:sldId id="310" r:id="rId9"/>
    <p:sldId id="316" r:id="rId10"/>
    <p:sldId id="314" r:id="rId11"/>
    <p:sldId id="317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4" autoAdjust="0"/>
    <p:restoredTop sz="95704"/>
  </p:normalViewPr>
  <p:slideViewPr>
    <p:cSldViewPr snapToGrid="0" snapToObjects="1">
      <p:cViewPr varScale="1">
        <p:scale>
          <a:sx n="125" d="100"/>
          <a:sy n="125" d="100"/>
        </p:scale>
        <p:origin x="118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4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FAC15-5015-E840-84A4-D7EFA4FAF9DE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A64F-2C31-084E-887C-934EB9C1E774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3E8F-4C0A-9D43-BC5E-1FBB66FC0DF6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EBE05-F951-994C-9508-FF07EF3B3C47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6167-FF53-A540-B414-761B0680C8DB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3DB05-24BF-D74A-A3E0-EC9AFC49785B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139BF-B658-4E4E-82B5-987840B0DF16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F8947-56E1-9D44-B786-581E7575A8CC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23024-1C43-2444-97B1-3EFB962550CA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74AC-7461-F547-8C1D-E9810895DB16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3DA8-EEF6-5C4A-AC00-A27793CEE9C4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1FE1-7F8E-4C4E-AE45-8C6E8F1376E6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4F21-F0DF-5C42-AE28-41491472CDF7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13C9-1986-144D-8D08-2972E69AD698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785F-3800-6243-B0C6-EEF515A0355C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60DC-49A2-C24E-9D1E-C4F04A7F139B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BD1B9-94FE-7A41-9F7F-FFF97C3F0B5D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D404-AAEA-8F46-BDDA-AF67E42015E9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C380-53E9-104E-BC0D-4F6C61A6DA13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D2E66-CC54-314B-BF61-4D5AE26B1B98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28F8E-7416-F54D-A230-02DF3849E1E8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044B7-DCB2-8948-B3F8-749B076751FF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6FB1-E42C-F44C-8BF1-1EDE4998BF19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F3DAD-BCFF-C14E-ACB3-50B0659144E7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E924-6F92-1141-B8B7-BCBF099703F0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C48D-BF74-FC43-BD8D-DAF89F4BE14E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5BC1-4154-EB4D-B71F-24B2D1D1F9E1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97C13-F043-3A48-A7C0-E8347EE79936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3B33A-3843-7640-9CDD-68F60DDC710D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A2D0E-0AC9-4E41-A1D8-05F4D1BC50A1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F8BF9-ED09-B448-BBD1-6F823266CEF0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9D99A-628B-7148-80F2-C1DAC7DE9A06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1959-4A9D-EF44-9392-A0BECBC16FA8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C4B4C-A0D7-0B40-A5AE-9F68C251A251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5394-C4E4-964A-BCDC-1DE82418843D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360C2-CD0B-1E47-9FE5-5DE7731507FE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BD4A9-8CA4-2A41-84FB-E3CD7FE15CE9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A1711-480D-7945-A2B1-A04ED26DBF69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1F71-AA6D-7642-8453-DF8DF51745B0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E398-1F6F-5947-8084-D9A8814CC748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DBAE7-0A26-3545-A4B5-2FF3A8629999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38592-E1A6-2842-B585-29FA9180DA9A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8D746-9482-1449-8365-21812E06D1C5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C855F-4766-784B-9AE8-19CAF74457D3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65805-6012-8048-BCE3-2BF2D550A6BA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D003-E58D-9A40-8546-A5FBCAD22DE9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2BC0-46D7-3444-9D44-F3180E5B1708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C2D3-AFC5-7941-B5E3-A3754EC129FB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DC04-9495-2442-ADBB-FAD00EBDCF60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8AF8F-45C3-334E-8448-72AC3AACA801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B0B4C-3BDA-DE48-8C6E-0D418C1A4600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6C01-55E4-6E4C-BF79-7A36EBC8799F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37305-3565-C24D-B7C8-B01230F39D0A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0E7BD-1648-F545-9FA8-A6BBC1956D62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34DD-94ED-424A-836B-C1F154822D82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F88C-A0F7-B345-BF27-8B2FF5AD91AD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3A893-605F-2346-8633-671FDA1BB997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1DFD6-F690-0A49-AB1A-49F938875844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8C8F-6333-A54C-A742-98DAF78D22BA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38B23-DF91-7347-8A61-BDA5B0401793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9323-CECD-4D46-88ED-79EF9A7FFB42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6B12C-6A28-C34A-AF73-623FEF0E58A2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FC27-149F-724D-AEC1-DAC8A74D0F1A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1EBA06-EDE9-2644-B1EF-85485ED0987F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A74618B-57BA-E04D-A6FB-CC3CC8D2704C}" type="datetime1">
              <a:rPr lang="en-US" smtClean="0"/>
              <a:t>8/25/2023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FLLTutorials,com,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8/25/2023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CC24-9D41-8840-8854-F785D1CE62B2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F775A94-ED96-BB4E-82BD-9EA82E8BC13B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070282C-EC1C-A74D-841A-C1F50FD96893}" type="datetime1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8B56A7A-EC96-FD42-9BA4-4F9D61843DC2}" type="datetime1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EFD7B28-9DED-AA45-A947-5D948AB41521}" type="datetime1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4DC7FE-3376-1C45-AC85-098D53DD380F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4018B28-ECB2-6544-97DF-E61C92100B16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5B87A54-56BE-DA44-8F0A-C202368F1500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24D2E2D-02DD-4240-B384-2624352F586D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EBC7E-AED0-2140-9296-D7286C97B53C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E1AA0-1342-084F-AF11-C08BB1F5F7C2}" type="datetime1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C9F5D05-C679-0242-BB7E-BF085D6672AA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19620F6-0F5D-E140-BC0C-007403664F31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FLLTutorials,com,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C5A7C-936C-204C-92FD-D19048DF3EB2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B88F5E4-A128-0441-AF02-8013967A99D3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ADFEC82-373C-4340-B87F-A5104B8D361B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FLLTutorials,com,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8162E-EF1D-6E4E-AC48-4592777C75A3}" type="datetime1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FLLTutorials,com,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B399EF8-B9CC-6E43-A19D-C0B9D7212A0F}" type="datetime1">
              <a:rPr lang="en-US" smtClean="0"/>
              <a:t>8/25/2023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FLLTutorials,com,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7.png"/><Relationship Id="rId4" Type="http://schemas.openxmlformats.org/officeDocument/2006/relationships/hyperlink" Target="http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o-RO" dirty="0"/>
              <a:t>lecția</a:t>
            </a:r>
            <a:r>
              <a:rPr lang="en-US" dirty="0"/>
              <a:t> 4: </a:t>
            </a:r>
            <a:br>
              <a:rPr lang="en-US" dirty="0"/>
            </a:br>
            <a:r>
              <a:rPr lang="ro-RO" dirty="0"/>
              <a:t>alinierea la linii pe planșa de joc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map&#10;&#10;Description automatically generated">
            <a:extLst>
              <a:ext uri="{FF2B5EF4-FFF2-40B4-BE49-F238E27FC236}">
                <a16:creationId xmlns:a16="http://schemas.microsoft.com/office/drawing/2014/main" id="{4E687E70-32E6-75BB-7DF2-947C699CDC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024" y="3795880"/>
            <a:ext cx="4685883" cy="226749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02F607-B4C3-D444-BE0B-5EEC385A3C8F}"/>
              </a:ext>
            </a:extLst>
          </p:cNvPr>
          <p:cNvCxnSpPr>
            <a:cxnSpLocks/>
          </p:cNvCxnSpPr>
          <p:nvPr/>
        </p:nvCxnSpPr>
        <p:spPr>
          <a:xfrm>
            <a:off x="4572000" y="5431902"/>
            <a:ext cx="1761067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3E0A267-523F-314A-B0E1-C05B5BAD4F6F}"/>
              </a:ext>
            </a:extLst>
          </p:cNvPr>
          <p:cNvSpPr txBox="1"/>
          <p:nvPr/>
        </p:nvSpPr>
        <p:spPr>
          <a:xfrm rot="5400000">
            <a:off x="5809651" y="5159232"/>
            <a:ext cx="1448690" cy="291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ighlight>
                  <a:srgbClr val="FFFF00"/>
                </a:highlight>
              </a:rPr>
              <a:t>Align on a Line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alinierea la o linie este utilă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3896" y="1828206"/>
            <a:ext cx="7589104" cy="4397437"/>
          </a:xfrm>
        </p:spPr>
        <p:txBody>
          <a:bodyPr>
            <a:normAutofit fontScale="40000" lnSpcReduction="20000"/>
          </a:bodyPr>
          <a:lstStyle/>
          <a:p>
            <a:r>
              <a:rPr lang="ro-RO" dirty="0"/>
              <a:t>Pentru a complete o misiune în mod constant, robotul vostru trebuie să fie aproape de aceeași poziție și unghi de fiecare dată</a:t>
            </a:r>
            <a:r>
              <a:rPr lang="en-US" dirty="0"/>
              <a:t>.</a:t>
            </a:r>
          </a:p>
          <a:p>
            <a:pPr lvl="1"/>
            <a:r>
              <a:rPr lang="ro-RO" dirty="0"/>
              <a:t>Ați învățat cum să găsiți linia.  Aceasta face ca robotul vostru să parcurgă exact acea distanță</a:t>
            </a:r>
            <a:r>
              <a:rPr lang="en-US" dirty="0"/>
              <a:t>. </a:t>
            </a:r>
          </a:p>
          <a:p>
            <a:pPr lvl="1"/>
            <a:r>
              <a:rPr lang="ro-RO" dirty="0"/>
              <a:t>Cum te asiguri că e exact unghiul corect</a:t>
            </a:r>
            <a:r>
              <a:rPr lang="en-US" dirty="0"/>
              <a:t>?</a:t>
            </a:r>
          </a:p>
          <a:p>
            <a:r>
              <a:rPr lang="ro-RO" dirty="0"/>
              <a:t>Poți să te aliniezi pe pereți, modele de misiuni și linii pentru a se corecta și îndrepta. În această lecție, ne vom uita cum putem să ne aliniem la linii.</a:t>
            </a:r>
            <a:endParaRPr lang="en-US" dirty="0"/>
          </a:p>
          <a:p>
            <a:pPr lvl="1"/>
            <a:r>
              <a:rPr lang="ro-RO" dirty="0"/>
              <a:t>Aceasta se referă la aliniere la o linie sau ,,</a:t>
            </a:r>
            <a:r>
              <a:rPr lang="en-US" dirty="0"/>
              <a:t>squaring up on a line’’.</a:t>
            </a:r>
          </a:p>
          <a:p>
            <a:r>
              <a:rPr lang="ro-RO" dirty="0"/>
              <a:t>Îndreptarea este foarte importantă</a:t>
            </a:r>
            <a:r>
              <a:rPr lang="en-US" dirty="0"/>
              <a:t> </a:t>
            </a:r>
            <a:br>
              <a:rPr lang="en-US" dirty="0"/>
            </a:br>
            <a:r>
              <a:rPr lang="ro-RO" dirty="0"/>
              <a:t>pentru un robot de</a:t>
            </a:r>
            <a:r>
              <a:rPr lang="en-US" dirty="0"/>
              <a:t> </a:t>
            </a:r>
            <a:r>
              <a:rPr lang="ro-RO" dirty="0"/>
              <a:t>FIRST LEGO League</a:t>
            </a:r>
            <a:r>
              <a:rPr lang="en-US" dirty="0"/>
              <a:t>  </a:t>
            </a:r>
            <a:br>
              <a:rPr lang="en-US" dirty="0"/>
            </a:br>
            <a:r>
              <a:rPr lang="ro-RO" dirty="0"/>
              <a:t>deoarece roboții nu merg întotdeauna</a:t>
            </a:r>
            <a:br>
              <a:rPr lang="en-US" dirty="0"/>
            </a:br>
            <a:r>
              <a:rPr lang="ro-RO" dirty="0"/>
              <a:t>drept</a:t>
            </a:r>
            <a:r>
              <a:rPr lang="en-US" dirty="0"/>
              <a:t>. </a:t>
            </a:r>
          </a:p>
          <a:p>
            <a:pPr lvl="1"/>
            <a:r>
              <a:rPr lang="ro-RO" dirty="0"/>
              <a:t>Cea mai mică eroare de unghi, va duce</a:t>
            </a:r>
            <a:br>
              <a:rPr lang="en-US" dirty="0"/>
            </a:br>
            <a:r>
              <a:rPr lang="ro-RO" dirty="0"/>
              <a:t>la o poziție eronată după o cursă lungă.</a:t>
            </a:r>
            <a:br>
              <a:rPr lang="en-US" dirty="0"/>
            </a:br>
            <a:endParaRPr lang="en-US" dirty="0"/>
          </a:p>
          <a:p>
            <a:pPr lvl="1"/>
            <a:r>
              <a:rPr lang="ro-RO" dirty="0"/>
              <a:t>Erorile se acumulează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ro-RO" dirty="0">
                <a:sym typeface="Wingdings" pitchFamily="2" charset="2"/>
              </a:rPr>
              <a:t>dacă fiecare întoarcere</a:t>
            </a:r>
            <a:br>
              <a:rPr lang="en-US" dirty="0">
                <a:sym typeface="Wingdings" pitchFamily="2" charset="2"/>
              </a:rPr>
            </a:br>
            <a:r>
              <a:rPr lang="ro-RO" dirty="0">
                <a:sym typeface="Wingdings" pitchFamily="2" charset="2"/>
              </a:rPr>
              <a:t>este dereglată cu câteva grade, robotul vostru</a:t>
            </a:r>
            <a:br>
              <a:rPr lang="en-US" dirty="0">
                <a:sym typeface="Wingdings" pitchFamily="2" charset="2"/>
              </a:rPr>
            </a:br>
            <a:r>
              <a:rPr lang="ro-RO" dirty="0">
                <a:sym typeface="Wingdings" pitchFamily="2" charset="2"/>
              </a:rPr>
              <a:t>va fi în altă parte de fiecare dată după </a:t>
            </a:r>
            <a:br>
              <a:rPr lang="en-US" dirty="0">
                <a:sym typeface="Wingdings" pitchFamily="2" charset="2"/>
              </a:rPr>
            </a:br>
            <a:r>
              <a:rPr lang="ro-RO" dirty="0">
                <a:sym typeface="Wingdings" pitchFamily="2" charset="2"/>
              </a:rPr>
              <a:t>câteva întoarceri.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2023, </a:t>
            </a:r>
            <a:r>
              <a:rPr lang="en-US" dirty="0" err="1"/>
              <a:t>FLLTutorials,com</a:t>
            </a:r>
            <a:r>
              <a:rPr lang="en-US" dirty="0"/>
              <a:t>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8527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A7AF-8254-8B4C-92E2-35FDCD4B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Cum funcționează asta</a:t>
            </a:r>
            <a:r>
              <a:rPr lang="en-US" dirty="0"/>
              <a:t>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EFF9F-AC8D-A846-A636-BBE577C23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60" y="1931345"/>
            <a:ext cx="5286639" cy="4353215"/>
          </a:xfrm>
        </p:spPr>
        <p:txBody>
          <a:bodyPr>
            <a:normAutofit fontScale="55000" lnSpcReduction="20000"/>
          </a:bodyPr>
          <a:lstStyle/>
          <a:p>
            <a:r>
              <a:rPr lang="ro-RO" dirty="0"/>
              <a:t>Dacă ai 2 senzori de culoare pe robot, îi poți utiliza pentru ca robotul să se îndrepte la linie</a:t>
            </a:r>
            <a:r>
              <a:rPr lang="en-US" dirty="0"/>
              <a:t>.</a:t>
            </a:r>
          </a:p>
          <a:p>
            <a:r>
              <a:rPr lang="ro-RO" dirty="0"/>
              <a:t>Ma întâi mișcă doar unul dintre motoare până când unul din senzori găsește linia neagră</a:t>
            </a:r>
            <a:r>
              <a:rPr lang="en-US" dirty="0"/>
              <a:t>. </a:t>
            </a:r>
          </a:p>
          <a:p>
            <a:r>
              <a:rPr lang="ro-RO" dirty="0"/>
              <a:t>Oprește motorul Figura </a:t>
            </a:r>
            <a:r>
              <a:rPr lang="en-US" dirty="0"/>
              <a:t>(B).</a:t>
            </a:r>
          </a:p>
          <a:p>
            <a:r>
              <a:rPr lang="ro-RO" dirty="0"/>
              <a:t>Apoi, mișcă doar celălalt motor Figura</a:t>
            </a:r>
            <a:r>
              <a:rPr lang="en-US" dirty="0"/>
              <a:t> (C) </a:t>
            </a:r>
            <a:r>
              <a:rPr lang="ro-RO" dirty="0"/>
              <a:t>până când cel de-al doilea senzor de culoare găsește linia.</a:t>
            </a:r>
            <a:r>
              <a:rPr lang="en-US" dirty="0"/>
              <a:t> </a:t>
            </a:r>
          </a:p>
          <a:p>
            <a:r>
              <a:rPr lang="ro-RO" dirty="0"/>
              <a:t>Detaliile de programare le găsiți în </a:t>
            </a:r>
            <a:r>
              <a:rPr lang="en-US" dirty="0"/>
              <a:t>Advanced </a:t>
            </a:r>
            <a:r>
              <a:rPr lang="en-US" dirty="0">
                <a:sym typeface="Wingdings" pitchFamily="2" charset="2"/>
              </a:rPr>
              <a:t> Squaring on lines </a:t>
            </a:r>
            <a:r>
              <a:rPr lang="en-US" dirty="0" err="1">
                <a:sym typeface="Wingdings" pitchFamily="2" charset="2"/>
              </a:rPr>
              <a:t>lesso</a:t>
            </a:r>
            <a:r>
              <a:rPr lang="ro-RO" dirty="0">
                <a:sym typeface="Wingdings" pitchFamily="2" charset="2"/>
              </a:rPr>
              <a:t>ns pe</a:t>
            </a:r>
            <a:r>
              <a:rPr lang="en-US" dirty="0">
                <a:sym typeface="Wingdings" pitchFamily="2" charset="2"/>
              </a:rPr>
              <a:t> EV3Lessons.com and PrimeLessons.org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CBED2-5815-F147-B545-C88D0711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C2702-368D-C94D-BAA5-B6B2B6B4BD17}"/>
              </a:ext>
            </a:extLst>
          </p:cNvPr>
          <p:cNvSpPr/>
          <p:nvPr/>
        </p:nvSpPr>
        <p:spPr>
          <a:xfrm>
            <a:off x="6470721" y="2006809"/>
            <a:ext cx="193040" cy="15341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8C698B-04DD-904A-ABD2-738B691E0DDC}"/>
              </a:ext>
            </a:extLst>
          </p:cNvPr>
          <p:cNvSpPr txBox="1"/>
          <p:nvPr/>
        </p:nvSpPr>
        <p:spPr>
          <a:xfrm>
            <a:off x="7123398" y="1562013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A726D2-E817-D448-984E-CE35ACC76054}"/>
              </a:ext>
            </a:extLst>
          </p:cNvPr>
          <p:cNvGrpSpPr/>
          <p:nvPr/>
        </p:nvGrpSpPr>
        <p:grpSpPr>
          <a:xfrm rot="786515">
            <a:off x="6624282" y="2492894"/>
            <a:ext cx="990440" cy="731520"/>
            <a:chOff x="6944810" y="2321120"/>
            <a:chExt cx="990440" cy="73152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AB80AE-7248-EA49-8AC6-6077D8452F8A}"/>
                </a:ext>
              </a:extLst>
            </p:cNvPr>
            <p:cNvGrpSpPr/>
            <p:nvPr/>
          </p:nvGrpSpPr>
          <p:grpSpPr>
            <a:xfrm>
              <a:off x="7020850" y="2321120"/>
              <a:ext cx="914400" cy="731520"/>
              <a:chOff x="7020850" y="2321120"/>
              <a:chExt cx="914400" cy="731520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3E92AC82-6AA1-6E44-BDE2-F46DC234B74A}"/>
                  </a:ext>
                </a:extLst>
              </p:cNvPr>
              <p:cNvSpPr/>
              <p:nvPr/>
            </p:nvSpPr>
            <p:spPr>
              <a:xfrm rot="16200000">
                <a:off x="7152930" y="2229680"/>
                <a:ext cx="650240" cy="9144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44B9ABB-3D0E-2446-BEF4-2578C474DFEC}"/>
                  </a:ext>
                </a:extLst>
              </p:cNvPr>
              <p:cNvSpPr/>
              <p:nvPr/>
            </p:nvSpPr>
            <p:spPr>
              <a:xfrm rot="16200000">
                <a:off x="7635530" y="2844360"/>
                <a:ext cx="111760" cy="30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A96C1D6-0331-B941-BB7E-B204A725293C}"/>
                  </a:ext>
                </a:extLst>
              </p:cNvPr>
              <p:cNvSpPr/>
              <p:nvPr/>
            </p:nvSpPr>
            <p:spPr>
              <a:xfrm rot="16200000">
                <a:off x="7635530" y="2224600"/>
                <a:ext cx="111760" cy="30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3A337CB-332C-3B4F-94F5-2CF5CAC6D5C3}"/>
                </a:ext>
              </a:extLst>
            </p:cNvPr>
            <p:cNvSpPr/>
            <p:nvPr/>
          </p:nvSpPr>
          <p:spPr>
            <a:xfrm>
              <a:off x="6944810" y="2779600"/>
              <a:ext cx="118141" cy="1188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89BF45-430F-F64F-A1C6-63350368EA78}"/>
                </a:ext>
              </a:extLst>
            </p:cNvPr>
            <p:cNvSpPr/>
            <p:nvPr/>
          </p:nvSpPr>
          <p:spPr>
            <a:xfrm>
              <a:off x="6947038" y="2460058"/>
              <a:ext cx="118141" cy="1188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1133568-813F-A84C-BEBE-14F0B5CC5044}"/>
              </a:ext>
            </a:extLst>
          </p:cNvPr>
          <p:cNvSpPr txBox="1"/>
          <p:nvPr/>
        </p:nvSpPr>
        <p:spPr>
          <a:xfrm>
            <a:off x="7077554" y="4334775"/>
            <a:ext cx="103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Figure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F31105-707D-F043-886D-1F8D6F17C860}"/>
              </a:ext>
            </a:extLst>
          </p:cNvPr>
          <p:cNvSpPr/>
          <p:nvPr/>
        </p:nvSpPr>
        <p:spPr>
          <a:xfrm>
            <a:off x="6502343" y="4803563"/>
            <a:ext cx="193040" cy="153416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87F818-A914-0540-9C9D-DE777EDF18AA}"/>
              </a:ext>
            </a:extLst>
          </p:cNvPr>
          <p:cNvGrpSpPr/>
          <p:nvPr/>
        </p:nvGrpSpPr>
        <p:grpSpPr>
          <a:xfrm>
            <a:off x="6621179" y="5289648"/>
            <a:ext cx="990440" cy="731520"/>
            <a:chOff x="6944810" y="2321120"/>
            <a:chExt cx="990440" cy="7315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3E31786-6546-0E43-ACC8-0C93B50861D7}"/>
                </a:ext>
              </a:extLst>
            </p:cNvPr>
            <p:cNvGrpSpPr/>
            <p:nvPr/>
          </p:nvGrpSpPr>
          <p:grpSpPr>
            <a:xfrm>
              <a:off x="7020850" y="2321120"/>
              <a:ext cx="914400" cy="731520"/>
              <a:chOff x="7020850" y="2321120"/>
              <a:chExt cx="914400" cy="731520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64DA75F9-C256-AA4B-BF1C-F4215C0C7D78}"/>
                  </a:ext>
                </a:extLst>
              </p:cNvPr>
              <p:cNvSpPr/>
              <p:nvPr/>
            </p:nvSpPr>
            <p:spPr>
              <a:xfrm rot="16200000">
                <a:off x="7152930" y="2229680"/>
                <a:ext cx="650240" cy="9144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E809D4F-1363-8642-BC30-A45BB3D77C0D}"/>
                  </a:ext>
                </a:extLst>
              </p:cNvPr>
              <p:cNvSpPr/>
              <p:nvPr/>
            </p:nvSpPr>
            <p:spPr>
              <a:xfrm rot="16200000">
                <a:off x="7635530" y="2844360"/>
                <a:ext cx="111760" cy="30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D1310060-6990-CB45-A8C7-0F4FFA7586A4}"/>
                  </a:ext>
                </a:extLst>
              </p:cNvPr>
              <p:cNvSpPr/>
              <p:nvPr/>
            </p:nvSpPr>
            <p:spPr>
              <a:xfrm rot="16200000">
                <a:off x="7635530" y="2224600"/>
                <a:ext cx="111760" cy="3048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FD1D11-8A79-6249-9A48-AD4E51965C92}"/>
                </a:ext>
              </a:extLst>
            </p:cNvPr>
            <p:cNvSpPr/>
            <p:nvPr/>
          </p:nvSpPr>
          <p:spPr>
            <a:xfrm>
              <a:off x="6944810" y="2779600"/>
              <a:ext cx="118141" cy="1188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814E9D0-CBB8-BC43-B6E6-0BE23E19A9F5}"/>
                </a:ext>
              </a:extLst>
            </p:cNvPr>
            <p:cNvSpPr/>
            <p:nvPr/>
          </p:nvSpPr>
          <p:spPr>
            <a:xfrm>
              <a:off x="6946737" y="2457433"/>
              <a:ext cx="118141" cy="11887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BA7C050-56F9-E14A-942D-C4BB8AD6CD43}"/>
              </a:ext>
            </a:extLst>
          </p:cNvPr>
          <p:cNvSpPr txBox="1"/>
          <p:nvPr/>
        </p:nvSpPr>
        <p:spPr>
          <a:xfrm>
            <a:off x="7226661" y="3306460"/>
            <a:ext cx="22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581A9E-5106-074C-9B1E-37174E1AE5C7}"/>
              </a:ext>
            </a:extLst>
          </p:cNvPr>
          <p:cNvSpPr txBox="1"/>
          <p:nvPr/>
        </p:nvSpPr>
        <p:spPr>
          <a:xfrm>
            <a:off x="7595714" y="5175501"/>
            <a:ext cx="228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8260358-7397-CC4D-A11C-2BA73136ABA7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43976" y="5159578"/>
            <a:ext cx="897582" cy="8256"/>
          </a:xfrm>
          <a:prstGeom prst="bentConnector2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88B10D6-B77B-F049-BA0E-51E5B6961465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31383" y="2918285"/>
            <a:ext cx="897582" cy="8256"/>
          </a:xfrm>
          <a:prstGeom prst="bentConnector2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31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B70D9F1C-D032-4453-CB56-6CF249E7C9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3" t="26446" r="35222"/>
          <a:stretch/>
        </p:blipFill>
        <p:spPr>
          <a:xfrm>
            <a:off x="4884221" y="3559917"/>
            <a:ext cx="3499555" cy="2766412"/>
          </a:xfrm>
          <a:prstGeom prst="rect">
            <a:avLst/>
          </a:prstGeom>
        </p:spPr>
      </p:pic>
      <p:pic>
        <p:nvPicPr>
          <p:cNvPr id="6" name="Picture 5" descr="A picture containing map&#10;&#10;Description automatically generated">
            <a:extLst>
              <a:ext uri="{FF2B5EF4-FFF2-40B4-BE49-F238E27FC236}">
                <a16:creationId xmlns:a16="http://schemas.microsoft.com/office/drawing/2014/main" id="{FEB96D54-E833-E965-44E2-EFFA7FC97D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3" t="26446" r="35222"/>
          <a:stretch/>
        </p:blipFill>
        <p:spPr>
          <a:xfrm>
            <a:off x="426965" y="3590252"/>
            <a:ext cx="3499555" cy="27664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Un </a:t>
            </a:r>
            <a:r>
              <a:rPr lang="en-US" dirty="0"/>
              <a:t>Line Squaring</a:t>
            </a:r>
            <a:r>
              <a:rPr lang="ro-RO" dirty="0"/>
              <a:t> de încredere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75"/>
            <a:ext cx="8207298" cy="1931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Line squaring </a:t>
            </a:r>
            <a:r>
              <a:rPr lang="ro-RO" sz="2000" dirty="0"/>
              <a:t>suferă de aceeași problemă ca și găsirea liniei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ro-RO" sz="2000" dirty="0">
                <a:sym typeface="Wingdings" pitchFamily="2" charset="2"/>
              </a:rPr>
              <a:t>dacă încerci să găsești o regiune albă pe o suprafașă mare a planșei , senzorul poate raporta că a găsit alb într-un punct înainte de linie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o-RO" sz="2000" dirty="0"/>
              <a:t>Soluția este aceeași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ro-RO" sz="2000" dirty="0"/>
              <a:t>mergi mai aproape de linie înainte ca robotul să înceapă să caute linia.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399067"/>
            <a:ext cx="4870585" cy="365125"/>
          </a:xfrm>
        </p:spPr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A84E7D-E210-3145-BFA6-6CA57BA7CF4C}"/>
              </a:ext>
            </a:extLst>
          </p:cNvPr>
          <p:cNvCxnSpPr/>
          <p:nvPr/>
        </p:nvCxnSpPr>
        <p:spPr>
          <a:xfrm>
            <a:off x="4080360" y="5003730"/>
            <a:ext cx="590719" cy="0"/>
          </a:xfrm>
          <a:prstGeom prst="straightConnector1">
            <a:avLst/>
          </a:prstGeom>
          <a:ln w="117475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7EFC1B-AC8A-4B4B-B431-10F47D046206}"/>
              </a:ext>
            </a:extLst>
          </p:cNvPr>
          <p:cNvCxnSpPr>
            <a:cxnSpLocks/>
          </p:cNvCxnSpPr>
          <p:nvPr/>
        </p:nvCxnSpPr>
        <p:spPr>
          <a:xfrm>
            <a:off x="674503" y="5408203"/>
            <a:ext cx="2039235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F3BAAE-55B2-BD4E-97FB-3C27B3CD2374}"/>
              </a:ext>
            </a:extLst>
          </p:cNvPr>
          <p:cNvSpPr txBox="1"/>
          <p:nvPr/>
        </p:nvSpPr>
        <p:spPr>
          <a:xfrm>
            <a:off x="835476" y="5100869"/>
            <a:ext cx="171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ighlight>
                  <a:srgbClr val="FFFF00"/>
                </a:highlight>
              </a:rPr>
              <a:t>Looking for White?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514B8A9-6514-D74E-8857-BD29909E341E}"/>
              </a:ext>
            </a:extLst>
          </p:cNvPr>
          <p:cNvCxnSpPr>
            <a:cxnSpLocks/>
          </p:cNvCxnSpPr>
          <p:nvPr/>
        </p:nvCxnSpPr>
        <p:spPr>
          <a:xfrm flipV="1">
            <a:off x="6863368" y="5426260"/>
            <a:ext cx="366581" cy="1831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2CE6842-B66F-B342-92E1-54B5C91C20DC}"/>
              </a:ext>
            </a:extLst>
          </p:cNvPr>
          <p:cNvSpPr txBox="1"/>
          <p:nvPr/>
        </p:nvSpPr>
        <p:spPr>
          <a:xfrm>
            <a:off x="6121141" y="5039214"/>
            <a:ext cx="171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ighlight>
                  <a:srgbClr val="FFFF00"/>
                </a:highlight>
              </a:rPr>
              <a:t>Looking for White?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C22081-7581-2244-A86A-4EDC83585AE9}"/>
              </a:ext>
            </a:extLst>
          </p:cNvPr>
          <p:cNvCxnSpPr>
            <a:cxnSpLocks/>
          </p:cNvCxnSpPr>
          <p:nvPr/>
        </p:nvCxnSpPr>
        <p:spPr>
          <a:xfrm>
            <a:off x="4884221" y="5452577"/>
            <a:ext cx="188572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2BEDAC7-B2FE-8A46-8E00-A2A0CECD00E7}"/>
              </a:ext>
            </a:extLst>
          </p:cNvPr>
          <p:cNvSpPr txBox="1"/>
          <p:nvPr/>
        </p:nvSpPr>
        <p:spPr>
          <a:xfrm>
            <a:off x="4855016" y="5039214"/>
            <a:ext cx="1717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highlight>
                  <a:srgbClr val="FF0000"/>
                </a:highlight>
              </a:rPr>
              <a:t>Moving for Inches</a:t>
            </a:r>
          </a:p>
        </p:txBody>
      </p:sp>
    </p:spTree>
    <p:extLst>
      <p:ext uri="{BB962C8B-B14F-4D97-AF65-F5344CB8AC3E}">
        <p14:creationId xmlns:p14="http://schemas.microsoft.com/office/powerpoint/2010/main" val="36926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D0A2-3CF9-2942-85F5-CE36BF26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Probleme comune și soluții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3DB3-6820-B649-8A8E-65597F5FD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o-RO" dirty="0"/>
              <a:t>Puteți afla că robotul vostru nu este chiar aliniat drept la o linie</a:t>
            </a:r>
            <a:endParaRPr lang="en-US" dirty="0"/>
          </a:p>
          <a:p>
            <a:pPr lvl="1"/>
            <a:r>
              <a:rPr lang="ro-RO" dirty="0"/>
              <a:t>Suma de erori depinde, tipic, de cât de dereglat a fost robotul vostru înainte de a începe alinierea</a:t>
            </a:r>
            <a:endParaRPr lang="en-US" dirty="0"/>
          </a:p>
          <a:p>
            <a:endParaRPr lang="en-US" dirty="0"/>
          </a:p>
          <a:p>
            <a:r>
              <a:rPr lang="ro-RO" dirty="0"/>
              <a:t>Din moment ce procesul de alinire, face ca robotul vostru să se ,,îndrepte</a:t>
            </a:r>
            <a:r>
              <a:rPr lang="en-US" dirty="0"/>
              <a:t>”</a:t>
            </a:r>
            <a:r>
              <a:rPr lang="ro-RO" dirty="0"/>
              <a:t>, puteți repeta operațiunea de mai multe ori pentru a reduce eroarea</a:t>
            </a:r>
            <a:endParaRPr lang="en-US" dirty="0"/>
          </a:p>
          <a:p>
            <a:pPr lvl="1"/>
            <a:r>
              <a:rPr lang="ro-RO" dirty="0"/>
              <a:t>Fiecare repetiție vă va aduce mai aproape de drept.</a:t>
            </a:r>
            <a:endParaRPr lang="en-US" dirty="0"/>
          </a:p>
          <a:p>
            <a:pPr lvl="1"/>
            <a:r>
              <a:rPr lang="ro-RO" dirty="0"/>
              <a:t>Trebuie să experimentați pentru a determina de câte ori e nevoie să te aliniați.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B4E10-0950-9147-9DEA-6070E8C6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99944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Această lecție a fost scrisă de </a:t>
            </a:r>
            <a:r>
              <a:rPr lang="en-US" sz="2800" dirty="0"/>
              <a:t> Arvind </a:t>
            </a:r>
            <a:r>
              <a:rPr lang="ro-RO" sz="2800" dirty="0"/>
              <a:t>și</a:t>
            </a:r>
            <a:r>
              <a:rPr lang="en-US" sz="2800" dirty="0"/>
              <a:t> Sanjay </a:t>
            </a:r>
            <a:r>
              <a:rPr lang="en-US" sz="2800" dirty="0" err="1"/>
              <a:t>Seshan</a:t>
            </a:r>
            <a:endParaRPr lang="en-US" sz="2800" dirty="0"/>
          </a:p>
          <a:p>
            <a:r>
              <a:rPr lang="en-US" sz="2800" dirty="0"/>
              <a:t>M</a:t>
            </a:r>
            <a:r>
              <a:rPr lang="ro-RO" sz="2800" dirty="0"/>
              <a:t>ai multe lecții despre </a:t>
            </a:r>
            <a:r>
              <a:rPr lang="en-US" sz="2800" dirty="0"/>
              <a:t>FIRST LEGO League </a:t>
            </a:r>
            <a:r>
              <a:rPr lang="ro-RO" sz="2800" dirty="0"/>
              <a:t>sunt disponibile pe </a:t>
            </a:r>
            <a:r>
              <a:rPr lang="en-US" sz="2800" dirty="0">
                <a:solidFill>
                  <a:srgbClr val="0070C0"/>
                </a:solidFill>
                <a:hlinkClick r:id="rId3"/>
              </a:rPr>
              <a:t>www.flltutorials.com</a:t>
            </a:r>
            <a:endParaRPr lang="ro-RO" sz="2800" dirty="0">
              <a:solidFill>
                <a:srgbClr val="0070C0"/>
              </a:solidFill>
            </a:endParaRPr>
          </a:p>
          <a:p>
            <a:r>
              <a:rPr lang="ro-RO" sz="28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800" dirty="0">
              <a:solidFill>
                <a:srgbClr val="0070C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FLLTutorials,com, Last Edit 5/29/2023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25660</TotalTime>
  <Words>565</Words>
  <Application>Microsoft Office PowerPoint</Application>
  <PresentationFormat>On-screen Show (4:3)</PresentationFormat>
  <Paragraphs>48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lecția 4:  alinierea la linii pe planșa de joc</vt:lpstr>
      <vt:lpstr>De ce alinierea la o linie este utilă?</vt:lpstr>
      <vt:lpstr>Cum funcționează asta? </vt:lpstr>
      <vt:lpstr>Un Line Squaring de încredere</vt:lpstr>
      <vt:lpstr>Probleme comune și soluții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marinela</cp:lastModifiedBy>
  <cp:revision>258</cp:revision>
  <cp:lastPrinted>2016-08-04T16:20:00Z</cp:lastPrinted>
  <dcterms:created xsi:type="dcterms:W3CDTF">2014-10-28T21:59:38Z</dcterms:created>
  <dcterms:modified xsi:type="dcterms:W3CDTF">2023-08-25T08:31:07Z</dcterms:modified>
</cp:coreProperties>
</file>