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5"/>
  </p:notesMasterIdLst>
  <p:handoutMasterIdLst>
    <p:handoutMasterId r:id="rId16"/>
  </p:handoutMasterIdLst>
  <p:sldIdLst>
    <p:sldId id="289" r:id="rId8"/>
    <p:sldId id="300" r:id="rId9"/>
    <p:sldId id="305" r:id="rId10"/>
    <p:sldId id="302" r:id="rId11"/>
    <p:sldId id="303" r:id="rId12"/>
    <p:sldId id="304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6" autoAdjust="0"/>
    <p:restoredTop sz="91479"/>
  </p:normalViewPr>
  <p:slideViewPr>
    <p:cSldViewPr snapToGrid="0" snapToObjects="1">
      <p:cViewPr varScale="1">
        <p:scale>
          <a:sx n="77" d="100"/>
          <a:sy n="77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E098-8E7E-E748-B9C2-238344C5E49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03E1-51E2-1545-AEC3-8115E337505C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59-088C-6D45-9585-AF07BD8CDC6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05A4-1CFF-A34F-A3B1-4F598ED1B4FC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A6CA-9875-254E-815B-B2EED9AB753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7F94-1900-8247-A2F1-E23E164981A7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FCFA-DF70-A143-9847-F82F3692D4E1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BDBB-58C3-B743-8E19-D1480484DF66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22C3-EEC5-8048-A24E-8C52C6EAEC4F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4685-BC1A-7741-B2A3-DD76FD870FED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606B-4BC4-5D42-B904-52E77F56AE3A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DC6-3DCA-2D4E-922B-919CBC5768B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283-A777-DE46-B315-0741F4B5BC55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64F9-8352-3740-883B-86170CD56BAB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684-9227-B74A-A49B-969C7EA21A2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258-FECB-AB47-B27E-0438EBB8623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D875-7429-BB43-B488-E3737DFB5A6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12D5-D1B9-184B-82CF-500CB724D52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744B-C965-AF4E-8345-44C6D15CD3DC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51DA-0F21-FB44-B8D6-FAD7DD250FF0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83E-1BBE-2348-BE82-969E0FB77CF1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15D6-CDC5-394A-9022-00D2B0A83AA5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2F63-2B78-8641-B94E-8B50B2295968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74E6-44FC-F04A-8531-19B4C0A6814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7889-6476-254A-9DD4-AC39F309BA62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D84C-25A7-6A41-A9A1-F9718E21818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294-81D7-F147-BCAA-E05F560EEF4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98A3-3DC0-5244-BD3A-A0DD5E5187B5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1E44-1111-1B4B-9D45-4AC00C4D46C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7960-6F1D-B643-9101-EFE44209D70E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C97F-9B37-EA45-BF7B-43A90EC29BDF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4FD2-F218-2A4F-A1F8-A44B60E10DAF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F199-FC72-AB43-A107-2ED52BA19A2C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3D9-08BE-D748-9D1E-68665718459B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B6C6-24A6-5946-BF87-57005B0BDECC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FC2B-1610-A243-8734-46B311A34110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51FC-F5D3-A945-96FC-EE6363CA735C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B29-D403-2A45-A5FB-D8B528308C77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4914-5820-F543-9CEB-5AFE29314B5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4D2-11FB-3F47-ADA0-A20DBEC12F6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F8B8-E343-1145-A619-C725947F71B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8BD8-A779-2945-8B0A-F039F412BCD1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3E0-55C5-C442-9076-C5C105ADB279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E955-AEDE-2241-9876-C1FA3DFAE0EC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CC-DAFA-0F4A-8C45-74FC16B80795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BED3-152B-9040-9A0E-2FB5E21846D2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A667-6BDD-9145-9DA5-EFF5805ED8F5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82B-C0CC-3C46-AD9C-424BC3C57F9E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764A-CB64-0845-AF5A-A8DD4F9AB271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DD70-6416-6542-B01C-13AD85AA25B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CAB7-768E-4E48-9864-FC0C655C6C8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FFA-C664-7347-9780-50DD2893385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A9D8-A46D-1D46-8D26-004FF28F8F27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66C6-21B4-2949-A47D-9B72A083648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3733-CD67-5247-9AC9-AB0AA23997B8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ED8-E132-5E43-AFE5-4D996BF2EB20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1643-5DEE-524B-B627-8603FDBC692B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3822-4A34-0846-96B3-71EF56549451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AF88-CCA3-0241-A75D-503296BF0812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1F93-0F0C-4C48-B435-B39030CAABDB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9357-1192-9140-B1AB-5C86178261B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F8DF-753D-6B4D-8C09-433141EEE62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7B-35B7-C641-8E59-D96FEF548905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C8CEDC-531D-B54D-BFAC-1264FA31058C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A9D902-1885-8442-B5E0-3CF4B9E39A90}" type="datetime1">
              <a:rPr lang="en-US" smtClean="0"/>
              <a:t>8/24/2023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074F-3DB1-AB42-87C2-27DE1C2A3079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C7F2D6C-935F-414C-8695-4A2347762F1C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1FF363F-E439-E84C-8253-A2235E0D1366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4C486C1-F8EE-A744-9ACE-59C6FDB8CAB2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1925913-DDF3-EB4C-B864-40548AF9041A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0335E7-D28C-5948-88A8-EB957709F670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407FAE7-8621-D84D-BEBD-6B34E3C004CB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90B10B0-FB6F-9447-9B4A-180B36EF0EAB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7009A3-1C52-634B-93D0-183D43D1AB0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0BE-28CB-D949-A880-B5689942F69A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1EC9-8072-2C41-A6DA-57FC27E5117F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62CADC2-3254-6146-9613-0402D9799241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C2A2535-6B74-2949-BB4D-C8CCC2E7BA5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E998-9442-A34C-91A9-DBA05648CD9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B4CC43-88A6-4F49-9573-ED49E165B1B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CC6AF4D-0A6F-0943-8224-CB6EF68885C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65D1-E182-3145-A4F1-39D5CC2E518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9D3FB8-1CBC-A244-8FFF-66C8BE8CCE20}" type="datetime1">
              <a:rPr lang="en-US" smtClean="0"/>
              <a:t>8/24/2023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/>
              <a:t>Jurizarea consolidată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2F09-A135-7E4F-AF00-57CA06FA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jurizarea consolidată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45D6-8D7A-D543-8E13-CEBAE7CA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122853" cy="2201610"/>
          </a:xfrm>
        </p:spPr>
        <p:txBody>
          <a:bodyPr>
            <a:normAutofit fontScale="55000" lnSpcReduction="20000"/>
          </a:bodyPr>
          <a:lstStyle/>
          <a:p>
            <a:r>
              <a:rPr lang="ro-RO" dirty="0"/>
              <a:t>Toate regiunile în </a:t>
            </a:r>
            <a:r>
              <a:rPr lang="en-US" dirty="0"/>
              <a:t>FIRST LEGO League </a:t>
            </a:r>
            <a:r>
              <a:rPr lang="ro-RO" dirty="0"/>
              <a:t>ar fi trebuit să adopte formatul de jurizare de</a:t>
            </a:r>
            <a:r>
              <a:rPr lang="en-US" dirty="0"/>
              <a:t> 30-minute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loc ca echipele să se mute dintr-o cameră în alta, toate jurizările se întâmplă într-o singură cameră</a:t>
            </a:r>
            <a:r>
              <a:rPr lang="en-US" dirty="0"/>
              <a:t> </a:t>
            </a:r>
          </a:p>
          <a:p>
            <a:pPr marL="305435" indent="-305435"/>
            <a:r>
              <a:rPr lang="ro-RO" dirty="0"/>
              <a:t>Echipa ta va avea  30 </a:t>
            </a:r>
            <a:r>
              <a:rPr lang="en-US" dirty="0"/>
              <a:t>minute </a:t>
            </a:r>
            <a:r>
              <a:rPr lang="ro-RO" dirty="0"/>
              <a:t>un singur slot de jurizare care să acopere design-ul</a:t>
            </a:r>
            <a:r>
              <a:rPr lang="en-US" dirty="0"/>
              <a:t> Robot</a:t>
            </a:r>
            <a:r>
              <a:rPr lang="ro-RO" dirty="0"/>
              <a:t>ului</a:t>
            </a:r>
            <a:r>
              <a:rPr lang="en-US" dirty="0"/>
              <a:t>, Pro</a:t>
            </a:r>
            <a:r>
              <a:rPr lang="ro-RO" dirty="0"/>
              <a:t>i</a:t>
            </a:r>
            <a:r>
              <a:rPr lang="en-US" dirty="0" err="1"/>
              <a:t>ect</a:t>
            </a:r>
            <a:r>
              <a:rPr lang="ro-RO" dirty="0"/>
              <a:t>ul de inovare și Valorile fundamentale.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F14A3-ECB8-E64D-A18D-93EA1A41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BF8F-052D-AB40-A3DE-34D7AF5A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A61FB-9440-144E-ACBB-9304390F9A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91" y="3707193"/>
            <a:ext cx="5494421" cy="24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CEBE-C5BB-2F4F-A7DD-B487F17D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Ce se întâmplă la o jurizare consolidată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0CF19-A421-CE4F-8DCD-6B472E4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4C665-3721-3E44-BED2-329C2CA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ECC97-AC67-E000-86E7-DAB4C40AA66F}"/>
              </a:ext>
            </a:extLst>
          </p:cNvPr>
          <p:cNvSpPr txBox="1"/>
          <p:nvPr/>
        </p:nvSpPr>
        <p:spPr>
          <a:xfrm>
            <a:off x="4063006" y="1761893"/>
            <a:ext cx="4507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Elevii intră în cameră, se prezintă și apoi prezintă Proiectul de Inovare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o-RO" dirty="0"/>
              <a:t>Apoi sesiunea va continua în conformitate cu organigrama din stânga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O echipă poate trece la prezentarea următoare de la sine sau jurații vor ține cont de timp și vor muta conversația către secțiunea următoare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Echipa are 5 minute pentru prezentarea Proiectului de Inovare și Design-ul Robotului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La Valorile Fundamentale este timpul ca jurații să adreseze întrebări (fără prezentare). Jurații Valorilor Fundamentale vor juriza și în timpul primirii echipei, aprezentării Proiectului de Inovare și Design a robotului de asemenea.</a:t>
            </a:r>
            <a:endParaRPr lang="en-US" dirty="0"/>
          </a:p>
        </p:txBody>
      </p:sp>
      <p:pic>
        <p:nvPicPr>
          <p:cNvPr id="8" name="Content Placeholder 7" descr="A diagram of a team&#10;&#10;Description automatically generated">
            <a:extLst>
              <a:ext uri="{FF2B5EF4-FFF2-40B4-BE49-F238E27FC236}">
                <a16:creationId xmlns:a16="http://schemas.microsoft.com/office/drawing/2014/main" id="{1CE79044-1DF6-C3F0-4DAD-F15EC36B0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56" y="1658837"/>
            <a:ext cx="3323537" cy="4354513"/>
          </a:xfrm>
        </p:spPr>
      </p:pic>
    </p:spTree>
    <p:extLst>
      <p:ext uri="{BB962C8B-B14F-4D97-AF65-F5344CB8AC3E}">
        <p14:creationId xmlns:p14="http://schemas.microsoft.com/office/powerpoint/2010/main" val="35992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B43B-6ACE-6F43-BB78-4DA21A43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41" y="816375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Jurații vor completa toate cele 3 grile de punctaj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F260-F816-1C49-9451-AE796E9E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AB25-41FF-AC4F-9082-63D8D16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C2F13462-131A-A920-E7CE-3CAFD004C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1564731"/>
            <a:ext cx="3606214" cy="2940361"/>
          </a:xfr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874DA325-FB95-AB38-3FBD-D9DD35469E0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37" y="2506143"/>
            <a:ext cx="3695870" cy="2940361"/>
          </a:xfrm>
          <a:prstGeom prst="rect">
            <a:avLst/>
          </a:prstGeom>
        </p:spPr>
      </p:pic>
      <p:pic>
        <p:nvPicPr>
          <p:cNvPr id="6" name="Picture 5" descr="A pink and black survey&#10;&#10;Description automatically generated">
            <a:extLst>
              <a:ext uri="{FF2B5EF4-FFF2-40B4-BE49-F238E27FC236}">
                <a16:creationId xmlns:a16="http://schemas.microsoft.com/office/drawing/2014/main" id="{E9941891-65FD-4969-BDFF-7CDC552E47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02" y="3271267"/>
            <a:ext cx="4083597" cy="28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Sfaturi pentru jurizare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78" y="1505582"/>
            <a:ext cx="6065597" cy="4882333"/>
          </a:xfrm>
        </p:spPr>
        <p:txBody>
          <a:bodyPr>
            <a:normAutofit fontScale="92500" lnSpcReduction="10000"/>
          </a:bodyPr>
          <a:lstStyle/>
          <a:p>
            <a:r>
              <a:rPr lang="ro-RO" sz="1800" dirty="0">
                <a:solidFill>
                  <a:srgbClr val="FF0000"/>
                </a:solidFill>
              </a:rPr>
              <a:t>Fiți eficienți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  <a:r>
              <a:rPr lang="ro-RO" sz="1800" dirty="0">
                <a:solidFill>
                  <a:schemeClr val="tx1"/>
                </a:solidFill>
              </a:rPr>
              <a:t>Timpul începe din momentul în care intrați în camera</a:t>
            </a:r>
            <a:r>
              <a:rPr lang="en-US" sz="1800" dirty="0"/>
              <a:t>. </a:t>
            </a:r>
            <a:r>
              <a:rPr lang="ro-RO" sz="1800" dirty="0"/>
              <a:t>Din moment ce proiectul e primul, fiți pregătiți să începeți cu costume, panouri etc. Minimizați timpul de punere în scenă.</a:t>
            </a:r>
            <a:r>
              <a:rPr lang="en-US" sz="1800" dirty="0"/>
              <a:t>  </a:t>
            </a:r>
          </a:p>
          <a:p>
            <a:r>
              <a:rPr lang="ro-RO" sz="1800" dirty="0">
                <a:solidFill>
                  <a:srgbClr val="FF0000"/>
                </a:solidFill>
              </a:rPr>
              <a:t>Fiți pregătiți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  <a:r>
              <a:rPr lang="ro-RO" sz="1800" dirty="0">
                <a:solidFill>
                  <a:schemeClr val="tx1"/>
                </a:solidFill>
              </a:rPr>
              <a:t>Să aveți totul pregătit pentru Design-ul robotului și Valorile Fundamentale, ca totul să se desfășoare ușor și repede și să vă mutați la următoarea prezentare rapid.</a:t>
            </a:r>
            <a:r>
              <a:rPr lang="en-US" sz="1800" dirty="0"/>
              <a:t> </a:t>
            </a:r>
            <a:r>
              <a:rPr lang="ro-RO" sz="1800" dirty="0"/>
              <a:t>Luați în considerare să aveți un grafic</a:t>
            </a:r>
            <a:r>
              <a:rPr lang="en-US" sz="1800" dirty="0"/>
              <a:t>.</a:t>
            </a:r>
          </a:p>
          <a:p>
            <a:r>
              <a:rPr lang="ro-RO" sz="1800" dirty="0">
                <a:solidFill>
                  <a:srgbClr val="FF0000"/>
                </a:solidFill>
              </a:rPr>
              <a:t>Fiți pregătiți să explicați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  <a:r>
              <a:rPr lang="ro-RO" sz="1800" dirty="0">
                <a:solidFill>
                  <a:schemeClr val="tx1"/>
                </a:solidFill>
              </a:rPr>
              <a:t>N</a:t>
            </a:r>
            <a:r>
              <a:rPr lang="ro-RO" sz="1800" dirty="0"/>
              <a:t>u este niciun robot pe planșă.</a:t>
            </a:r>
            <a:r>
              <a:rPr lang="en-US" sz="1800" dirty="0"/>
              <a:t> </a:t>
            </a:r>
            <a:r>
              <a:rPr lang="ro-RO" sz="1800" dirty="0"/>
              <a:t>Pregătiți-vă să explicați procesul, nu să arătați cum merge</a:t>
            </a:r>
            <a:r>
              <a:rPr lang="en-US" sz="1800" dirty="0"/>
              <a:t>. (</a:t>
            </a:r>
            <a:r>
              <a:rPr lang="ro-RO" sz="1800" dirty="0"/>
              <a:t>Uitați-vă la lecțiile de pe</a:t>
            </a:r>
            <a:r>
              <a:rPr lang="en-US" sz="1800" dirty="0"/>
              <a:t> </a:t>
            </a:r>
            <a:r>
              <a:rPr lang="en-US" sz="1800" dirty="0" err="1"/>
              <a:t>FLLTutorials</a:t>
            </a:r>
            <a:r>
              <a:rPr lang="en-US" sz="1800" dirty="0"/>
              <a:t> </a:t>
            </a:r>
            <a:r>
              <a:rPr lang="ro-RO" sz="1800" dirty="0"/>
              <a:t>pentru sfaturi suplimentare</a:t>
            </a:r>
            <a:r>
              <a:rPr lang="en-US" sz="1800" dirty="0"/>
              <a:t>)</a:t>
            </a:r>
          </a:p>
          <a:p>
            <a:pPr marL="305435" indent="-305435"/>
            <a:r>
              <a:rPr lang="ro-RO" sz="1800" dirty="0">
                <a:solidFill>
                  <a:srgbClr val="FF0000"/>
                </a:solidFill>
              </a:rPr>
              <a:t>Faceți un plan și comunicați mai bine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  <a:r>
              <a:rPr lang="ro-RO" sz="1800" dirty="0">
                <a:solidFill>
                  <a:schemeClr val="tx1"/>
                </a:solidFill>
              </a:rPr>
              <a:t>Asigurați-vă că transmiteți toate informațiile pe care le doriți în timpul prezentării</a:t>
            </a:r>
            <a:r>
              <a:rPr lang="en-US" sz="1800" dirty="0"/>
              <a:t>. </a:t>
            </a:r>
            <a:r>
              <a:rPr lang="ro-RO" sz="1800" dirty="0"/>
              <a:t>Utilizați rubricile din grila de punctaj</a:t>
            </a:r>
            <a:r>
              <a:rPr lang="en-US" sz="1800" dirty="0"/>
              <a:t>. </a:t>
            </a:r>
          </a:p>
          <a:p>
            <a:pPr marL="305435" indent="-305435"/>
            <a:r>
              <a:rPr lang="ro-RO" sz="1800" dirty="0">
                <a:solidFill>
                  <a:srgbClr val="FF0000"/>
                </a:solidFill>
              </a:rPr>
              <a:t>Lăsați un rezumat dacă e permis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  <a:r>
              <a:rPr lang="ro-RO" sz="1800" dirty="0">
                <a:solidFill>
                  <a:srgbClr val="FF0000"/>
                </a:solidFill>
              </a:rPr>
              <a:t> </a:t>
            </a:r>
            <a:r>
              <a:rPr lang="ro-RO" sz="1800" dirty="0">
                <a:solidFill>
                  <a:schemeClr val="tx1"/>
                </a:solidFill>
              </a:rPr>
              <a:t>Dacă vi se permite să lasați documentație, includeți câteva sublinieri despre robot, proiect și valori fundamentale.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4C223-B93E-EF4D-8E6D-761C37EF4E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t="2363" r="2245" b="3014"/>
          <a:stretch/>
        </p:blipFill>
        <p:spPr>
          <a:xfrm>
            <a:off x="6556835" y="3557213"/>
            <a:ext cx="2139074" cy="1614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16DD6-FD96-6741-A2BB-86023801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66" y="1697128"/>
            <a:ext cx="1708027" cy="17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Avantajele jurizării consolidate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o-RO" dirty="0"/>
              <a:t>Mai ușor pentru echipe care nu mai trebuie să mai caute camera următoare.</a:t>
            </a:r>
            <a:endParaRPr lang="en-US" dirty="0"/>
          </a:p>
          <a:p>
            <a:pPr marL="305435" indent="-305435"/>
            <a:r>
              <a:rPr lang="ro-RO" dirty="0"/>
              <a:t>Le dă o șansă echipelor să-i cunoască pe jurați mai bine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/>
            <a:r>
              <a:rPr lang="ro-RO" dirty="0">
                <a:solidFill>
                  <a:schemeClr val="tx1"/>
                </a:solidFill>
              </a:rPr>
              <a:t>Jurații pot evalua tot sezonul, asta dă posibilitatea juraților fiecărei categorii să evalueze și să pună întrebări.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strike="sngStrike" dirty="0"/>
          </a:p>
          <a:p>
            <a:pPr marL="305435" indent="-305435"/>
            <a:r>
              <a:rPr lang="ro-RO" dirty="0">
                <a:solidFill>
                  <a:schemeClr val="tx1"/>
                </a:solidFill>
              </a:rPr>
              <a:t>În timpul deliberărilor, jurații pot susține echipele cu o mai bună înțelegere a fiecărei evoluții pentru categorile de bază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/>
            <a:r>
              <a:rPr lang="ro-RO" dirty="0">
                <a:solidFill>
                  <a:schemeClr val="tx1"/>
                </a:solidFill>
              </a:rPr>
              <a:t>Îmbunătățirea jurizării și a training-ului datorită faptului că trebuie să fie recrutați mai puțini jurați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o-RO" dirty="0"/>
              <a:t>Echipele tot vor </a:t>
            </a:r>
            <a:r>
              <a:rPr lang="ro-RO"/>
              <a:t>avea același timp </a:t>
            </a:r>
            <a:r>
              <a:rPr lang="ro-RO" dirty="0"/>
              <a:t>de prezentare pe care l-ar fi avut pentru fiecare categorie individuală separat pe slot-uri.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Această lecție a fost scrisă de </a:t>
            </a:r>
            <a:r>
              <a:rPr lang="en-US" sz="2800" dirty="0"/>
              <a:t> Arvind </a:t>
            </a:r>
            <a:r>
              <a:rPr lang="ro-RO" sz="2800" dirty="0"/>
              <a:t>și</a:t>
            </a:r>
            <a:r>
              <a:rPr lang="en-US" sz="2800" dirty="0"/>
              <a:t> Sanjay </a:t>
            </a:r>
            <a:r>
              <a:rPr lang="en-US" sz="2800" dirty="0" err="1"/>
              <a:t>Seshan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ro-RO" sz="2800" dirty="0"/>
              <a:t>ai multe lecții despre </a:t>
            </a:r>
            <a:r>
              <a:rPr lang="en-US" sz="2800" dirty="0"/>
              <a:t>FIRST LEGO League </a:t>
            </a:r>
            <a:r>
              <a:rPr lang="ro-RO" sz="2800" dirty="0"/>
              <a:t>sunt disponibile pe </a:t>
            </a:r>
            <a:r>
              <a:rPr lang="en-US" sz="28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sz="2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800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A036-66A8-F24D-BB87-252EAA10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7DA82-ED0A-B54D-81CF-6C03BF90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18450</TotalTime>
  <Words>608</Words>
  <Application>Microsoft Office PowerPoint</Application>
  <PresentationFormat>On-screen Show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Jurizarea consolidată</vt:lpstr>
      <vt:lpstr>Ce este jurizarea consolidată?</vt:lpstr>
      <vt:lpstr>Ce se întâmplă la o jurizare consolidată?</vt:lpstr>
      <vt:lpstr>Jurații vor completa toate cele 3 grile de punctaj</vt:lpstr>
      <vt:lpstr>Sfaturi pentru jurizare</vt:lpstr>
      <vt:lpstr>Avantajele jurizării consolidate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Adnim</cp:lastModifiedBy>
  <cp:revision>317</cp:revision>
  <cp:lastPrinted>2019-01-24T13:45:34Z</cp:lastPrinted>
  <dcterms:created xsi:type="dcterms:W3CDTF">2014-10-28T21:59:38Z</dcterms:created>
  <dcterms:modified xsi:type="dcterms:W3CDTF">2023-08-24T04:47:55Z</dcterms:modified>
</cp:coreProperties>
</file>