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 id="2147483859" r:id="rId3"/>
    <p:sldMasterId id="2147483871" r:id="rId4"/>
    <p:sldMasterId id="2147483883" r:id="rId5"/>
    <p:sldMasterId id="2147483895" r:id="rId6"/>
    <p:sldMasterId id="2147483907" r:id="rId7"/>
  </p:sldMasterIdLst>
  <p:notesMasterIdLst>
    <p:notesMasterId r:id="rId15"/>
  </p:notesMasterIdLst>
  <p:handoutMasterIdLst>
    <p:handoutMasterId r:id="rId16"/>
  </p:handoutMasterIdLst>
  <p:sldIdLst>
    <p:sldId id="289" r:id="rId8"/>
    <p:sldId id="310" r:id="rId9"/>
    <p:sldId id="311" r:id="rId10"/>
    <p:sldId id="312" r:id="rId11"/>
    <p:sldId id="313" r:id="rId12"/>
    <p:sldId id="314" r:id="rId13"/>
    <p:sldId id="27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5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autoAdjust="0"/>
    <p:restoredTop sz="91338"/>
  </p:normalViewPr>
  <p:slideViewPr>
    <p:cSldViewPr snapToGrid="0" snapToObjects="1">
      <p:cViewPr varScale="1">
        <p:scale>
          <a:sx n="119" d="100"/>
          <a:sy n="119" d="100"/>
        </p:scale>
        <p:origin x="97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8/25/2023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8/25/2023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a:p>
        </p:txBody>
      </p:sp>
    </p:spTree>
    <p:extLst>
      <p:ext uri="{BB962C8B-B14F-4D97-AF65-F5344CB8AC3E}">
        <p14:creationId xmlns:p14="http://schemas.microsoft.com/office/powerpoint/2010/main" val="1678381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7</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9127E6-E989-4142-9D70-7E4095CC00AB}" type="datetime1">
              <a:rPr lang="en-US" smtClean="0"/>
              <a:t>8/25/2023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6106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B39605-EEA8-6644-8CDE-E4C770337F8F}" type="datetime1">
              <a:rPr lang="en-US" smtClean="0"/>
              <a:t>8/25/2023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54339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70AD58-618C-794C-BA03-BA7A5D89AF67}" type="datetime1">
              <a:rPr lang="en-US" smtClean="0"/>
              <a:t>8/25/2023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1283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C368EA-5E00-384F-9F63-721FB43A85BB}" type="datetime1">
              <a:rPr lang="en-US" smtClean="0"/>
              <a:t>8/25/2023</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2023, FLLTutorials.com, Last edit 5/29/2023</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486643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F4019A-5AEE-CA45-B548-39805E3BE372}" type="datetime1">
              <a:rPr lang="en-US" smtClean="0"/>
              <a:t>8/25/2023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47424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E723C732-B63A-8A47-9E1F-A70DE4098E6C}" type="datetime1">
              <a:rPr lang="en-US" smtClean="0"/>
              <a:t>8/25/2023</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2023, FLLTutorials.com, Last edit 5/29/2023</a:t>
            </a:r>
          </a:p>
        </p:txBody>
      </p:sp>
    </p:spTree>
    <p:extLst>
      <p:ext uri="{BB962C8B-B14F-4D97-AF65-F5344CB8AC3E}">
        <p14:creationId xmlns:p14="http://schemas.microsoft.com/office/powerpoint/2010/main" val="349407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74C36A-BB7B-6E49-8DF9-074B3711CB42}" type="datetime1">
              <a:rPr lang="en-US" smtClean="0"/>
              <a:t>8/25/2023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70015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86CA96-E823-5C43-A5BF-E6788A7971C9}" type="datetime1">
              <a:rPr lang="en-US" smtClean="0"/>
              <a:t>8/25/2023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08154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E0A063-3257-3749-B40B-EE7DA5B1F92C}" type="datetime1">
              <a:rPr lang="en-US" smtClean="0"/>
              <a:t>8/25/2023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2969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E2A4D4-3CEB-734B-A07E-47E03ABBC4FA}" type="datetime1">
              <a:rPr lang="en-US" smtClean="0"/>
              <a:t>8/25/2023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62647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F4C337-4668-E742-84E6-2F1E10C4C8A8}" type="datetime1">
              <a:rPr lang="en-US" smtClean="0"/>
              <a:t>8/25/2023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550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21A39A-9418-4648-A94F-E689238F971B}" type="datetime1">
              <a:rPr lang="en-US" smtClean="0"/>
              <a:t>8/25/2023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270503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F7801D-190F-8E4C-824D-211AEEAEE397}" type="datetime1">
              <a:rPr lang="en-US" smtClean="0"/>
              <a:t>8/25/2023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383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BC09B2-A69D-AD4B-ABA9-7A3F76BBD6FD}" type="datetime1">
              <a:rPr lang="en-US" smtClean="0"/>
              <a:t>8/25/2023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84459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894845-5A1F-5948-9FC3-C1F4C478C1DE}" type="datetime1">
              <a:rPr lang="en-US" smtClean="0"/>
              <a:t>8/25/2023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22507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99D6ACD-422A-8245-8F1D-3E0302566724}" type="datetime1">
              <a:rPr lang="en-US" smtClean="0"/>
              <a:t>8/25/2023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028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9E5114-AC11-0147-BCBA-93D61A7522AF}" type="datetime1">
              <a:rPr lang="en-US" smtClean="0"/>
              <a:t>8/25/2023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43286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77B9E2-BFD1-2740-AE1A-C909D80CB821}" type="datetime1">
              <a:rPr lang="en-US" smtClean="0"/>
              <a:t>8/25/2023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09012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B6E136-1ED0-9046-8767-2317DA68EF5D}" type="datetime1">
              <a:rPr lang="en-US" smtClean="0"/>
              <a:t>8/25/2023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511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7E2F6C-CCC5-2040-A655-EBFFFCA35E74}" type="datetime1">
              <a:rPr lang="en-US" smtClean="0"/>
              <a:t>8/25/2023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34923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B56B61-3529-4847-9CC8-AB060B885A8D}" type="datetime1">
              <a:rPr lang="en-US" smtClean="0"/>
              <a:t>8/25/2023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051252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F6A5C2-BEDB-8A4E-AA8E-C19CCBF81FF9}" type="datetime1">
              <a:rPr lang="en-US" smtClean="0"/>
              <a:t>8/25/2023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2479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ED33635-2054-8148-BCE6-14D1ECAFF21F}" type="datetime1">
              <a:rPr lang="en-US" smtClean="0"/>
              <a:t>8/25/2023</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2023, FLLTutorials.com, Last edit 5/29/2023</a:t>
            </a:r>
          </a:p>
        </p:txBody>
      </p:sp>
    </p:spTree>
    <p:extLst>
      <p:ext uri="{BB962C8B-B14F-4D97-AF65-F5344CB8AC3E}">
        <p14:creationId xmlns:p14="http://schemas.microsoft.com/office/powerpoint/2010/main" val="8006119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F88BC-1040-D942-B149-0017740686A5}" type="datetime1">
              <a:rPr lang="en-US" smtClean="0"/>
              <a:t>8/25/2023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41446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CE2A0A-D68D-F546-84FF-B61C1B0A9B04}" type="datetime1">
              <a:rPr lang="en-US" smtClean="0"/>
              <a:t>8/25/2023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349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9C27AE-6E9F-3E4E-9C2C-9E916C8F7BA2}" type="datetime1">
              <a:rPr lang="en-US" smtClean="0"/>
              <a:t>8/25/2023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395333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F06E64-3E10-3F42-A2EC-8B6524C2D362}" type="datetime1">
              <a:rPr lang="en-US" smtClean="0"/>
              <a:t>8/25/2023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35974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55F740-9627-E441-8F96-5AF1A55B15C4}" type="datetime1">
              <a:rPr lang="en-US" smtClean="0"/>
              <a:t>8/25/2023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9832324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6CCC9-45D8-3F4F-9E2B-88A3C08573A2}" type="datetime1">
              <a:rPr lang="en-US" smtClean="0"/>
              <a:t>8/25/2023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3014428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95A8692-2B02-9342-B670-AF5CD39F7274}" type="datetime1">
              <a:rPr lang="en-US" smtClean="0"/>
              <a:t>8/25/2023</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2023, FLLTutorials.com, Last edit 5/29/2023</a:t>
            </a:r>
          </a:p>
        </p:txBody>
      </p:sp>
    </p:spTree>
    <p:extLst>
      <p:ext uri="{BB962C8B-B14F-4D97-AF65-F5344CB8AC3E}">
        <p14:creationId xmlns:p14="http://schemas.microsoft.com/office/powerpoint/2010/main" val="4355188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95699B-CC28-A14D-BD11-3FDB32880DAD}" type="datetime1">
              <a:rPr lang="en-US" smtClean="0"/>
              <a:t>8/25/2023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410933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1A3A84-1875-D148-9258-45FD0033DA0D}" type="datetime1">
              <a:rPr lang="en-US" smtClean="0"/>
              <a:t>8/25/2023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77220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52C155-13B2-5143-A6B9-54C44DB00C55}" type="datetime1">
              <a:rPr lang="en-US" smtClean="0"/>
              <a:t>8/25/2023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52200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AC7AF989-24C5-6A4E-85D4-3AA6EF0D86C8}" type="datetime1">
              <a:rPr lang="en-US" smtClean="0"/>
              <a:t>8/25/2023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356217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1CC5C8-E915-9140-8EF7-9837706ED05F}" type="datetime1">
              <a:rPr lang="en-US" smtClean="0"/>
              <a:t>8/25/2023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23773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2E4C15-25EE-B04A-8EDB-F90FF4B6BFEE}" type="datetime1">
              <a:rPr lang="en-US" smtClean="0"/>
              <a:t>8/25/2023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1254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C10394-89BC-A840-8A7F-5944434A11C3}" type="datetime1">
              <a:rPr lang="en-US" smtClean="0"/>
              <a:t>8/25/2023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6401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030665-E064-5D48-B78A-73B07AC129FA}" type="datetime1">
              <a:rPr lang="en-US" smtClean="0"/>
              <a:t>8/25/2023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6304114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38C346-D5CD-A444-9F40-7EB5D41AF4D6}" type="datetime1">
              <a:rPr lang="en-US" smtClean="0"/>
              <a:t>8/25/2023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881237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757A13-BFFF-7542-BFED-17C82D8AF2A8}" type="datetime1">
              <a:rPr lang="en-US" smtClean="0"/>
              <a:t>8/25/2023</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2023, FLLTutorials.com, Last edit 5/29/2023</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9" name="Rectangle 18"/>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0" name="Rectangle 19"/>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1" name="Rectangle 20"/>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pic>
        <p:nvPicPr>
          <p:cNvPr id="22" name="Picture 21" descr="A screenshot of a cell phone&#10;&#10;Description generated with very high confidence">
            <a:extLst>
              <a:ext uri="{FF2B5EF4-FFF2-40B4-BE49-F238E27FC236}">
                <a16:creationId xmlns:a16="http://schemas.microsoft.com/office/drawing/2014/main" id="{A3F2940E-D6B0-4889-82D3-031E7DE99E6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28625" y="88749"/>
            <a:ext cx="8277216" cy="3038533"/>
          </a:xfrm>
          <a:prstGeom prst="rect">
            <a:avLst/>
          </a:prstGeom>
        </p:spPr>
      </p:pic>
    </p:spTree>
    <p:extLst>
      <p:ext uri="{BB962C8B-B14F-4D97-AF65-F5344CB8AC3E}">
        <p14:creationId xmlns:p14="http://schemas.microsoft.com/office/powerpoint/2010/main" val="20345208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585391-1CA0-C946-9EAC-EE50D4F07870}" type="datetime1">
              <a:rPr lang="en-US" smtClean="0"/>
              <a:t>8/25/2023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19574328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40A1FE8-9E60-A34F-A73A-7918D71A91AF}" type="datetime1">
              <a:rPr lang="en-US" smtClean="0"/>
              <a:t>8/25/2023</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2023, FLLTutorials.com, Last edit 5/29/2023</a:t>
            </a:r>
          </a:p>
        </p:txBody>
      </p:sp>
    </p:spTree>
    <p:extLst>
      <p:ext uri="{BB962C8B-B14F-4D97-AF65-F5344CB8AC3E}">
        <p14:creationId xmlns:p14="http://schemas.microsoft.com/office/powerpoint/2010/main" val="12722913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980E02-EE89-6E4F-B8BC-A803525FCE36}" type="datetime1">
              <a:rPr lang="en-US" smtClean="0"/>
              <a:t>8/25/2023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053907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D072E2-8145-1542-A4A6-4C731AA11C16}" type="datetime1">
              <a:rPr lang="en-US" smtClean="0"/>
              <a:t>8/25/2023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981502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617350-07B6-2144-8384-8833DD1B9A13}" type="datetime1">
              <a:rPr lang="en-US" smtClean="0"/>
              <a:t>8/25/2023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398606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38D38A-536C-E44E-9726-EBC093D54325}" type="datetime1">
              <a:rPr lang="en-US" smtClean="0"/>
              <a:t>8/25/2023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918557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3E7735-9565-EB45-A0DE-E7D38980E863}" type="datetime1">
              <a:rPr lang="en-US" smtClean="0"/>
              <a:t>8/25/2023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640993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F2D812-ED5F-8E49-8966-3DF385454987}" type="datetime1">
              <a:rPr lang="en-US" smtClean="0"/>
              <a:t>8/25/2023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93227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DA79A5-A505-C449-B953-9B025DC7689A}" type="datetime1">
              <a:rPr lang="en-US" smtClean="0"/>
              <a:t>8/25/2023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4717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94BA18-3E9E-4A46-8BBF-8F03CD082961}" type="datetime1">
              <a:rPr lang="en-US" smtClean="0"/>
              <a:t>8/25/2023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427891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9A5136-089E-6C49-8BE1-C5A41DFA3721}" type="datetime1">
              <a:rPr lang="en-US" smtClean="0"/>
              <a:t>8/25/2023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29300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A5BFE35-0AF9-DE46-91FB-CF517CEB769B}" type="datetime1">
              <a:rPr lang="en-US" smtClean="0"/>
              <a:t>8/25/2023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93125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EE0F48-FF7D-854C-9FB6-178E9E020848}" type="datetime1">
              <a:rPr lang="en-US" smtClean="0"/>
              <a:t>8/25/2023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203459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71A303-32A0-8A40-AC13-F005F8C33FC0}" type="datetime1">
              <a:rPr lang="en-US" smtClean="0"/>
              <a:t>8/25/2023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899347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02078B-02E3-8144-9645-5B90F75C7233}" type="datetime1">
              <a:rPr lang="en-US" smtClean="0"/>
              <a:t>8/25/2023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9035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B7BF47-8ECC-BF43-B756-31F05058AD1A}" type="datetime1">
              <a:rPr lang="en-US" smtClean="0"/>
              <a:t>8/25/2023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788545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BBED879-8343-DE45-B5D2-97DC944C9952}" type="datetime1">
              <a:rPr lang="en-US" smtClean="0"/>
              <a:t>8/25/2023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760136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FA0F7-C581-334C-A580-6516107F1BDF}" type="datetime1">
              <a:rPr lang="en-US" smtClean="0"/>
              <a:t>8/25/2023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8699582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2C71B-3D82-0745-8E4C-E59D709E6D29}" type="datetime1">
              <a:rPr lang="en-US" smtClean="0"/>
              <a:t>8/25/2023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919518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D4EED1-70BD-F14A-959C-B6B329E075CD}" type="datetime1">
              <a:rPr lang="en-US" smtClean="0"/>
              <a:t>8/25/2023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987524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5584A5-E2C0-9340-A05C-FD47C4CBC422}" type="datetime1">
              <a:rPr lang="en-US" smtClean="0"/>
              <a:t>8/25/2023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167669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E4E952-8A40-C242-9B4A-8D2659AEC7EE}" type="datetime1">
              <a:rPr lang="en-US" smtClean="0"/>
              <a:t>8/25/2023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48484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05A470-5875-2849-B30E-C3FE7F46F0D4}" type="datetime1">
              <a:rPr lang="en-US" smtClean="0"/>
              <a:t>8/25/2023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72002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63880"/>
            <a:ext cx="8240108" cy="568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81192" y="3936453"/>
            <a:ext cx="7989752" cy="1033133"/>
          </a:xfrm>
          <a:ln>
            <a:noFill/>
          </a:ln>
          <a:effectLst/>
        </p:spPr>
        <p:txBody>
          <a:bodyPr anchor="b">
            <a:normAutofit/>
          </a:bodyPr>
          <a:lstStyle>
            <a:lvl1pPr algn="ctr">
              <a:defRPr sz="3600">
                <a:solidFill>
                  <a:schemeClr val="bg1"/>
                </a:solidFill>
              </a:defRPr>
            </a:lvl1pPr>
          </a:lstStyle>
          <a:p>
            <a:r>
              <a:rPr lang="en-US" dirty="0"/>
              <a:t>title style</a:t>
            </a:r>
          </a:p>
        </p:txBody>
      </p:sp>
      <p:sp>
        <p:nvSpPr>
          <p:cNvPr id="3" name="Subtitle 2"/>
          <p:cNvSpPr>
            <a:spLocks noGrp="1"/>
          </p:cNvSpPr>
          <p:nvPr>
            <p:ph type="subTitle" idx="1"/>
          </p:nvPr>
        </p:nvSpPr>
        <p:spPr>
          <a:xfrm>
            <a:off x="581192" y="5175772"/>
            <a:ext cx="7989752" cy="590321"/>
          </a:xfrm>
          <a:ln>
            <a:noFill/>
          </a:ln>
        </p:spPr>
        <p:txBody>
          <a:bodyPr anchor="t">
            <a:normAutofit/>
          </a:bodyPr>
          <a:lstStyle>
            <a:lvl1pPr marL="0" indent="0" algn="ctr">
              <a:buNone/>
              <a:defRPr sz="16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B7D91324-4E72-484C-81D8-BAF3BF96A597}" type="datetime1">
              <a:rPr lang="en-US" smtClean="0"/>
              <a:t>8/25/2023</a:t>
            </a:fld>
            <a:endParaRPr lang="en-US"/>
          </a:p>
        </p:txBody>
      </p:sp>
      <p:sp>
        <p:nvSpPr>
          <p:cNvPr id="5" name="Footer Placeholder 4"/>
          <p:cNvSpPr>
            <a:spLocks noGrp="1"/>
          </p:cNvSpPr>
          <p:nvPr>
            <p:ph type="ftr" sz="quarter" idx="11"/>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p>
        </p:txBody>
      </p:sp>
      <p:sp>
        <p:nvSpPr>
          <p:cNvPr id="6" name="Slide Number Placeholder 5"/>
          <p:cNvSpPr>
            <a:spLocks noGrp="1"/>
          </p:cNvSpPr>
          <p:nvPr>
            <p:ph type="sldNum" sz="quarter" idx="12"/>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pic>
        <p:nvPicPr>
          <p:cNvPr id="8" name="Picture 7">
            <a:extLst>
              <a:ext uri="{FF2B5EF4-FFF2-40B4-BE49-F238E27FC236}">
                <a16:creationId xmlns:a16="http://schemas.microsoft.com/office/drawing/2014/main" id="{D4B45051-E032-1249-AC8B-C5EB1B15FB4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35280" y="563880"/>
            <a:ext cx="8488680" cy="2915504"/>
          </a:xfrm>
          <a:prstGeom prst="rect">
            <a:avLst/>
          </a:prstGeom>
        </p:spPr>
      </p:pic>
    </p:spTree>
    <p:extLst>
      <p:ext uri="{BB962C8B-B14F-4D97-AF65-F5344CB8AC3E}">
        <p14:creationId xmlns:p14="http://schemas.microsoft.com/office/powerpoint/2010/main" val="358325345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81810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687475"/>
            <a:ext cx="7989752" cy="596796"/>
          </a:xfrm>
        </p:spPr>
        <p:txBody>
          <a:bodyPr/>
          <a:lstStyle/>
          <a:p>
            <a:r>
              <a:rPr lang="en-US"/>
              <a:t>Click to edit Master title style</a:t>
            </a:r>
            <a:endParaRPr lang="en-US" dirty="0"/>
          </a:p>
        </p:txBody>
      </p:sp>
      <p:sp>
        <p:nvSpPr>
          <p:cNvPr id="3" name="Content Placeholder 2"/>
          <p:cNvSpPr>
            <a:spLocks noGrp="1"/>
          </p:cNvSpPr>
          <p:nvPr>
            <p:ph idx="1"/>
          </p:nvPr>
        </p:nvSpPr>
        <p:spPr>
          <a:xfrm>
            <a:off x="448091" y="1505583"/>
            <a:ext cx="8238707" cy="4353215"/>
          </a:xfrm>
        </p:spPr>
        <p:txBody>
          <a:bodyPr anchor="t"/>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5E510904-FE82-B349-843E-834D82D5778E}"/>
              </a:ext>
            </a:extLst>
          </p:cNvPr>
          <p:cNvSpPr>
            <a:spLocks noGrp="1"/>
          </p:cNvSpPr>
          <p:nvPr>
            <p:ph type="dt" sz="half" idx="10"/>
          </p:nvPr>
        </p:nvSpPr>
        <p:spPr>
          <a:xfrm>
            <a:off x="5559327" y="6392242"/>
            <a:ext cx="2133600" cy="365125"/>
          </a:xfrm>
        </p:spPr>
        <p:txBody>
          <a:bodyPr/>
          <a:lstStyle>
            <a:lvl1pPr>
              <a:defRPr>
                <a:solidFill>
                  <a:schemeClr val="accent1">
                    <a:lumMod val="75000"/>
                    <a:lumOff val="25000"/>
                  </a:schemeClr>
                </a:solidFill>
              </a:defRPr>
            </a:lvl1pPr>
          </a:lstStyle>
          <a:p>
            <a:fld id="{1DEEF50C-C460-1441-A588-4EFA39AD0395}" type="datetime1">
              <a:rPr lang="en-US" smtClean="0"/>
              <a:t>8/25/2023</a:t>
            </a:fld>
            <a:endParaRPr lang="en-US"/>
          </a:p>
        </p:txBody>
      </p:sp>
      <p:sp>
        <p:nvSpPr>
          <p:cNvPr id="9" name="Footer Placeholder 4">
            <a:extLst>
              <a:ext uri="{FF2B5EF4-FFF2-40B4-BE49-F238E27FC236}">
                <a16:creationId xmlns:a16="http://schemas.microsoft.com/office/drawing/2014/main" id="{E48965D5-4E22-4D4C-B0D3-4AEC700831CA}"/>
              </a:ext>
            </a:extLst>
          </p:cNvPr>
          <p:cNvSpPr>
            <a:spLocks noGrp="1"/>
          </p:cNvSpPr>
          <p:nvPr>
            <p:ph type="ftr" sz="quarter" idx="11"/>
          </p:nvPr>
        </p:nvSpPr>
        <p:spPr>
          <a:xfrm>
            <a:off x="581192" y="6387916"/>
            <a:ext cx="4870585" cy="365125"/>
          </a:xfrm>
        </p:spPr>
        <p:txBody>
          <a:bodyPr/>
          <a:lstStyle>
            <a:lvl1pPr>
              <a:defRPr>
                <a:solidFill>
                  <a:schemeClr val="accent1">
                    <a:lumMod val="75000"/>
                    <a:lumOff val="25000"/>
                  </a:schemeClr>
                </a:solidFill>
              </a:defRPr>
            </a:lvl1pPr>
          </a:lstStyle>
          <a:p>
            <a:r>
              <a:rPr lang="en-US"/>
              <a:t>© 2023, FLLTutorials.com, Last edit 5/29/2023</a:t>
            </a:r>
          </a:p>
        </p:txBody>
      </p:sp>
      <p:sp>
        <p:nvSpPr>
          <p:cNvPr id="10" name="Slide Number Placeholder 5">
            <a:extLst>
              <a:ext uri="{FF2B5EF4-FFF2-40B4-BE49-F238E27FC236}">
                <a16:creationId xmlns:a16="http://schemas.microsoft.com/office/drawing/2014/main" id="{65AB5AFF-5E76-4041-B3D5-669547C07AE0}"/>
              </a:ext>
            </a:extLst>
          </p:cNvPr>
          <p:cNvSpPr>
            <a:spLocks noGrp="1"/>
          </p:cNvSpPr>
          <p:nvPr>
            <p:ph type="sldNum" sz="quarter" idx="12"/>
          </p:nvPr>
        </p:nvSpPr>
        <p:spPr>
          <a:xfrm>
            <a:off x="7800476" y="6392242"/>
            <a:ext cx="770468" cy="365125"/>
          </a:xfrm>
        </p:spPr>
        <p:txBody>
          <a:bodyPr/>
          <a:lstStyle>
            <a:lvl1pPr>
              <a:defRPr>
                <a:solidFill>
                  <a:schemeClr val="accent1">
                    <a:lumMod val="75000"/>
                    <a:lumOff val="25000"/>
                  </a:schemeClr>
                </a:solidFill>
              </a:defRPr>
            </a:lvl1pPr>
          </a:lstStyle>
          <a:p>
            <a:fld id="{4DBC7FC8-25FB-FC45-8177-2B991DA6778C}" type="slidenum">
              <a:rPr lang="en-US" smtClean="0"/>
              <a:t>‹#›</a:t>
            </a:fld>
            <a:endParaRPr lang="en-US" dirty="0"/>
          </a:p>
        </p:txBody>
      </p:sp>
    </p:spTree>
    <p:extLst>
      <p:ext uri="{BB962C8B-B14F-4D97-AF65-F5344CB8AC3E}">
        <p14:creationId xmlns:p14="http://schemas.microsoft.com/office/powerpoint/2010/main" val="55623625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3">
            <a:extLst>
              <a:ext uri="{FF2B5EF4-FFF2-40B4-BE49-F238E27FC236}">
                <a16:creationId xmlns:a16="http://schemas.microsoft.com/office/drawing/2014/main" id="{52362C45-CC3C-1C41-89EF-9E39AB823873}"/>
              </a:ext>
            </a:extLst>
          </p:cNvPr>
          <p:cNvSpPr txBox="1">
            <a:spLocks/>
          </p:cNvSpPr>
          <p:nvPr/>
        </p:nvSpPr>
        <p:spPr>
          <a:xfrm>
            <a:off x="5559327" y="639224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Last Edit: </a:t>
            </a:r>
            <a:fld id="{B61BEF0D-F0BB-DE4B-95CE-6DB70DBA9567}" type="datetimeFigureOut">
              <a:rPr lang="en-US" smtClean="0"/>
              <a:pPr/>
              <a:t>8/25/2023</a:t>
            </a:fld>
            <a:endParaRPr lang="en-US" dirty="0"/>
          </a:p>
        </p:txBody>
      </p:sp>
      <p:sp>
        <p:nvSpPr>
          <p:cNvPr id="10" name="Footer Placeholder 4">
            <a:extLst>
              <a:ext uri="{FF2B5EF4-FFF2-40B4-BE49-F238E27FC236}">
                <a16:creationId xmlns:a16="http://schemas.microsoft.com/office/drawing/2014/main" id="{99E8FBED-B055-2A4A-8E32-9CB6B48C25B3}"/>
              </a:ext>
            </a:extLst>
          </p:cNvPr>
          <p:cNvSpPr txBox="1">
            <a:spLocks/>
          </p:cNvSpPr>
          <p:nvPr/>
        </p:nvSpPr>
        <p:spPr>
          <a:xfrm>
            <a:off x="581192" y="6387916"/>
            <a:ext cx="487058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2018, FLL TUTORIALS</a:t>
            </a:r>
            <a:endParaRPr lang="en-US" dirty="0"/>
          </a:p>
        </p:txBody>
      </p:sp>
      <p:sp>
        <p:nvSpPr>
          <p:cNvPr id="11" name="Slide Number Placeholder 5">
            <a:extLst>
              <a:ext uri="{FF2B5EF4-FFF2-40B4-BE49-F238E27FC236}">
                <a16:creationId xmlns:a16="http://schemas.microsoft.com/office/drawing/2014/main" id="{AA884034-3EBB-704E-AFCD-9611BBBEBA37}"/>
              </a:ext>
            </a:extLst>
          </p:cNvPr>
          <p:cNvSpPr txBox="1">
            <a:spLocks/>
          </p:cNvSpPr>
          <p:nvPr/>
        </p:nvSpPr>
        <p:spPr>
          <a:xfrm>
            <a:off x="7800476" y="6392242"/>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4220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D46C19-BD5E-ED46-99A8-296C388CBC79}" type="datetime1">
              <a:rPr lang="en-US" smtClean="0"/>
              <a:t>8/25/2023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402760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35746260-1C59-ED43-8B21-154B20277317}" type="datetime1">
              <a:rPr lang="en-US" smtClean="0"/>
              <a:t>8/25/2023</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336385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fld id="{4E19C2BD-44A9-0C48-AC54-B47DC9D69ACE}" type="datetime1">
              <a:rPr lang="en-US" smtClean="0"/>
              <a:t>8/25/2023</a:t>
            </a:fld>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416131309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559327" y="5956136"/>
            <a:ext cx="2133600" cy="365125"/>
          </a:xfrm>
          <a:prstGeom prst="rect">
            <a:avLst/>
          </a:prstGeom>
        </p:spPr>
        <p:txBody>
          <a:bodyPr/>
          <a:lstStyle/>
          <a:p>
            <a:fld id="{8D25D64C-3BCC-B148-98DE-198B5AD71BFC}" type="datetime1">
              <a:rPr lang="en-US" smtClean="0"/>
              <a:t>8/25/2023</a:t>
            </a:fld>
            <a:endParaRPr lang="en-US"/>
          </a:p>
        </p:txBody>
      </p:sp>
      <p:sp>
        <p:nvSpPr>
          <p:cNvPr id="4" name="Footer Placeholder 3"/>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5" name="Slide Number Placeholder 4"/>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5704619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59327" y="5956136"/>
            <a:ext cx="2133600" cy="365125"/>
          </a:xfrm>
          <a:prstGeom prst="rect">
            <a:avLst/>
          </a:prstGeom>
        </p:spPr>
        <p:txBody>
          <a:bodyPr/>
          <a:lstStyle/>
          <a:p>
            <a:fld id="{D0485771-0691-A049-824C-7F0A4D2CD07F}" type="datetime1">
              <a:rPr lang="en-US" smtClean="0"/>
              <a:t>8/25/2023</a:t>
            </a:fld>
            <a:endParaRPr lang="en-US"/>
          </a:p>
        </p:txBody>
      </p:sp>
      <p:sp>
        <p:nvSpPr>
          <p:cNvPr id="3" name="Footer Placeholder 2"/>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4" name="Slide Number Placeholder 3"/>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9302144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fld id="{DCA494F5-98CA-F045-81D9-A84C3A555B59}" type="datetime1">
              <a:rPr lang="en-US" smtClean="0"/>
              <a:t>8/25/2023</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272014782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2FB212EF-0C26-4445-BC44-F74A17508C23}" type="datetime1">
              <a:rPr lang="en-US" smtClean="0"/>
              <a:t>8/25/2023</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8707838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fld id="{AD510542-F305-E643-A621-6304C406AC0A}" type="datetime1">
              <a:rPr lang="en-US" smtClean="0"/>
              <a:t>8/25/2023</a:t>
            </a:fld>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2011852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fld id="{158658E4-920A-8047-8880-CA90368F09BE}" type="datetime1">
              <a:rPr lang="en-US" smtClean="0"/>
              <a:t>8/25/2023</a:t>
            </a:fld>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 2023, FLLTutorials.com, Last edit 5/29/2023</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1936222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234417-9787-0F4D-8A50-D1BA20E2FD53}" type="datetime1">
              <a:rPr lang="en-US" smtClean="0"/>
              <a:t>8/25/2023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94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484C24-7554-1540-A661-2209039452E6}" type="datetime1">
              <a:rPr lang="en-US" smtClean="0"/>
              <a:t>8/25/2023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92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a:t>Click to edit Master title style</a:t>
            </a:r>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F9DACB03-F40D-9643-8A90-1A042D67A86F}" type="datetime1">
              <a:rPr lang="en-US" smtClean="0"/>
              <a:t>8/25/2023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2023, FLLTutorials.com, Last edit 5/29/2023</a:t>
            </a:r>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94926083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8767E8AD-E054-B345-BBF7-C113743FB3A6}" type="datetime1">
              <a:rPr lang="en-US" smtClean="0"/>
              <a:t>8/25/2023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2023, FLLTutorials.com, Last edit 5/29/2023</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5136088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5D0C30-BFE4-C648-A011-D1C93DEA8509}" type="datetime1">
              <a:rPr lang="en-US" smtClean="0"/>
              <a:t>8/25/2023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2023, FLLTutorials.com, Last edit 5/29/2023</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917161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DCC3C51B-3D00-CB4C-A521-C807493513D3}" type="datetime1">
              <a:rPr lang="en-US" smtClean="0"/>
              <a:t>8/25/2023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2023, FLLTutorials.com, Last edit 5/29/2023</a:t>
            </a:r>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41928226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6270674-56D8-084F-81BE-3A434540D004}" type="datetime1">
              <a:rPr lang="en-US" smtClean="0"/>
              <a:t>8/25/2023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2023, FLLTutorials.com, Last edit 5/29/2023</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2" name="Rectangle 11"/>
          <p:cNvSpPr/>
          <p:nvPr/>
        </p:nvSpPr>
        <p:spPr>
          <a:xfrm>
            <a:off x="8917192"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3" name="Rectangle 12"/>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110214342"/>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8DAFF7-C0F2-C74B-8D78-ED945A89FDE6}" type="datetime1">
              <a:rPr lang="en-US" smtClean="0"/>
              <a:t>8/25/2023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2023, FLLTutorials.com, Last edit 5/29/2023</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1587959695"/>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Date Placeholder 3">
            <a:extLst>
              <a:ext uri="{FF2B5EF4-FFF2-40B4-BE49-F238E27FC236}">
                <a16:creationId xmlns:a16="http://schemas.microsoft.com/office/drawing/2014/main" id="{0AAE8D72-8133-BD4C-9ABB-B6CCBBAC2CA1}"/>
              </a:ext>
            </a:extLst>
          </p:cNvPr>
          <p:cNvSpPr>
            <a:spLocks noGrp="1"/>
          </p:cNvSpPr>
          <p:nvPr>
            <p:ph type="dt" sz="half" idx="2"/>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B76BE6FE-1CF1-5C48-BB0F-31193679D2D6}" type="datetime1">
              <a:rPr lang="en-US" smtClean="0"/>
              <a:t>8/25/2023</a:t>
            </a:fld>
            <a:endParaRPr lang="en-US"/>
          </a:p>
        </p:txBody>
      </p:sp>
      <p:sp>
        <p:nvSpPr>
          <p:cNvPr id="13" name="Footer Placeholder 4">
            <a:extLst>
              <a:ext uri="{FF2B5EF4-FFF2-40B4-BE49-F238E27FC236}">
                <a16:creationId xmlns:a16="http://schemas.microsoft.com/office/drawing/2014/main" id="{CAB9BFBD-8489-AA40-9E3F-B3F63A8BD518}"/>
              </a:ext>
            </a:extLst>
          </p:cNvPr>
          <p:cNvSpPr>
            <a:spLocks noGrp="1"/>
          </p:cNvSpPr>
          <p:nvPr>
            <p:ph type="ftr" sz="quarter" idx="3"/>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p>
        </p:txBody>
      </p:sp>
      <p:sp>
        <p:nvSpPr>
          <p:cNvPr id="14" name="Slide Number Placeholder 5">
            <a:extLst>
              <a:ext uri="{FF2B5EF4-FFF2-40B4-BE49-F238E27FC236}">
                <a16:creationId xmlns:a16="http://schemas.microsoft.com/office/drawing/2014/main" id="{B04709EF-0344-434E-8D31-15D41ADEE43F}"/>
              </a:ext>
            </a:extLst>
          </p:cNvPr>
          <p:cNvSpPr>
            <a:spLocks noGrp="1"/>
          </p:cNvSpPr>
          <p:nvPr>
            <p:ph type="sldNum" sz="quarter" idx="4"/>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24011739"/>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3" Type="http://schemas.openxmlformats.org/officeDocument/2006/relationships/hyperlink" Target="http://www.flltutorials.com/" TargetMode="External"/><Relationship Id="rId2" Type="http://schemas.openxmlformats.org/officeDocument/2006/relationships/notesSlide" Target="../notesSlides/notesSlide2.xml"/><Relationship Id="rId1" Type="http://schemas.openxmlformats.org/officeDocument/2006/relationships/slideLayout" Target="../slideLayouts/slideLayout68.xml"/><Relationship Id="rId5" Type="http://schemas.openxmlformats.org/officeDocument/2006/relationships/image" Target="../media/image8.png"/><Relationship Id="rId4" Type="http://schemas.openxmlformats.org/officeDocument/2006/relationships/hyperlink" Target="http://creativecommons.org/licenses/by-nc-sa/4.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pPr algn="ctr"/>
            <a:r>
              <a:rPr lang="en-US" dirty="0" err="1"/>
              <a:t>Lec</a:t>
            </a:r>
            <a:r>
              <a:rPr lang="ro-RO" dirty="0"/>
              <a:t>ția</a:t>
            </a:r>
            <a:r>
              <a:rPr lang="en-US" dirty="0"/>
              <a:t> 3: </a:t>
            </a:r>
            <a:br>
              <a:rPr lang="en-US" dirty="0"/>
            </a:br>
            <a:r>
              <a:rPr lang="ro-RO" dirty="0"/>
              <a:t>găsirea liniilor pe planșă</a:t>
            </a:r>
            <a:endParaRPr lang="en-US" dirty="0"/>
          </a:p>
        </p:txBody>
      </p:sp>
      <p:sp>
        <p:nvSpPr>
          <p:cNvPr id="2" name="Subtitle 1"/>
          <p:cNvSpPr>
            <a:spLocks noGrp="1"/>
          </p:cNvSpPr>
          <p:nvPr>
            <p:ph type="subTitle" idx="1"/>
          </p:nvPr>
        </p:nvSpPr>
        <p:spPr/>
        <p:txBody>
          <a:bodyPr/>
          <a:lstStyle/>
          <a:p>
            <a:r>
              <a:rPr lang="en-US" dirty="0"/>
              <a:t>Seshan brothers</a:t>
            </a:r>
          </a:p>
        </p:txBody>
      </p:sp>
    </p:spTree>
    <p:extLst>
      <p:ext uri="{BB962C8B-B14F-4D97-AF65-F5344CB8AC3E}">
        <p14:creationId xmlns:p14="http://schemas.microsoft.com/office/powerpoint/2010/main" val="60195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Primii pași</a:t>
            </a:r>
            <a:endParaRPr lang="en-US" dirty="0"/>
          </a:p>
        </p:txBody>
      </p:sp>
      <p:sp>
        <p:nvSpPr>
          <p:cNvPr id="3" name="Content Placeholder 2"/>
          <p:cNvSpPr>
            <a:spLocks noGrp="1"/>
          </p:cNvSpPr>
          <p:nvPr>
            <p:ph idx="1"/>
          </p:nvPr>
        </p:nvSpPr>
        <p:spPr>
          <a:xfrm>
            <a:off x="361223" y="1559485"/>
            <a:ext cx="8209721" cy="1711168"/>
          </a:xfrm>
        </p:spPr>
        <p:txBody>
          <a:bodyPr>
            <a:normAutofit fontScale="77500" lnSpcReduction="20000"/>
          </a:bodyPr>
          <a:lstStyle/>
          <a:p>
            <a:pPr marL="342900" indent="-342900">
              <a:buFont typeface="Arial" charset="0"/>
              <a:buChar char="•"/>
            </a:pPr>
            <a:r>
              <a:rPr lang="ro-RO" sz="2000" dirty="0"/>
              <a:t>Pentru urmarea traiectoriei</a:t>
            </a:r>
            <a:r>
              <a:rPr lang="en-US" sz="2000" dirty="0"/>
              <a:t>, </a:t>
            </a:r>
            <a:r>
              <a:rPr lang="ro-RO" sz="2000" dirty="0"/>
              <a:t>primul pas este ca robotul să înainteze până la linia de pe planșă.</a:t>
            </a:r>
            <a:r>
              <a:rPr lang="en-US" sz="2000" dirty="0"/>
              <a:t> </a:t>
            </a:r>
            <a:r>
              <a:rPr lang="ro-RO" sz="2000" dirty="0"/>
              <a:t>Să faci acest pas să fie executat </a:t>
            </a:r>
            <a:r>
              <a:rPr lang="en-US" sz="2000" dirty="0"/>
              <a:t>d</a:t>
            </a:r>
            <a:r>
              <a:rPr lang="ro-RO" sz="2000" dirty="0"/>
              <a:t>e fiecare dată constant, poate fi complicat</a:t>
            </a:r>
            <a:r>
              <a:rPr lang="en-US" sz="2000" dirty="0"/>
              <a:t>!</a:t>
            </a:r>
          </a:p>
          <a:p>
            <a:pPr marL="342900" indent="-342900">
              <a:buFont typeface="Arial" charset="0"/>
              <a:buChar char="•"/>
            </a:pPr>
            <a:r>
              <a:rPr lang="ro-RO" sz="2000" dirty="0"/>
              <a:t>Utilizarea distanței  ca și condiție de ieșire poate fi predispusă la erori</a:t>
            </a:r>
            <a:r>
              <a:rPr lang="en-US" sz="2000" dirty="0"/>
              <a:t>. </a:t>
            </a:r>
            <a:r>
              <a:rPr lang="ro-RO" sz="2000" dirty="0"/>
              <a:t>Dacă setați robotul cu un unghi mic sau este așezat mai în față sau mai în spate, robotul e posibil să nu se oprească la linie cu precizie</a:t>
            </a:r>
            <a:r>
              <a:rPr lang="en-US" sz="2000" dirty="0"/>
              <a:t>.</a:t>
            </a:r>
          </a:p>
          <a:p>
            <a:pPr marL="342900" indent="-342900">
              <a:buFont typeface="Arial" charset="0"/>
              <a:buChar char="•"/>
            </a:pPr>
            <a:r>
              <a:rPr lang="ro-RO" sz="2000" dirty="0"/>
              <a:t>Țelul nostru este să utilizăm senzorul de culoare pentru a opri robotul la linia albă saula cea neagră.</a:t>
            </a:r>
            <a:endParaRPr lang="en-US" sz="2000" dirty="0"/>
          </a:p>
        </p:txBody>
      </p:sp>
      <p:sp>
        <p:nvSpPr>
          <p:cNvPr id="4" name="Footer Placeholder 3"/>
          <p:cNvSpPr>
            <a:spLocks noGrp="1"/>
          </p:cNvSpPr>
          <p:nvPr>
            <p:ph type="ftr" sz="quarter" idx="11"/>
          </p:nvPr>
        </p:nvSpPr>
        <p:spPr/>
        <p:txBody>
          <a:bodyPr/>
          <a:lstStyle/>
          <a:p>
            <a:r>
              <a:rPr lang="en-US"/>
              <a:t>© 2023, FLLTutorials.com, Last edit 5/29/2023</a:t>
            </a:r>
          </a:p>
        </p:txBody>
      </p:sp>
      <p:grpSp>
        <p:nvGrpSpPr>
          <p:cNvPr id="15" name="Group 14">
            <a:extLst>
              <a:ext uri="{FF2B5EF4-FFF2-40B4-BE49-F238E27FC236}">
                <a16:creationId xmlns:a16="http://schemas.microsoft.com/office/drawing/2014/main" id="{0555F642-E35D-45F7-6E7E-083039715D1D}"/>
              </a:ext>
            </a:extLst>
          </p:cNvPr>
          <p:cNvGrpSpPr/>
          <p:nvPr/>
        </p:nvGrpSpPr>
        <p:grpSpPr>
          <a:xfrm>
            <a:off x="1973157" y="3206913"/>
            <a:ext cx="6182837" cy="3070927"/>
            <a:chOff x="1973157" y="3206913"/>
            <a:chExt cx="6182837" cy="3070927"/>
          </a:xfrm>
        </p:grpSpPr>
        <p:pic>
          <p:nvPicPr>
            <p:cNvPr id="12" name="Picture 11" descr="A picture containing map&#10;&#10;Description automatically generated">
              <a:extLst>
                <a:ext uri="{FF2B5EF4-FFF2-40B4-BE49-F238E27FC236}">
                  <a16:creationId xmlns:a16="http://schemas.microsoft.com/office/drawing/2014/main" id="{459E3452-EF23-7D07-BF68-C67E0D4511F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973157" y="3285976"/>
              <a:ext cx="6182837" cy="2991864"/>
            </a:xfrm>
            <a:prstGeom prst="rect">
              <a:avLst/>
            </a:prstGeom>
          </p:spPr>
        </p:pic>
        <p:sp>
          <p:nvSpPr>
            <p:cNvPr id="5" name="Oval 4">
              <a:extLst>
                <a:ext uri="{FF2B5EF4-FFF2-40B4-BE49-F238E27FC236}">
                  <a16:creationId xmlns:a16="http://schemas.microsoft.com/office/drawing/2014/main" id="{3728BE5D-E362-B74E-B714-B653AF6F3157}"/>
                </a:ext>
              </a:extLst>
            </p:cNvPr>
            <p:cNvSpPr/>
            <p:nvPr/>
          </p:nvSpPr>
          <p:spPr>
            <a:xfrm>
              <a:off x="4789309" y="3206913"/>
              <a:ext cx="550532" cy="464600"/>
            </a:xfrm>
            <a:prstGeom prst="ellipse">
              <a:avLst/>
            </a:prstGeom>
            <a:noFill/>
            <a:ln w="76200">
              <a:solidFill>
                <a:srgbClr val="FF3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9" name="Straight Arrow Connector 8">
              <a:extLst>
                <a:ext uri="{FF2B5EF4-FFF2-40B4-BE49-F238E27FC236}">
                  <a16:creationId xmlns:a16="http://schemas.microsoft.com/office/drawing/2014/main" id="{E702F607-B4C3-D444-BE0B-5EEC385A3C8F}"/>
                </a:ext>
              </a:extLst>
            </p:cNvPr>
            <p:cNvCxnSpPr>
              <a:cxnSpLocks/>
            </p:cNvCxnSpPr>
            <p:nvPr/>
          </p:nvCxnSpPr>
          <p:spPr>
            <a:xfrm>
              <a:off x="3234519" y="5640960"/>
              <a:ext cx="1822568"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B68AC1A-80D1-F44C-A9FD-2485AD60A79D}"/>
                </a:ext>
              </a:extLst>
            </p:cNvPr>
            <p:cNvCxnSpPr>
              <a:cxnSpLocks/>
            </p:cNvCxnSpPr>
            <p:nvPr/>
          </p:nvCxnSpPr>
          <p:spPr>
            <a:xfrm flipH="1" flipV="1">
              <a:off x="5056084" y="3651087"/>
              <a:ext cx="8492" cy="186631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3E0A267-523F-314A-B0E1-C05B5BAD4F6F}"/>
                </a:ext>
              </a:extLst>
            </p:cNvPr>
            <p:cNvSpPr txBox="1"/>
            <p:nvPr/>
          </p:nvSpPr>
          <p:spPr>
            <a:xfrm>
              <a:off x="3557589" y="5295207"/>
              <a:ext cx="1680469" cy="308054"/>
            </a:xfrm>
            <a:prstGeom prst="rect">
              <a:avLst/>
            </a:prstGeom>
            <a:noFill/>
          </p:spPr>
          <p:txBody>
            <a:bodyPr wrap="square" rtlCol="0">
              <a:spAutoFit/>
            </a:bodyPr>
            <a:lstStyle/>
            <a:p>
              <a:pPr algn="ctr"/>
              <a:r>
                <a:rPr lang="en-US" sz="1600" dirty="0">
                  <a:highlight>
                    <a:srgbClr val="FFFF00"/>
                  </a:highlight>
                </a:rPr>
                <a:t>Move Until Line</a:t>
              </a:r>
            </a:p>
          </p:txBody>
        </p:sp>
      </p:grpSp>
    </p:spTree>
    <p:extLst>
      <p:ext uri="{BB962C8B-B14F-4D97-AF65-F5344CB8AC3E}">
        <p14:creationId xmlns:p14="http://schemas.microsoft.com/office/powerpoint/2010/main" val="85272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 </a:t>
            </a:r>
            <a:r>
              <a:rPr lang="en-US" dirty="0" err="1"/>
              <a:t>solu</a:t>
            </a:r>
            <a:r>
              <a:rPr lang="ro-RO" dirty="0"/>
              <a:t>ție</a:t>
            </a:r>
            <a:endParaRPr lang="en-US" dirty="0"/>
          </a:p>
        </p:txBody>
      </p:sp>
      <p:sp>
        <p:nvSpPr>
          <p:cNvPr id="3" name="Content Placeholder 2"/>
          <p:cNvSpPr>
            <a:spLocks noGrp="1"/>
          </p:cNvSpPr>
          <p:nvPr>
            <p:ph idx="1"/>
          </p:nvPr>
        </p:nvSpPr>
        <p:spPr>
          <a:xfrm>
            <a:off x="457199" y="1628774"/>
            <a:ext cx="8209721" cy="2260533"/>
          </a:xfrm>
        </p:spPr>
        <p:txBody>
          <a:bodyPr>
            <a:normAutofit fontScale="85000" lnSpcReduction="20000"/>
          </a:bodyPr>
          <a:lstStyle/>
          <a:p>
            <a:pPr marL="342900" indent="-342900">
              <a:buFont typeface="Arial" charset="0"/>
              <a:buChar char="•"/>
            </a:pPr>
            <a:r>
              <a:rPr lang="ro-RO" sz="2000" dirty="0"/>
              <a:t>Vom încerca să facem robotul să se oprească la linia albă</a:t>
            </a:r>
            <a:r>
              <a:rPr lang="en-US" sz="2000" dirty="0"/>
              <a:t>. </a:t>
            </a:r>
            <a:r>
              <a:rPr lang="ro-RO" sz="2000" dirty="0"/>
              <a:t> Problema cu oprirea la linia neagră este similară</a:t>
            </a:r>
            <a:r>
              <a:rPr lang="en-US" sz="2000" dirty="0"/>
              <a:t>. </a:t>
            </a:r>
          </a:p>
          <a:p>
            <a:pPr marL="342900" indent="-342900">
              <a:buFont typeface="Arial" charset="0"/>
              <a:buChar char="•"/>
            </a:pPr>
            <a:r>
              <a:rPr lang="ro-RO" sz="2000" dirty="0"/>
              <a:t>Mai jos e vorba de 2 programe care să încerce să execute acest pas</a:t>
            </a:r>
            <a:r>
              <a:rPr lang="en-US" sz="2000" dirty="0"/>
              <a:t>. </a:t>
            </a:r>
            <a:r>
              <a:rPr lang="ro-RO" sz="2000" dirty="0"/>
              <a:t> Cel de sus utilizează senzoul de culoare pe Reflected Light Mode și cel de jos utilizează Color Mode</a:t>
            </a:r>
            <a:r>
              <a:rPr lang="en-US" sz="2000" dirty="0"/>
              <a:t>.</a:t>
            </a:r>
          </a:p>
          <a:p>
            <a:pPr marL="342900" indent="-342900">
              <a:buFont typeface="Arial" charset="0"/>
              <a:buChar char="•"/>
            </a:pPr>
            <a:r>
              <a:rPr lang="ro-RO" sz="2000" dirty="0"/>
              <a:t>Ambele încep prin mișcarea din zona de lansare și apoi pornirea motoarelor până când senzorii citesc alb (sau luminos în Refected Light Mode)</a:t>
            </a:r>
            <a:endParaRPr lang="en-US" sz="2000" dirty="0"/>
          </a:p>
          <a:p>
            <a:pPr marL="342900" indent="-342900">
              <a:buFont typeface="Arial" charset="0"/>
              <a:buChar char="•"/>
            </a:pPr>
            <a:r>
              <a:rPr lang="ro-RO" sz="2000" dirty="0"/>
              <a:t>Din păcate, nicio soluție nu e de încredere! De ce?</a:t>
            </a:r>
            <a:endParaRPr lang="en-US" sz="2000" dirty="0"/>
          </a:p>
        </p:txBody>
      </p:sp>
      <p:sp>
        <p:nvSpPr>
          <p:cNvPr id="4" name="Footer Placeholder 3"/>
          <p:cNvSpPr>
            <a:spLocks noGrp="1"/>
          </p:cNvSpPr>
          <p:nvPr>
            <p:ph type="ftr" sz="quarter" idx="11"/>
          </p:nvPr>
        </p:nvSpPr>
        <p:spPr/>
        <p:txBody>
          <a:bodyPr/>
          <a:lstStyle/>
          <a:p>
            <a:r>
              <a:rPr lang="en-US"/>
              <a:t>© 2023, FLLTutorials.com, Last edit 5/29/2023</a:t>
            </a:r>
          </a:p>
        </p:txBody>
      </p:sp>
      <p:grpSp>
        <p:nvGrpSpPr>
          <p:cNvPr id="8" name="Group 7">
            <a:extLst>
              <a:ext uri="{FF2B5EF4-FFF2-40B4-BE49-F238E27FC236}">
                <a16:creationId xmlns:a16="http://schemas.microsoft.com/office/drawing/2014/main" id="{BEF7A6C4-E217-9F4D-83D9-68E956D14F95}"/>
              </a:ext>
            </a:extLst>
          </p:cNvPr>
          <p:cNvGrpSpPr/>
          <p:nvPr/>
        </p:nvGrpSpPr>
        <p:grpSpPr>
          <a:xfrm>
            <a:off x="2534461" y="4126595"/>
            <a:ext cx="4075078" cy="2024033"/>
            <a:chOff x="1973157" y="3206913"/>
            <a:chExt cx="6182837" cy="3070927"/>
          </a:xfrm>
        </p:grpSpPr>
        <p:pic>
          <p:nvPicPr>
            <p:cNvPr id="14" name="Picture 13" descr="A picture containing map&#10;&#10;Description automatically generated">
              <a:extLst>
                <a:ext uri="{FF2B5EF4-FFF2-40B4-BE49-F238E27FC236}">
                  <a16:creationId xmlns:a16="http://schemas.microsoft.com/office/drawing/2014/main" id="{CCA5B41B-C0AD-9282-9DB9-70A824547147}"/>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973157" y="3285976"/>
              <a:ext cx="6182837" cy="2991864"/>
            </a:xfrm>
            <a:prstGeom prst="rect">
              <a:avLst/>
            </a:prstGeom>
          </p:spPr>
        </p:pic>
        <p:sp>
          <p:nvSpPr>
            <p:cNvPr id="16" name="Oval 15">
              <a:extLst>
                <a:ext uri="{FF2B5EF4-FFF2-40B4-BE49-F238E27FC236}">
                  <a16:creationId xmlns:a16="http://schemas.microsoft.com/office/drawing/2014/main" id="{B94BA5CA-A9D9-CD15-CFC7-57F84F453EC7}"/>
                </a:ext>
              </a:extLst>
            </p:cNvPr>
            <p:cNvSpPr/>
            <p:nvPr/>
          </p:nvSpPr>
          <p:spPr>
            <a:xfrm>
              <a:off x="4789309" y="3206913"/>
              <a:ext cx="550532" cy="464600"/>
            </a:xfrm>
            <a:prstGeom prst="ellipse">
              <a:avLst/>
            </a:prstGeom>
            <a:noFill/>
            <a:ln w="76200">
              <a:solidFill>
                <a:srgbClr val="FF3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18" name="Straight Arrow Connector 17">
              <a:extLst>
                <a:ext uri="{FF2B5EF4-FFF2-40B4-BE49-F238E27FC236}">
                  <a16:creationId xmlns:a16="http://schemas.microsoft.com/office/drawing/2014/main" id="{D2ECE6B2-2498-719B-9C72-BA7A16C1D2DC}"/>
                </a:ext>
              </a:extLst>
            </p:cNvPr>
            <p:cNvCxnSpPr>
              <a:cxnSpLocks/>
            </p:cNvCxnSpPr>
            <p:nvPr/>
          </p:nvCxnSpPr>
          <p:spPr>
            <a:xfrm>
              <a:off x="3234519" y="5640960"/>
              <a:ext cx="1822568"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CD1225D-2097-C990-A242-8CEE9B60971F}"/>
                </a:ext>
              </a:extLst>
            </p:cNvPr>
            <p:cNvCxnSpPr>
              <a:cxnSpLocks/>
            </p:cNvCxnSpPr>
            <p:nvPr/>
          </p:nvCxnSpPr>
          <p:spPr>
            <a:xfrm flipH="1" flipV="1">
              <a:off x="5056084" y="3651087"/>
              <a:ext cx="8492" cy="186631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44FF47-116F-D0AC-22EB-CBC08C2A1325}"/>
                </a:ext>
              </a:extLst>
            </p:cNvPr>
            <p:cNvSpPr txBox="1"/>
            <p:nvPr/>
          </p:nvSpPr>
          <p:spPr>
            <a:xfrm>
              <a:off x="2853204" y="5106967"/>
              <a:ext cx="2633340" cy="420272"/>
            </a:xfrm>
            <a:prstGeom prst="rect">
              <a:avLst/>
            </a:prstGeom>
            <a:noFill/>
          </p:spPr>
          <p:txBody>
            <a:bodyPr wrap="square" rtlCol="0">
              <a:spAutoFit/>
            </a:bodyPr>
            <a:lstStyle/>
            <a:p>
              <a:pPr algn="ctr"/>
              <a:r>
                <a:rPr lang="en-US" sz="1200" dirty="0">
                  <a:highlight>
                    <a:srgbClr val="FFFF00"/>
                  </a:highlight>
                </a:rPr>
                <a:t>Move Until Line</a:t>
              </a:r>
            </a:p>
          </p:txBody>
        </p:sp>
      </p:grpSp>
    </p:spTree>
    <p:extLst>
      <p:ext uri="{BB962C8B-B14F-4D97-AF65-F5344CB8AC3E}">
        <p14:creationId xmlns:p14="http://schemas.microsoft.com/office/powerpoint/2010/main" val="2497831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Citirea culorii</a:t>
            </a:r>
            <a:endParaRPr lang="en-US" dirty="0"/>
          </a:p>
        </p:txBody>
      </p:sp>
      <p:sp>
        <p:nvSpPr>
          <p:cNvPr id="3" name="Content Placeholder 2"/>
          <p:cNvSpPr>
            <a:spLocks noGrp="1"/>
          </p:cNvSpPr>
          <p:nvPr>
            <p:ph idx="1"/>
          </p:nvPr>
        </p:nvSpPr>
        <p:spPr>
          <a:xfrm>
            <a:off x="457200" y="1628774"/>
            <a:ext cx="8113744" cy="4560153"/>
          </a:xfrm>
        </p:spPr>
        <p:txBody>
          <a:bodyPr>
            <a:normAutofit/>
          </a:bodyPr>
          <a:lstStyle/>
          <a:p>
            <a:pPr marL="342900" indent="-342900">
              <a:buFont typeface="Arial" charset="0"/>
              <a:buChar char="•"/>
            </a:pPr>
            <a:r>
              <a:rPr lang="ro-RO" sz="2000" dirty="0"/>
              <a:t>Î</a:t>
            </a:r>
            <a:r>
              <a:rPr lang="en-US" sz="2000" dirty="0"/>
              <a:t>n </a:t>
            </a:r>
            <a:r>
              <a:rPr lang="ro-RO" sz="2000" dirty="0"/>
              <a:t>C</a:t>
            </a:r>
            <a:r>
              <a:rPr lang="en-US" sz="2000" dirty="0" err="1"/>
              <a:t>olor</a:t>
            </a:r>
            <a:r>
              <a:rPr lang="en-US" sz="2000" dirty="0"/>
              <a:t> </a:t>
            </a:r>
            <a:r>
              <a:rPr lang="ro-RO" sz="2000" dirty="0"/>
              <a:t>M</a:t>
            </a:r>
            <a:r>
              <a:rPr lang="en-US" sz="2000" dirty="0"/>
              <a:t>ode, </a:t>
            </a:r>
            <a:r>
              <a:rPr lang="ro-RO" sz="2000" dirty="0"/>
              <a:t>senzorul trimite o lumină albicioasă pe planșă și încearcă să găsească corespondența între intensitatea luminii reflectate cu culorile standard ale cărămizilor </a:t>
            </a:r>
            <a:r>
              <a:rPr lang="en-US" sz="2000" dirty="0"/>
              <a:t>LEGO. </a:t>
            </a:r>
          </a:p>
          <a:p>
            <a:pPr marL="342900" indent="-342900">
              <a:buFont typeface="Arial" charset="0"/>
              <a:buChar char="•"/>
            </a:pPr>
            <a:r>
              <a:rPr lang="ro-RO" sz="2000" dirty="0"/>
              <a:t>Din moment ce culorile planșei nu se potrivesc cu culorile cărămizilor, citirile senzorului de culoare  sunt practic inutile</a:t>
            </a:r>
            <a:r>
              <a:rPr lang="en-US" sz="2000" dirty="0"/>
              <a:t>. </a:t>
            </a:r>
            <a:r>
              <a:rPr lang="ro-RO" sz="2000" dirty="0"/>
              <a:t> Ce e verde pentru tine, poate fi mai aproape de culoarea neagră a LEGO decât de culoarea verde a LEGO.</a:t>
            </a:r>
            <a:endParaRPr lang="en-US" sz="2000" dirty="0"/>
          </a:p>
          <a:p>
            <a:pPr marL="342900" indent="-342900">
              <a:buFont typeface="Arial" charset="0"/>
              <a:buChar char="•"/>
            </a:pPr>
            <a:r>
              <a:rPr lang="ro-RO" sz="2000" dirty="0"/>
              <a:t>Senzorul de culoare citesc porțiuni întregi ale planșei la un anumit interval de timp. Dacă senzorul vede un pic de galben și un pic de albastru, senzorul de culoare poate raporta că vede verde.</a:t>
            </a:r>
            <a:endParaRPr lang="en-US" sz="2000" dirty="0"/>
          </a:p>
          <a:p>
            <a:pPr marL="342900" indent="-342900">
              <a:buFont typeface="Arial" charset="0"/>
              <a:buChar char="•"/>
            </a:pPr>
            <a:endParaRPr lang="en-US" sz="2000" dirty="0"/>
          </a:p>
        </p:txBody>
      </p:sp>
      <p:sp>
        <p:nvSpPr>
          <p:cNvPr id="4" name="Footer Placeholder 3"/>
          <p:cNvSpPr>
            <a:spLocks noGrp="1"/>
          </p:cNvSpPr>
          <p:nvPr>
            <p:ph type="ftr" sz="quarter" idx="11"/>
          </p:nvPr>
        </p:nvSpPr>
        <p:spPr/>
        <p:txBody>
          <a:bodyPr/>
          <a:lstStyle/>
          <a:p>
            <a:r>
              <a:rPr lang="en-US"/>
              <a:t>© 2023, FLLTutorials.com, Last edit 5/29/2023</a:t>
            </a:r>
          </a:p>
        </p:txBody>
      </p:sp>
    </p:spTree>
    <p:extLst>
      <p:ext uri="{BB962C8B-B14F-4D97-AF65-F5344CB8AC3E}">
        <p14:creationId xmlns:p14="http://schemas.microsoft.com/office/powerpoint/2010/main" val="1391910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a:t>Citirea Intensității luminii reflectate</a:t>
            </a:r>
            <a:endParaRPr lang="en-US" dirty="0"/>
          </a:p>
        </p:txBody>
      </p:sp>
      <p:sp>
        <p:nvSpPr>
          <p:cNvPr id="3" name="Content Placeholder 2"/>
          <p:cNvSpPr>
            <a:spLocks noGrp="1"/>
          </p:cNvSpPr>
          <p:nvPr>
            <p:ph idx="1"/>
          </p:nvPr>
        </p:nvSpPr>
        <p:spPr>
          <a:xfrm>
            <a:off x="457200" y="1628774"/>
            <a:ext cx="8207298" cy="4212468"/>
          </a:xfrm>
        </p:spPr>
        <p:txBody>
          <a:bodyPr>
            <a:normAutofit/>
          </a:bodyPr>
          <a:lstStyle/>
          <a:p>
            <a:pPr marL="342900" indent="-342900">
              <a:buFont typeface="Arial" charset="0"/>
              <a:buChar char="•"/>
            </a:pPr>
            <a:r>
              <a:rPr lang="ro-RO" sz="2000" dirty="0"/>
              <a:t>Î</a:t>
            </a:r>
            <a:r>
              <a:rPr lang="en-US" sz="2000" dirty="0"/>
              <a:t>n </a:t>
            </a:r>
            <a:r>
              <a:rPr lang="ro-RO" sz="2000" dirty="0"/>
              <a:t>R</a:t>
            </a:r>
            <a:r>
              <a:rPr lang="en-US" sz="2000" dirty="0" err="1"/>
              <a:t>eflected</a:t>
            </a:r>
            <a:r>
              <a:rPr lang="en-US" sz="2000" dirty="0"/>
              <a:t> </a:t>
            </a:r>
            <a:r>
              <a:rPr lang="ro-RO" sz="2000" dirty="0"/>
              <a:t>L</a:t>
            </a:r>
            <a:r>
              <a:rPr lang="en-US" sz="2000" dirty="0" err="1"/>
              <a:t>ight</a:t>
            </a:r>
            <a:r>
              <a:rPr lang="en-US" sz="2000" dirty="0"/>
              <a:t> </a:t>
            </a:r>
            <a:r>
              <a:rPr lang="ro-RO" sz="2000" dirty="0"/>
              <a:t>M</a:t>
            </a:r>
            <a:r>
              <a:rPr lang="en-US" sz="2000" dirty="0"/>
              <a:t>ode, </a:t>
            </a:r>
            <a:r>
              <a:rPr lang="ro-RO" sz="2000" dirty="0"/>
              <a:t>senzorul luminează planșa cu o lumină roșie și senzorul citește apoi intensitatea luminii reflectate</a:t>
            </a:r>
            <a:r>
              <a:rPr lang="en-US" sz="2000" dirty="0"/>
              <a:t>. </a:t>
            </a:r>
          </a:p>
          <a:p>
            <a:pPr marL="342900" indent="-342900">
              <a:buFont typeface="Arial" charset="0"/>
              <a:buChar char="•"/>
            </a:pPr>
            <a:r>
              <a:rPr lang="ro-RO" sz="2000" dirty="0"/>
              <a:t>Mai întâi, dacă utilizezi un </a:t>
            </a:r>
            <a:r>
              <a:rPr lang="en-US" sz="2000" dirty="0"/>
              <a:t>EV3, </a:t>
            </a:r>
            <a:r>
              <a:rPr lang="ro-RO" sz="2000" dirty="0"/>
              <a:t>ar trebui să încerci să calibrezi senzorul utilizând intensitatea luminii reflectate.  Aceasta îți va dă niște citiri predictibile. Nu e nevoie să calibrezi senzorul de culoare la SPI</a:t>
            </a:r>
            <a:r>
              <a:rPr lang="en-US" sz="2000" dirty="0"/>
              <a:t>KE Prime.</a:t>
            </a:r>
          </a:p>
          <a:p>
            <a:pPr marL="342900" indent="-342900">
              <a:buFont typeface="Arial" charset="0"/>
              <a:buChar char="•"/>
            </a:pPr>
            <a:r>
              <a:rPr lang="ro-RO" sz="2000" dirty="0"/>
              <a:t>Apoi, planșa arată foarte diferit pentru robot sub o lumină roșie decât arată pentru noi în condiții de luminozitate normală. </a:t>
            </a:r>
            <a:r>
              <a:rPr lang="en-US" sz="2000" dirty="0"/>
              <a:t> </a:t>
            </a:r>
          </a:p>
        </p:txBody>
      </p:sp>
      <p:sp>
        <p:nvSpPr>
          <p:cNvPr id="4" name="Footer Placeholder 3"/>
          <p:cNvSpPr>
            <a:spLocks noGrp="1"/>
          </p:cNvSpPr>
          <p:nvPr>
            <p:ph type="ftr" sz="quarter" idx="11"/>
          </p:nvPr>
        </p:nvSpPr>
        <p:spPr/>
        <p:txBody>
          <a:bodyPr/>
          <a:lstStyle/>
          <a:p>
            <a:r>
              <a:rPr lang="en-US"/>
              <a:t>© 2023, FLLTutorials.com, Last edit 5/29/2023</a:t>
            </a:r>
          </a:p>
        </p:txBody>
      </p:sp>
    </p:spTree>
    <p:extLst>
      <p:ext uri="{BB962C8B-B14F-4D97-AF65-F5344CB8AC3E}">
        <p14:creationId xmlns:p14="http://schemas.microsoft.com/office/powerpoint/2010/main" val="1468726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1D6993B-1E30-DBE4-A92E-982120EDCADF}"/>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607205" y="3720304"/>
            <a:ext cx="3109019" cy="233176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ACC3E0BF-AFC2-E2FB-618C-5A24C1F35B8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86463" y="3720303"/>
            <a:ext cx="3109019" cy="23317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ro-RO" dirty="0"/>
              <a:t>Detectări de linie de încredere</a:t>
            </a:r>
            <a:endParaRPr lang="en-US" dirty="0"/>
          </a:p>
        </p:txBody>
      </p:sp>
      <p:sp>
        <p:nvSpPr>
          <p:cNvPr id="3" name="Content Placeholder 2"/>
          <p:cNvSpPr>
            <a:spLocks noGrp="1"/>
          </p:cNvSpPr>
          <p:nvPr>
            <p:ph idx="1"/>
          </p:nvPr>
        </p:nvSpPr>
        <p:spPr>
          <a:xfrm>
            <a:off x="457200" y="1628775"/>
            <a:ext cx="8207298" cy="1931142"/>
          </a:xfrm>
        </p:spPr>
        <p:txBody>
          <a:bodyPr>
            <a:normAutofit fontScale="85000" lnSpcReduction="10000"/>
          </a:bodyPr>
          <a:lstStyle/>
          <a:p>
            <a:pPr marL="342900" indent="-342900">
              <a:buFont typeface="Arial" charset="0"/>
              <a:buChar char="•"/>
            </a:pPr>
            <a:r>
              <a:rPr lang="ro-RO" sz="2000" dirty="0"/>
              <a:t>Problema principală este aceea că, dacă încerci să găsești o linie albă pe o suprafață mare de pe planșă, senzorul poate raporta că vede alb în unele puncte înainte de linia albă. </a:t>
            </a:r>
            <a:endParaRPr lang="en-US" sz="2000" dirty="0"/>
          </a:p>
          <a:p>
            <a:pPr marL="342900" indent="-342900">
              <a:buFont typeface="Arial" charset="0"/>
              <a:buChar char="•"/>
            </a:pPr>
            <a:r>
              <a:rPr lang="ro-RO" sz="2000" dirty="0"/>
              <a:t>O soluție este să mergi până aproape de linie înainte ca robotul să înceapă să caute alb.</a:t>
            </a:r>
            <a:endParaRPr lang="en-US" sz="2000" dirty="0"/>
          </a:p>
          <a:p>
            <a:pPr marL="342900" indent="-342900">
              <a:buFont typeface="Arial" charset="0"/>
              <a:buChar char="•"/>
            </a:pPr>
            <a:r>
              <a:rPr lang="ro-RO" sz="2000" dirty="0"/>
              <a:t>Aceasta reduce semnificativ posibilitatea ca robotul să oprească într-un punct greșit.</a:t>
            </a:r>
            <a:endParaRPr lang="en-US" sz="2000" dirty="0"/>
          </a:p>
        </p:txBody>
      </p:sp>
      <p:sp>
        <p:nvSpPr>
          <p:cNvPr id="4" name="Footer Placeholder 3"/>
          <p:cNvSpPr>
            <a:spLocks noGrp="1"/>
          </p:cNvSpPr>
          <p:nvPr>
            <p:ph type="ftr" sz="quarter" idx="11"/>
          </p:nvPr>
        </p:nvSpPr>
        <p:spPr>
          <a:xfrm>
            <a:off x="581192" y="6399067"/>
            <a:ext cx="4870585" cy="365125"/>
          </a:xfrm>
        </p:spPr>
        <p:txBody>
          <a:bodyPr/>
          <a:lstStyle/>
          <a:p>
            <a:r>
              <a:rPr lang="en-US"/>
              <a:t>© 2023, FLLTutorials.com, Last edit 5/29/2023</a:t>
            </a:r>
          </a:p>
        </p:txBody>
      </p:sp>
      <p:cxnSp>
        <p:nvCxnSpPr>
          <p:cNvPr id="14" name="Straight Arrow Connector 13">
            <a:extLst>
              <a:ext uri="{FF2B5EF4-FFF2-40B4-BE49-F238E27FC236}">
                <a16:creationId xmlns:a16="http://schemas.microsoft.com/office/drawing/2014/main" id="{58A84E7D-E210-3145-BFA6-6CA57BA7CF4C}"/>
              </a:ext>
            </a:extLst>
          </p:cNvPr>
          <p:cNvCxnSpPr>
            <a:cxnSpLocks/>
          </p:cNvCxnSpPr>
          <p:nvPr/>
        </p:nvCxnSpPr>
        <p:spPr>
          <a:xfrm>
            <a:off x="4180114" y="4840232"/>
            <a:ext cx="1127139" cy="0"/>
          </a:xfrm>
          <a:prstGeom prst="straightConnector1">
            <a:avLst/>
          </a:prstGeom>
          <a:ln w="117475">
            <a:tailEnd type="triangle" w="sm" len="sm"/>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67EFC1B-AC8A-4B4B-B431-10F47D046206}"/>
              </a:ext>
            </a:extLst>
          </p:cNvPr>
          <p:cNvCxnSpPr>
            <a:cxnSpLocks/>
          </p:cNvCxnSpPr>
          <p:nvPr/>
        </p:nvCxnSpPr>
        <p:spPr>
          <a:xfrm>
            <a:off x="774438" y="4497438"/>
            <a:ext cx="2039235"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1F3BAAE-55B2-BD4E-97FB-3C27B3CD2374}"/>
              </a:ext>
            </a:extLst>
          </p:cNvPr>
          <p:cNvSpPr txBox="1"/>
          <p:nvPr/>
        </p:nvSpPr>
        <p:spPr>
          <a:xfrm>
            <a:off x="935411" y="4701732"/>
            <a:ext cx="1717288" cy="276999"/>
          </a:xfrm>
          <a:prstGeom prst="rect">
            <a:avLst/>
          </a:prstGeom>
          <a:noFill/>
        </p:spPr>
        <p:txBody>
          <a:bodyPr wrap="square" rtlCol="0">
            <a:spAutoFit/>
          </a:bodyPr>
          <a:lstStyle/>
          <a:p>
            <a:pPr algn="ctr"/>
            <a:r>
              <a:rPr lang="en-US" sz="1200" dirty="0">
                <a:highlight>
                  <a:srgbClr val="FFFF00"/>
                </a:highlight>
              </a:rPr>
              <a:t>Looking for White?</a:t>
            </a:r>
          </a:p>
        </p:txBody>
      </p:sp>
      <p:cxnSp>
        <p:nvCxnSpPr>
          <p:cNvPr id="38" name="Straight Arrow Connector 37">
            <a:extLst>
              <a:ext uri="{FF2B5EF4-FFF2-40B4-BE49-F238E27FC236}">
                <a16:creationId xmlns:a16="http://schemas.microsoft.com/office/drawing/2014/main" id="{3514B8A9-6514-D74E-8857-BD29909E341E}"/>
              </a:ext>
            </a:extLst>
          </p:cNvPr>
          <p:cNvCxnSpPr>
            <a:cxnSpLocks/>
          </p:cNvCxnSpPr>
          <p:nvPr/>
        </p:nvCxnSpPr>
        <p:spPr>
          <a:xfrm flipV="1">
            <a:off x="7237499" y="4568308"/>
            <a:ext cx="366581" cy="18311"/>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2CE6842-B66F-B342-92E1-54B5C91C20DC}"/>
              </a:ext>
            </a:extLst>
          </p:cNvPr>
          <p:cNvSpPr txBox="1"/>
          <p:nvPr/>
        </p:nvSpPr>
        <p:spPr>
          <a:xfrm>
            <a:off x="6562146" y="4220438"/>
            <a:ext cx="1717288" cy="276999"/>
          </a:xfrm>
          <a:prstGeom prst="rect">
            <a:avLst/>
          </a:prstGeom>
          <a:noFill/>
        </p:spPr>
        <p:txBody>
          <a:bodyPr wrap="square" rtlCol="0">
            <a:spAutoFit/>
          </a:bodyPr>
          <a:lstStyle/>
          <a:p>
            <a:pPr algn="ctr"/>
            <a:r>
              <a:rPr lang="en-US" sz="1200" dirty="0">
                <a:highlight>
                  <a:srgbClr val="FFFF00"/>
                </a:highlight>
              </a:rPr>
              <a:t>Looking for White?</a:t>
            </a:r>
          </a:p>
        </p:txBody>
      </p:sp>
      <p:cxnSp>
        <p:nvCxnSpPr>
          <p:cNvPr id="40" name="Straight Arrow Connector 39">
            <a:extLst>
              <a:ext uri="{FF2B5EF4-FFF2-40B4-BE49-F238E27FC236}">
                <a16:creationId xmlns:a16="http://schemas.microsoft.com/office/drawing/2014/main" id="{E3C22081-7581-2244-A86A-4EDC83585AE9}"/>
              </a:ext>
            </a:extLst>
          </p:cNvPr>
          <p:cNvCxnSpPr>
            <a:cxnSpLocks/>
          </p:cNvCxnSpPr>
          <p:nvPr/>
        </p:nvCxnSpPr>
        <p:spPr>
          <a:xfrm>
            <a:off x="5658425" y="4590456"/>
            <a:ext cx="1562348"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2BEDAC7-B2FE-8A46-8E00-A2A0CECD00E7}"/>
              </a:ext>
            </a:extLst>
          </p:cNvPr>
          <p:cNvSpPr txBox="1"/>
          <p:nvPr/>
        </p:nvSpPr>
        <p:spPr>
          <a:xfrm>
            <a:off x="5451777" y="4220439"/>
            <a:ext cx="1717288" cy="276999"/>
          </a:xfrm>
          <a:prstGeom prst="rect">
            <a:avLst/>
          </a:prstGeom>
          <a:noFill/>
        </p:spPr>
        <p:txBody>
          <a:bodyPr wrap="square" rtlCol="0">
            <a:spAutoFit/>
          </a:bodyPr>
          <a:lstStyle/>
          <a:p>
            <a:pPr algn="ctr"/>
            <a:r>
              <a:rPr lang="en-US" sz="1200" dirty="0">
                <a:solidFill>
                  <a:schemeClr val="bg1"/>
                </a:solidFill>
                <a:highlight>
                  <a:srgbClr val="FF0000"/>
                </a:highlight>
              </a:rPr>
              <a:t>Moving for Inches</a:t>
            </a:r>
          </a:p>
        </p:txBody>
      </p:sp>
    </p:spTree>
    <p:extLst>
      <p:ext uri="{BB962C8B-B14F-4D97-AF65-F5344CB8AC3E}">
        <p14:creationId xmlns:p14="http://schemas.microsoft.com/office/powerpoint/2010/main" val="3692681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normAutofit/>
          </a:bodyPr>
          <a:lstStyle/>
          <a:p>
            <a:r>
              <a:rPr lang="ro-RO" sz="2800" dirty="0"/>
              <a:t>Această lecție a fost scrisă de </a:t>
            </a:r>
            <a:r>
              <a:rPr lang="en-US" sz="2800" dirty="0"/>
              <a:t> Arvind </a:t>
            </a:r>
            <a:r>
              <a:rPr lang="ro-RO" sz="2800" dirty="0"/>
              <a:t>și</a:t>
            </a:r>
            <a:r>
              <a:rPr lang="en-US" sz="2800" dirty="0"/>
              <a:t> Sanjay </a:t>
            </a:r>
            <a:r>
              <a:rPr lang="en-US" sz="2800" dirty="0" err="1"/>
              <a:t>Seshan</a:t>
            </a:r>
            <a:endParaRPr lang="en-US" sz="2800" dirty="0"/>
          </a:p>
          <a:p>
            <a:r>
              <a:rPr lang="en-US" sz="2800" dirty="0"/>
              <a:t>M</a:t>
            </a:r>
            <a:r>
              <a:rPr lang="ro-RO" sz="2800" dirty="0"/>
              <a:t>ai multe lecții despre </a:t>
            </a:r>
            <a:r>
              <a:rPr lang="en-US" sz="2800" dirty="0"/>
              <a:t>FIRST LEGO League </a:t>
            </a:r>
            <a:r>
              <a:rPr lang="ro-RO" sz="2800" dirty="0"/>
              <a:t>sunt disponibile pe </a:t>
            </a:r>
            <a:r>
              <a:rPr lang="en-US" sz="2800" dirty="0">
                <a:solidFill>
                  <a:srgbClr val="0070C0"/>
                </a:solidFill>
                <a:hlinkClick r:id="rId3"/>
              </a:rPr>
              <a:t>www.flltutorials.com</a:t>
            </a:r>
            <a:endParaRPr lang="ro-RO" sz="2800" dirty="0">
              <a:solidFill>
                <a:srgbClr val="0070C0"/>
              </a:solidFill>
            </a:endParaRPr>
          </a:p>
          <a:p>
            <a:r>
              <a:rPr lang="ro-RO" sz="2800" dirty="0">
                <a:solidFill>
                  <a:srgbClr val="0070C0"/>
                </a:solidFill>
              </a:rPr>
              <a:t>Această lecție a fost tradusă în limba romană de echipa FTC Rosophia #21455</a:t>
            </a:r>
            <a:endParaRPr lang="en-US" sz="2800" dirty="0">
              <a:solidFill>
                <a:srgbClr val="0070C0"/>
              </a:solidFill>
            </a:endParaRPr>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4"/>
              </a:rPr>
              <a:t>Creative Commons Attribution-</a:t>
            </a:r>
            <a:r>
              <a:rPr kumimoji="0" lang="en-US" altLang="en-US" sz="2000" b="0" i="0" u="none" strike="noStrike" cap="none" normalizeH="0" baseline="0" dirty="0" err="1">
                <a:ln>
                  <a:noFill/>
                </a:ln>
                <a:solidFill>
                  <a:srgbClr val="4374B7"/>
                </a:solidFill>
                <a:effectLst/>
                <a:latin typeface="Helvetica Neue"/>
                <a:hlinkClick r:id="rId4"/>
              </a:rPr>
              <a:t>NonCommercial</a:t>
            </a:r>
            <a:r>
              <a:rPr kumimoji="0" lang="en-US" altLang="en-US" sz="2000" b="0" i="0" u="none" strike="noStrike" cap="none" normalizeH="0" baseline="0" dirty="0">
                <a:ln>
                  <a:noFill/>
                </a:ln>
                <a:solidFill>
                  <a:srgbClr val="4374B7"/>
                </a:solidFill>
                <a:effectLst/>
                <a:latin typeface="Helvetica Neue"/>
                <a:hlinkClick r:id="rId4"/>
              </a:rPr>
              <a:t>-</a:t>
            </a:r>
            <a:r>
              <a:rPr kumimoji="0" lang="en-US" altLang="en-US" sz="2000" b="0" i="0" u="none" strike="noStrike" cap="none" normalizeH="0" baseline="0" dirty="0" err="1">
                <a:ln>
                  <a:noFill/>
                </a:ln>
                <a:solidFill>
                  <a:srgbClr val="4374B7"/>
                </a:solidFill>
                <a:effectLst/>
                <a:latin typeface="Helvetica Neue"/>
                <a:hlinkClick r:id="rId4"/>
              </a:rPr>
              <a:t>ShareAlike</a:t>
            </a:r>
            <a:r>
              <a:rPr kumimoji="0" lang="en-US" altLang="en-US" sz="2000" b="0" i="0" u="none" strike="noStrike" cap="none" normalizeH="0" baseline="0" dirty="0">
                <a:ln>
                  <a:noFill/>
                </a:ln>
                <a:solidFill>
                  <a:srgbClr val="4374B7"/>
                </a:solidFill>
                <a:effectLst/>
                <a:latin typeface="Helvetica Neue"/>
                <a:hlinkClick r:id="rId4"/>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812487" y="4160675"/>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robot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robotdesign" id="{AAEEB24F-C2B2-234D-BA53-A235E4BCEC08}" vid="{075A3DC6-4613-2647-AB36-C1FCFF28F909}"/>
    </a:ext>
  </a:extLst>
</a:theme>
</file>

<file path=ppt/theme/theme5.xml><?xml version="1.0" encoding="utf-8"?>
<a:theme xmlns:a="http://schemas.openxmlformats.org/drawingml/2006/main" name="1_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6.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EngineeringJournal" id="{97721FB4-21DC-6D4C-AC10-5E4545120761}" vid="{EB585347-F0B4-B74F-BF80-5185492EFC16}"/>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15377</TotalTime>
  <Words>613</Words>
  <Application>Microsoft Office PowerPoint</Application>
  <PresentationFormat>On-screen Show (4:3)</PresentationFormat>
  <Paragraphs>41</Paragraphs>
  <Slides>7</Slides>
  <Notes>2</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7</vt:i4>
      </vt:variant>
    </vt:vector>
  </HeadingPairs>
  <TitlesOfParts>
    <vt:vector size="21" baseType="lpstr">
      <vt:lpstr>Arial</vt:lpstr>
      <vt:lpstr>Arial Black</vt:lpstr>
      <vt:lpstr>Calibri</vt:lpstr>
      <vt:lpstr>Calibri Light</vt:lpstr>
      <vt:lpstr>Gill Sans MT</vt:lpstr>
      <vt:lpstr>Helvetica Neue</vt:lpstr>
      <vt:lpstr>Wingdings 2</vt:lpstr>
      <vt:lpstr>Essential</vt:lpstr>
      <vt:lpstr>beginner</vt:lpstr>
      <vt:lpstr>Custom Design</vt:lpstr>
      <vt:lpstr>robotdesign</vt:lpstr>
      <vt:lpstr>1_beginner</vt:lpstr>
      <vt:lpstr>1_Custom Design</vt:lpstr>
      <vt:lpstr>Dividend</vt:lpstr>
      <vt:lpstr>Lecția 3:  găsirea liniilor pe planșă</vt:lpstr>
      <vt:lpstr>Primii pași</vt:lpstr>
      <vt:lpstr>Prima soluție</vt:lpstr>
      <vt:lpstr>Citirea culorii</vt:lpstr>
      <vt:lpstr>Citirea Intensității luminii reflectate</vt:lpstr>
      <vt:lpstr>Detectări de linie de încredere</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System</dc:title>
  <dc:creator>Sanjay Seshan</dc:creator>
  <cp:lastModifiedBy>marinela</cp:lastModifiedBy>
  <cp:revision>238</cp:revision>
  <cp:lastPrinted>2016-08-04T16:20:00Z</cp:lastPrinted>
  <dcterms:created xsi:type="dcterms:W3CDTF">2014-10-28T21:59:38Z</dcterms:created>
  <dcterms:modified xsi:type="dcterms:W3CDTF">2023-08-25T11:30:11Z</dcterms:modified>
</cp:coreProperties>
</file>