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  <p:sldMasterId id="2147483904" r:id="rId11"/>
  </p:sldMasterIdLst>
  <p:notesMasterIdLst>
    <p:notesMasterId r:id="rId27"/>
  </p:notesMasterIdLst>
  <p:handoutMasterIdLst>
    <p:handoutMasterId r:id="rId28"/>
  </p:handoutMasterIdLst>
  <p:sldIdLst>
    <p:sldId id="282" r:id="rId12"/>
    <p:sldId id="283" r:id="rId13"/>
    <p:sldId id="293" r:id="rId14"/>
    <p:sldId id="258" r:id="rId15"/>
    <p:sldId id="294" r:id="rId16"/>
    <p:sldId id="265" r:id="rId17"/>
    <p:sldId id="267" r:id="rId18"/>
    <p:sldId id="270" r:id="rId19"/>
    <p:sldId id="284" r:id="rId20"/>
    <p:sldId id="292" r:id="rId21"/>
    <p:sldId id="291" r:id="rId22"/>
    <p:sldId id="297" r:id="rId23"/>
    <p:sldId id="295" r:id="rId24"/>
    <p:sldId id="286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4648"/>
  </p:normalViewPr>
  <p:slideViewPr>
    <p:cSldViewPr>
      <p:cViewPr varScale="1">
        <p:scale>
          <a:sx n="80" d="100"/>
          <a:sy n="80" d="100"/>
        </p:scale>
        <p:origin x="151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1761AD-3888-304C-A0D2-53029585E7EB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5CED8-C759-074D-9AD2-5AE71DFA547C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AD0A-F795-0947-91B1-C677B78EB9F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83E1-F6D3-4F4E-9CE6-52167196ABB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721B-4846-AD4C-BE1A-484DB7A1BEB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061-B450-BC42-8A17-EB583E63E84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3393-0A79-824B-A343-8B362DFE42E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FFA-444B-734F-8037-C7175746A765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2760-2B0F-8B43-80C8-0716B55EAA18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C772-EEFD-EC4C-97D5-AAFD378EE9A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851-6922-EC4D-BEE6-A5CE3A78494F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2EF4-9635-1F40-8AA6-CA86E423700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86246F-EB71-CD40-B197-7E1B1B7DEF13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C107-230B-854A-AFAC-D8FDF40BE74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63ED39C-B80D-9F49-9ACB-81A51CCE73D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18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6672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63BD9F0-5954-8C4D-99EB-7C57C53142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842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18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D75F44E-12B4-9744-9951-3EA79CC8C6D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1B158-F806-A54F-8454-BA936544D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13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CADA09-695D-DE47-A27F-A3B7AD62FE88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389F77-F42C-B148-B8A5-BB3BC27DD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55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5D41D3-07DD-2C4F-A243-52B8C5786162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87EAEE-F321-F349-A6BE-4C4BAB1E0B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3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2EB4EC-ACA4-FC49-857C-A7D689DCE540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DEA4D5-85D1-C44B-AD7D-924AF1DFA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8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31D52CC-A7E7-D343-ABEE-6B2CF5944105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8A8E8CD-EF53-8F4A-9D82-8F2CC1E94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5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7D773D-F3C6-564F-8483-8A42C4481CD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D6BC79-018F-254F-9963-9CB908C1F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8F66B-E688-CA41-9D1C-E3D8D86D690D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3B0F74-97B8-B647-B1F9-505930DEBEF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2B3BE3-9AEA-EB43-8BF9-E911F27CF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8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735F321-39FB-E445-96BF-47B1F535E94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ACD922-57B8-8E49-8689-6EC867D57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42079-0BEE-EF4F-868F-428C4851EAB2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FEAE7-AF3D-E340-98B3-CC7147BA1292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2E0A-787B-9142-8813-D21B109C5FBE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AE236-CEE3-6343-9617-B205959E7E05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990D5-B1EE-DC49-ABF3-1EE52D0B9871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6547-361E-0541-BF34-55AD3D75E6D0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1D924-94C8-B342-8214-8E17CA55D604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BA04-1A3E-E94E-AB41-C810A13DB4FA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019D5-AC28-A240-9645-FC85788A713F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3A66-585F-3941-A98A-121FFBDF7088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96A33-A58F-FB40-AB53-CB159266F2E8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A1A56-E7CE-AF4D-8393-9213D4BB33A8}" type="datetime1">
              <a:rPr lang="en-US" smtClean="0"/>
              <a:t>8/26/2023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BE9D-D50A-9949-A23F-C94630C872F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C8AB-F502-6042-B756-7255DD950CD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AB5C-E5D1-0842-AE71-7084355AC5D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1812A-752F-1A40-8C09-DE45485C192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87C70-77E6-3547-9648-8BD75B1B4A10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34CFD-3247-2B46-B49B-DAF2C237D61A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039EEE-FB47-914E-8F1E-3C4ADF681789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4E2F-377D-064A-A215-65FB4B2DAEF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3814-6D0E-A64B-AD18-E9F48BA7AE45}" type="datetime1">
              <a:rPr lang="en-US" smtClean="0"/>
              <a:t>8/26/2023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24C4-9800-6643-A138-DF87D645927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CBCCB-F5A5-1941-99E3-37A8472A038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7B98-9A09-0E4B-9D97-375722E5449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88B75-08E8-BD4F-8B3B-C949496793D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397A7-7144-BB4B-B733-E1FF1D51E88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82DD2-EE9E-6645-947A-2D96801CD09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6E094-B731-A641-BEDB-E87A1697941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AE00-0B8F-824B-BE93-25C85728E818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8366-E1C6-6948-B5F5-D95E658FD678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F523-A623-4F41-BB9A-DC7A6FEF3433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B19B4-4DCE-F24A-A35D-35F44B96245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16A9-5D08-9E49-B6A0-8B6CA6483C3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05209-7E27-3D49-8830-05EB29FC86C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5C5A-EB73-AD41-8490-F1B442CB93E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008B-D571-6C42-B7A7-B6ACD65DDB48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5EAE7-9E08-A547-A92F-305F1B629866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6595B-8BE7-C14A-A9DD-705742646B54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FA488-F601-AE43-84AC-D63279371925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A6911-70E9-8A4C-8E35-12E34F954517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D6691-C5EF-754B-BCDF-2DBE2247BF2C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5175-FA78-2844-B74C-00638920204C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D544-FE50-E245-8DDC-D7BBF55E65E6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6872B-3002-A949-B920-04182D6743AA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CDD8F-1FF6-4F47-AE44-618E04F73C0B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3B08A-9A2B-5C4A-A8E0-1E265664939F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4D7-BEC3-7344-B791-52DB794DC7D4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E50CD-6244-D94B-B2D7-A4BF3A3E4B3C}" type="datetime1">
              <a:rPr lang="en-US" smtClean="0"/>
              <a:t>8/26/2023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CEC9F-5D26-D444-B56B-35C51C3FF0D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8843-D6FC-DE45-B018-3C415588012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8712E-BEE2-D14D-9D56-E189F0F85A2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35016-F268-C441-9C99-1473A664D276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6EA96-56B1-CB45-969C-3B2BC217C184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DDFF5-3A95-9440-922A-3CCE73BEF0C0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B0F26-A61F-F448-AA67-915EF874079C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9C93F-74CF-F54E-9412-7E6046097F7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F0208-3614-2F4F-BEF6-696BE0CCF286}" type="datetime1">
              <a:rPr lang="en-US" smtClean="0"/>
              <a:t>8/26/2023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0461-1182-154D-ADC5-18EF12282EB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AE7F-732F-F547-BB04-0DA2C9DA93F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A09FE-A3D8-3E49-8BE7-77058305FCB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91011-8336-1048-951F-17BD9ACB0F5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3D78-CF50-A547-B7AA-1B94FB0C3AD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905AA7-795D-BD48-9203-12F1CC6BEE04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70BD-DDC3-E448-89B5-31559E0C3F7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0E893-BC2C-8945-B4DB-CA94D1C24646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5C95B-5BFC-7B44-A7EC-BE6F3A1C1792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120E-C10A-5047-9336-C77818385957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49462-C32C-8A4D-AA1D-CE529E188C9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730BE-D44F-9349-B4E7-608890641FF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B006C-15F8-C14D-9201-672D1827430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D99CF-B6F6-0C48-839B-46E83988D79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28744-499A-7240-8B4C-A9664101988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BFC61-21DC-6A43-B327-85FD5AF5213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3FFB6B4-25BE-A048-98B2-1C8CD3B98DD5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381C8-4D53-374A-AC7C-588AF79AA79A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F1815-D070-FC40-89CC-2FAABC29656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2BEB83-47FC-1A40-BAAB-6B00AAE2374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B34DD-ED4A-5E4C-BEFF-E0FAEECC872D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2568C-6934-EA4B-946F-EA916E0A3B59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6830F-F772-084A-AEEF-54756D2C648A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02DC46-8F58-F743-BBCB-17546573C86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D87D7-6780-5A43-B4AB-A033C76EF45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5B1A2-487F-A34E-8D2C-4799DE1D2E3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FA36-C7E4-784B-9E6F-1191F1E4078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2565B9-4784-A04B-AA92-379758F07BF7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B6F-E5D9-294A-888B-0C2CCBE00F3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46D8-EFC4-D24D-BE89-D54F81F083A9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239-33D0-A54F-9AC6-B5D1697B01A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2841-E80B-364C-AA81-6DAC67052328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CBF-2E98-6449-8376-D3CC52460418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E0A-813C-3949-8919-BB533706CC58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C8A-09CE-DC42-AE6E-6D02C7640F7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433-7544-104F-A3ED-6070801928E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0C87-ECAC-F640-A972-AAC19AC4496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77F-36E8-FF46-B208-7FB06B07836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F352BA-E151-6745-9696-B1E148E786C2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940F-16F7-FA43-9AAE-951383AFD2F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89EE4CA-FB51-B845-863A-232F294BFC2F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247E13-3F32-454B-9D27-DBA5E81F266E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C10EA9-B133-EA4B-A55D-A762BA68D50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C2F489-3E80-6640-AE9C-166439392F4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83694B-D5F3-ED4D-8B89-8FF87F81F939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7D4CD7-197B-4A4A-A3CA-186A554EEC6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E782FB-A82C-9B48-820D-92C8F2CD8ED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AEBB79-ACB3-B947-93AC-21779428C4E2}" type="datetime1">
              <a:rPr lang="en-US" altLang="en-US" smtClean="0"/>
              <a:t>8/26/2023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4BC4413-2B44-3C4D-B851-033ACB04C4D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s.sariel.p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icopedia.com/fundamentals.html" TargetMode="External"/><Relationship Id="rId2" Type="http://schemas.openxmlformats.org/officeDocument/2006/relationships/hyperlink" Target="http://sariel.pl/2009/09/gears-tutorial/" TargetMode="External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Relationship Id="rId5" Type="http://schemas.openxmlformats.org/officeDocument/2006/relationships/image" Target="../media/image23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2.xml"/><Relationship Id="rId5" Type="http://schemas.openxmlformats.org/officeDocument/2006/relationships/hyperlink" Target="http://technicopedia.com/fundamentals.html" TargetMode="Externa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ro-RO" dirty="0"/>
              <a:t>Roțile dințate pentru roboții </a:t>
            </a:r>
            <a:r>
              <a:rPr lang="en-US" dirty="0" err="1"/>
              <a:t>lego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 dirty="0" err="1"/>
              <a:t>Seshan</a:t>
            </a:r>
            <a:r>
              <a:rPr lang="en-US" dirty="0"/>
              <a:t> brothers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PROBLEM</a:t>
            </a:r>
            <a:r>
              <a:rPr lang="ro-RO" dirty="0"/>
              <a:t>e cu roțile dințate </a:t>
            </a:r>
            <a:r>
              <a:rPr lang="en-US" dirty="0"/>
              <a:t>LEGO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altLang="en-US" sz="2400" dirty="0"/>
              <a:t>Două probleme comune pe care le poți întâmpina</a:t>
            </a:r>
            <a:r>
              <a:rPr lang="en-US" altLang="en-US" sz="2400" dirty="0"/>
              <a:t>:</a:t>
            </a:r>
          </a:p>
          <a:p>
            <a:pPr marL="800100" lvl="1" indent="-342900"/>
            <a:r>
              <a:rPr lang="ro-RO" altLang="en-US" sz="2000" dirty="0"/>
              <a:t>Alunecarea roților dințate</a:t>
            </a:r>
            <a:r>
              <a:rPr lang="en-US" altLang="en-US" sz="2000" dirty="0"/>
              <a:t>: </a:t>
            </a:r>
            <a:r>
              <a:rPr lang="ro-RO" altLang="en-US" sz="2000" dirty="0"/>
              <a:t> Alunecarea apare atunci când dinții scapă pe roata alăturată atunci când se aplică forța</a:t>
            </a:r>
            <a:endParaRPr lang="en-US" altLang="en-US" sz="2000" dirty="0"/>
          </a:p>
          <a:p>
            <a:pPr marL="342900" indent="-342900">
              <a:buFont typeface="Arial" charset="0"/>
              <a:buChar char="•"/>
            </a:pPr>
            <a:endParaRPr lang="en-US" altLang="en-US" sz="2400" dirty="0"/>
          </a:p>
          <a:p>
            <a:pPr marL="800100" lvl="1" indent="-342900"/>
            <a:r>
              <a:rPr lang="ro-RO" altLang="en-US" sz="2000" dirty="0"/>
              <a:t>Roata dințată cu joc</a:t>
            </a:r>
            <a:r>
              <a:rPr lang="en-US" altLang="en-US" sz="2000" dirty="0"/>
              <a:t>:  </a:t>
            </a:r>
            <a:r>
              <a:rPr lang="ro-RO" altLang="en-US" sz="2000" dirty="0"/>
              <a:t>Jocul roților dințate</a:t>
            </a:r>
            <a:r>
              <a:rPr lang="en-US" altLang="en-US" sz="2000" dirty="0"/>
              <a:t> </a:t>
            </a:r>
            <a:r>
              <a:rPr lang="ro-RO" altLang="en-US" sz="2000" dirty="0"/>
              <a:t>este un spațiu între dinți acolo unde roțile dințate se îmbină</a:t>
            </a:r>
            <a:r>
              <a:rPr lang="en-US" altLang="en-US" sz="2000" dirty="0"/>
              <a:t>.</a:t>
            </a:r>
            <a:r>
              <a:rPr lang="ro-RO" altLang="en-US" sz="2000" dirty="0"/>
              <a:t> Dacă spațiul este prea mare, se </a:t>
            </a:r>
            <a:r>
              <a:rPr lang="ro-RO" altLang="en-US" sz="2000"/>
              <a:t>numește joc. </a:t>
            </a:r>
            <a:r>
              <a:rPr lang="ro-RO" altLang="en-US" sz="2000" dirty="0"/>
              <a:t>Dacă spațiul este prea mic, se creează prea multă fricțiune.</a:t>
            </a:r>
            <a:endParaRPr lang="en-US" altLang="en-US" sz="20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o-RO" altLang="en-US" dirty="0"/>
              <a:t>Soluție</a:t>
            </a:r>
            <a:r>
              <a:rPr lang="en-US" altLang="en-US" dirty="0"/>
              <a:t>: </a:t>
            </a:r>
            <a:r>
              <a:rPr lang="ro-RO" altLang="en-US" dirty="0"/>
              <a:t>Pentru a evita secvențe lungi ale roților dințate. Folosește o cutie pentru roțile dințate. Îmbină roțile dințate în concordanță cu specificațiile.</a:t>
            </a:r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9D95-AE86-038A-0E1E-F772C852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Gear boxes Can be helpful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altLang="en-US" dirty="0"/>
              <a:t>Cutiile de viteză pot ajuta să reduceți unele din problemele pe care le puteți întâmpina atunci când construiți cu roți dințate</a:t>
            </a:r>
            <a:r>
              <a:rPr lang="en-US" altLang="en-US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o-RO" altLang="en-US" dirty="0"/>
              <a:t>Unele sunt pre construite </a:t>
            </a:r>
            <a:r>
              <a:rPr lang="en-US" altLang="en-US" dirty="0"/>
              <a:t>(</a:t>
            </a:r>
            <a:r>
              <a:rPr lang="ro-RO" altLang="en-US" dirty="0"/>
              <a:t>cu roți dințate incluse</a:t>
            </a:r>
            <a:r>
              <a:rPr lang="en-US" altLang="en-US" dirty="0"/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ro-RO" altLang="en-US" dirty="0"/>
              <a:t>Altele au nevoie de inserarea unor roți dințate în cutiile de viteză. </a:t>
            </a:r>
            <a:endParaRPr lang="en-US" altLang="en-US" dirty="0"/>
          </a:p>
          <a:p>
            <a:pPr marL="342900" indent="-342900">
              <a:buFont typeface="Arial" charset="0"/>
              <a:buChar char="•"/>
            </a:pPr>
            <a:r>
              <a:rPr lang="ro-RO" altLang="en-US" dirty="0"/>
              <a:t>Unele pot fi asamblate din resturi utilizând piesele de LEGO Technic.</a:t>
            </a:r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354512" y="2392633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975474" y="35340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375274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6224587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6124C-DA7F-55DC-9688-22EEB68C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113744" cy="79690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Angrenaje cremalieră pentru mișcări verticale &amp; orizontale</a:t>
            </a:r>
            <a:endParaRPr lang="en-US" dirty="0"/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2" y="4824413"/>
            <a:ext cx="243839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o-RO" altLang="en-US" dirty="0"/>
              <a:t>Structura suport pentru </a:t>
            </a:r>
            <a:r>
              <a:rPr lang="en-US" altLang="en-US" dirty="0"/>
              <a:t>Wall-E7 by Marc-Andre </a:t>
            </a:r>
            <a:r>
              <a:rPr lang="en-US" altLang="en-US" dirty="0" err="1"/>
              <a:t>Bazergui</a:t>
            </a:r>
            <a:r>
              <a:rPr lang="en-US" altLang="en-US" dirty="0"/>
              <a:t> </a:t>
            </a:r>
            <a:r>
              <a:rPr lang="ro-RO" altLang="en-US" dirty="0"/>
              <a:t>este realizată cu angrenaje cremalieră</a:t>
            </a:r>
            <a:endParaRPr lang="en-US" altLang="en-US" dirty="0"/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4" y="4221163"/>
            <a:ext cx="4460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PIX3L PLOTT3R by Sanjay and Arvind </a:t>
            </a:r>
            <a:r>
              <a:rPr lang="en-US" altLang="en-US" dirty="0" err="1"/>
              <a:t>Seshan</a:t>
            </a:r>
            <a:r>
              <a:rPr lang="en-US" altLang="en-US" dirty="0"/>
              <a:t> u</a:t>
            </a:r>
            <a:r>
              <a:rPr lang="ro-RO" altLang="en-US" dirty="0"/>
              <a:t>tilizează angrenaje cremalieră</a:t>
            </a:r>
            <a:endParaRPr lang="en-US" altLang="en-US" dirty="0"/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C6E0-657B-730D-7A86-21A278CA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Instrument online util </a:t>
            </a:r>
            <a:endParaRPr lang="en-US" dirty="0"/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588638"/>
            <a:ext cx="5943600" cy="3954463"/>
          </a:xfrm>
        </p:spPr>
      </p:pic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54284" y="5847468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hlinkClick r:id="rId3"/>
              </a:rPr>
              <a:t>http://gears.sariel.pl/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23525-7365-5C2D-61DD-6597ADF4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Alte resurse utile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More about gears: </a:t>
            </a:r>
            <a:r>
              <a:rPr lang="en-US" altLang="en-US">
                <a:hlinkClick r:id="rId2"/>
              </a:rPr>
              <a:t>http://sariel.pl/2009/09/gears-tutorial/</a:t>
            </a:r>
            <a:endParaRPr lang="en-US" altLang="en-US"/>
          </a:p>
          <a:p>
            <a:r>
              <a:rPr lang="en-US" altLang="en-US"/>
              <a:t>Gear animations: </a:t>
            </a:r>
            <a:r>
              <a:rPr lang="en-US" altLang="en-US">
                <a:hlinkClick r:id="rId3"/>
              </a:rPr>
              <a:t>http://technicopedia.com/fundamentals.html</a:t>
            </a:r>
            <a:endParaRPr lang="en-US" altLang="en-US"/>
          </a:p>
          <a:p>
            <a:r>
              <a:rPr lang="en-US" altLang="en-US"/>
              <a:t>Technic Gearing: </a:t>
            </a:r>
            <a:r>
              <a:rPr lang="en-US" altLang="en-US" b="0"/>
              <a:t>Books by Yoshihito Isogawa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10282-E518-3906-5CFD-06077033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600" dirty="0"/>
              <a:t>Această lecție a fost scrisă de </a:t>
            </a:r>
            <a:r>
              <a:rPr lang="en-US" sz="2600" dirty="0"/>
              <a:t> Arvind </a:t>
            </a:r>
            <a:r>
              <a:rPr lang="ro-RO" sz="2600" dirty="0"/>
              <a:t>și</a:t>
            </a:r>
            <a:r>
              <a:rPr lang="en-US" sz="2600" dirty="0"/>
              <a:t> Sanjay </a:t>
            </a:r>
            <a:r>
              <a:rPr lang="en-US" sz="2600" dirty="0" err="1"/>
              <a:t>Seshan</a:t>
            </a:r>
            <a:endParaRPr lang="en-US" sz="2600" dirty="0"/>
          </a:p>
          <a:p>
            <a:r>
              <a:rPr lang="en-US" sz="2600" dirty="0"/>
              <a:t>M</a:t>
            </a:r>
            <a:r>
              <a:rPr lang="ro-RO" sz="2600" dirty="0"/>
              <a:t>ai multe lecții despre </a:t>
            </a:r>
            <a:r>
              <a:rPr lang="en-US" sz="2600" dirty="0"/>
              <a:t>FIRST LEGO League </a:t>
            </a:r>
            <a:r>
              <a:rPr lang="ro-RO" sz="2600" dirty="0"/>
              <a:t>sunt disponibile pe </a:t>
            </a:r>
            <a:r>
              <a:rPr lang="en-US" sz="26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600" dirty="0">
              <a:solidFill>
                <a:srgbClr val="0070C0"/>
              </a:solidFill>
            </a:endParaRPr>
          </a:p>
          <a:p>
            <a:r>
              <a:rPr lang="ro-RO" sz="26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6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F1FEF-1058-4878-CABD-F7279D4C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obiective</a:t>
            </a:r>
            <a:endParaRPr lang="en-US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 dirty="0"/>
              <a:t>Învățăm despre diferitele tipuri de roți dințate </a:t>
            </a:r>
            <a:r>
              <a:rPr lang="en-US" altLang="en-US" dirty="0"/>
              <a:t>LEGO </a:t>
            </a:r>
            <a:r>
              <a:rPr lang="ro-RO" altLang="en-US" dirty="0"/>
              <a:t>și la ce le folosim</a:t>
            </a:r>
            <a:endParaRPr lang="en-US" altLang="en-US" dirty="0"/>
          </a:p>
          <a:p>
            <a:r>
              <a:rPr lang="ro-RO" altLang="en-US" dirty="0"/>
              <a:t>Învățăm cum să calculăm rația roților</a:t>
            </a:r>
            <a:endParaRPr lang="en-US" altLang="en-US" dirty="0"/>
          </a:p>
          <a:p>
            <a:r>
              <a:rPr lang="ro-RO" altLang="en-US" dirty="0"/>
              <a:t>Învățăm tehnici utile de conectare a roților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5A115-0AAF-9880-EFBF-2CBE3BC3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ro-RO" dirty="0"/>
              <a:t>Ce este o roată dințată</a:t>
            </a:r>
            <a:r>
              <a:rPr lang="en-US" dirty="0"/>
              <a:t>?</a:t>
            </a: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lnSpcReduction="10000"/>
          </a:bodyPr>
          <a:lstStyle/>
          <a:p>
            <a:r>
              <a:rPr lang="ro-RO" altLang="en-US" dirty="0"/>
              <a:t>O roată dințată este o roată cu dinți care se îmbină prin acești dinți cu altă roată.</a:t>
            </a:r>
            <a:endParaRPr lang="en-US" altLang="en-US" dirty="0"/>
          </a:p>
          <a:p>
            <a:r>
              <a:rPr lang="ro-RO" altLang="en-US" dirty="0"/>
              <a:t>Sunt multe tipuri de roți dințate diferite</a:t>
            </a:r>
            <a:endParaRPr lang="en-US" altLang="en-US" dirty="0"/>
          </a:p>
          <a:p>
            <a:r>
              <a:rPr lang="ro-RO" altLang="en-US" dirty="0"/>
              <a:t>Roțile sunt utilizate pentru</a:t>
            </a:r>
            <a:r>
              <a:rPr lang="en-US" altLang="en-US" dirty="0"/>
              <a:t>:</a:t>
            </a:r>
          </a:p>
          <a:p>
            <a:pPr lvl="1"/>
            <a:r>
              <a:rPr lang="ro-RO" altLang="en-US" dirty="0"/>
              <a:t>Schimbă viteza</a:t>
            </a:r>
            <a:endParaRPr lang="en-US" altLang="en-US" dirty="0"/>
          </a:p>
          <a:p>
            <a:pPr lvl="1"/>
            <a:r>
              <a:rPr lang="ro-RO" altLang="en-US" dirty="0"/>
              <a:t>Schimbă torque-ul</a:t>
            </a:r>
            <a:endParaRPr lang="en-US" altLang="en-US" dirty="0"/>
          </a:p>
          <a:p>
            <a:pPr lvl="1"/>
            <a:r>
              <a:rPr lang="ro-RO" altLang="en-US" dirty="0"/>
              <a:t>Schimbă direcția</a:t>
            </a:r>
            <a:endParaRPr lang="en-US" altLang="en-US" dirty="0"/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00476" y="6392242"/>
            <a:ext cx="77046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8B0E14-73A0-6C42-94C0-6A871044D6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D16D-A5C1-72BA-C813-22690FD7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</a:t>
            </a:r>
            <a:r>
              <a:rPr lang="en-US" dirty="0" err="1"/>
              <a:t>FLLTutorials.com</a:t>
            </a:r>
            <a:r>
              <a:rPr lang="en-US" dirty="0"/>
              <a:t>, Last Edit 5/29/2023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r>
              <a:rPr lang="ro-RO" altLang="en-US" cap="none" dirty="0"/>
              <a:t>Roți dințate și elemente pentru angrenaje </a:t>
            </a:r>
            <a:r>
              <a:rPr lang="en-US" altLang="en-US" cap="none" dirty="0"/>
              <a:t>LEGO</a:t>
            </a:r>
            <a:endParaRPr lang="en-US" altLang="en-US" cap="none" dirty="0">
              <a:ea typeface="Arial" charset="0"/>
              <a:cs typeface="Arial" charset="0"/>
            </a:endParaRPr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Turntable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794625" y="5364163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Worm Gear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Rack Gear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Spur Gears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Double Bevel Gears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50" y="5305425"/>
            <a:ext cx="1409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Single Bevel Gears</a:t>
            </a:r>
          </a:p>
        </p:txBody>
      </p:sp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Knob Wheel</a:t>
            </a: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792913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Crown Gear</a:t>
            </a:r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Differential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5E5F18-760B-5046-0790-67187D9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Numele roților dințate</a:t>
            </a:r>
            <a:r>
              <a:rPr lang="en-US" dirty="0"/>
              <a:t> LEGO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altLang="en-US" dirty="0"/>
              <a:t>Roțile dințate </a:t>
            </a:r>
            <a:r>
              <a:rPr lang="en-US" altLang="en-US" dirty="0"/>
              <a:t>LEGO </a:t>
            </a:r>
            <a:r>
              <a:rPr lang="ro-RO" altLang="en-US" dirty="0"/>
              <a:t>au ca referință tipul și numărul dinților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30337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o-RO" altLang="en-US" dirty="0"/>
              <a:t>Roată dințată cu 8 dinți</a:t>
            </a:r>
            <a:endParaRPr lang="en-US" altLang="en-US" dirty="0"/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295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o-RO" altLang="en-US" dirty="0"/>
              <a:t>Roată dințată cu 16 dinți</a:t>
            </a:r>
            <a:endParaRPr lang="en-US" altLang="en-US" dirty="0"/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333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o-RO" altLang="en-US" dirty="0"/>
              <a:t>Roată dințată cu 24 de dinți</a:t>
            </a:r>
            <a:endParaRPr lang="en-US" altLang="en-US" dirty="0"/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3338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o-RO" altLang="en-US" dirty="0"/>
              <a:t>Roată dințată cu 40 dinți </a:t>
            </a:r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C5B5A-0E05-A90F-2DCD-A2EA1ADD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392248" y="797624"/>
            <a:ext cx="7989752" cy="59679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altLang="en-US" dirty="0"/>
              <a:t>Roata de antrenare, roata de urmărire</a:t>
            </a:r>
            <a:r>
              <a:rPr lang="en-US" altLang="en-US" dirty="0"/>
              <a:t>, </a:t>
            </a:r>
            <a:r>
              <a:rPr lang="ro-RO" altLang="en-US" dirty="0"/>
              <a:t>roata de transfer</a:t>
            </a:r>
            <a:endParaRPr lang="en-US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700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ro-RO" altLang="en-US" sz="2400" dirty="0">
                <a:solidFill>
                  <a:srgbClr val="FF3300"/>
                </a:solidFill>
              </a:rPr>
              <a:t>Roata de antrenare</a:t>
            </a:r>
            <a:r>
              <a:rPr lang="en-US" altLang="en-US" sz="2400" dirty="0">
                <a:solidFill>
                  <a:srgbClr val="FF3300"/>
                </a:solidFill>
              </a:rPr>
              <a:t>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roata care aplică forța (roata este conectată la motorul robotului)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ro-RO" altLang="en-US" sz="2400" dirty="0">
                <a:solidFill>
                  <a:srgbClr val="FF3300"/>
                </a:solidFill>
              </a:rPr>
              <a:t>Roata de urmărire</a:t>
            </a:r>
            <a:r>
              <a:rPr lang="en-US" altLang="en-US" sz="2400" dirty="0">
                <a:solidFill>
                  <a:srgbClr val="FF3300"/>
                </a:solidFill>
              </a:rPr>
              <a:t>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roata dințată finală care este antrenată de o altă roată localizată înaintea ei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ro-RO" altLang="en-US" sz="2400" dirty="0">
                <a:solidFill>
                  <a:srgbClr val="FF3300"/>
                </a:solidFill>
              </a:rPr>
              <a:t>Roata de transfer</a:t>
            </a:r>
            <a:r>
              <a:rPr lang="en-US" altLang="en-US" sz="2400" dirty="0">
                <a:solidFill>
                  <a:srgbClr val="FF3300"/>
                </a:solidFill>
              </a:rPr>
              <a:t>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o-RO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roata dințată care este antrenată de o altă roată si care transmite energia mecanică altei roți după ea.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ro-RO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 despre roțile dințate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</a:t>
            </a:r>
            <a:r>
              <a:rPr lang="ro-RO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Când 2 roți se îmbină, roata de antrenare face ca roata de urmărire să se învârtă în direcția opusă.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</a:t>
            </a:r>
            <a:r>
              <a:rPr lang="ro-RO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nevoie de un număr impar de roți dințate pentru ca prima și ultima roată să se învârtă în aceeași direcție.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</a:t>
            </a:r>
            <a:r>
              <a:rPr lang="ro-RO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nevoie de un număr par de roți dințate (sau niciuna) pentru ca roata de antrenare și roata de urmărire să se învârtă în direcții diferite.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249837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5537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Driver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20109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Follower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320606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948488" y="4927156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816031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6" name="Bent Arrow 5"/>
          <p:cNvSpPr/>
          <p:nvPr/>
        </p:nvSpPr>
        <p:spPr>
          <a:xfrm>
            <a:off x="5988050" y="316185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293868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777806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67950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4C129E-6E41-D744-80E6-DD658E05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o-RO" altLang="en-US" dirty="0"/>
              <a:t>Angrenaj de reducere și angrenaj de mărire</a:t>
            </a:r>
            <a:endParaRPr lang="en-US" altLang="en-US" dirty="0"/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5062146" y="3289301"/>
            <a:ext cx="13273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o-RO" altLang="en-US" dirty="0"/>
              <a:t>Roată de antrenare mare</a:t>
            </a:r>
            <a:endParaRPr lang="en-US" altLang="en-US" dirty="0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7243625" y="3306187"/>
            <a:ext cx="13273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o-RO" altLang="en-US" dirty="0"/>
              <a:t>Roată de urmărire mică</a:t>
            </a:r>
            <a:endParaRPr lang="en-US" altLang="en-US" dirty="0"/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920751" y="3429000"/>
            <a:ext cx="12747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o-RO" altLang="en-US" dirty="0"/>
              <a:t>Roată de antrenare mică </a:t>
            </a:r>
            <a:endParaRPr lang="en-US" altLang="en-US" dirty="0"/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497137" y="3512928"/>
            <a:ext cx="1946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o-RO" altLang="en-US" dirty="0"/>
              <a:t>Roată de urmărire mare</a:t>
            </a:r>
            <a:endParaRPr lang="en-US" alt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219200" y="2286000"/>
            <a:ext cx="243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o-RO" altLang="en-US" sz="1800" dirty="0"/>
              <a:t>Angrenaj de reducere</a:t>
            </a:r>
            <a:endParaRPr lang="en-US" altLang="en-US" sz="1800" dirty="0"/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 dirty="0"/>
              <a:t>(</a:t>
            </a:r>
            <a:r>
              <a:rPr lang="ro-RO" altLang="en-US" sz="1800" b="0" dirty="0"/>
              <a:t>crește puterea</a:t>
            </a:r>
            <a:r>
              <a:rPr lang="en-US" altLang="en-US" sz="1800" b="0" dirty="0"/>
              <a:t>, </a:t>
            </a:r>
            <a:r>
              <a:rPr lang="ro-RO" altLang="en-US" sz="1800" b="0" dirty="0"/>
              <a:t>descrește viteza</a:t>
            </a:r>
            <a:r>
              <a:rPr lang="en-US" altLang="en-US" sz="1800" b="0" dirty="0"/>
              <a:t>)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5410200" y="2305050"/>
            <a:ext cx="2438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o-RO" altLang="en-US" sz="1800" dirty="0"/>
              <a:t>Angrenaj de mărire a rației</a:t>
            </a:r>
            <a:endParaRPr lang="en-US" altLang="en-US" sz="1800" dirty="0"/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 dirty="0"/>
              <a:t>(</a:t>
            </a:r>
            <a:r>
              <a:rPr lang="ro-RO" altLang="en-US" sz="1800" b="0" dirty="0"/>
              <a:t>crește viteza</a:t>
            </a:r>
            <a:r>
              <a:rPr lang="en-US" altLang="en-US" sz="1800" b="0" dirty="0"/>
              <a:t>, </a:t>
            </a:r>
            <a:r>
              <a:rPr lang="ro-RO" altLang="en-US" sz="1800" b="0" dirty="0"/>
              <a:t>scade puterea</a:t>
            </a:r>
            <a:r>
              <a:rPr lang="en-US" altLang="en-US" sz="1800" b="0" dirty="0"/>
              <a:t>)</a:t>
            </a:r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62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27E78F-9B0D-3492-27FF-B0ED49D8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altLang="en-US" dirty="0"/>
              <a:t>Calculul rației roților dințate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>
            <a:normAutofit fontScale="47500" lnSpcReduction="20000"/>
          </a:bodyPr>
          <a:lstStyle/>
          <a:p>
            <a:r>
              <a:rPr lang="ro-RO" altLang="en-US" dirty="0"/>
              <a:t>Rația roții</a:t>
            </a:r>
            <a:r>
              <a:rPr lang="en-US" altLang="en-US" dirty="0"/>
              <a:t> = </a:t>
            </a:r>
            <a:r>
              <a:rPr lang="ro-RO" altLang="en-US" dirty="0"/>
              <a:t>numărul de dinți a roții de urmărire/ numărul de dinți a roții de antrenare</a:t>
            </a:r>
            <a:endParaRPr lang="en-US" altLang="en-US" dirty="0"/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4998443" y="3201705"/>
            <a:ext cx="12112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o-RO" altLang="en-US" dirty="0"/>
              <a:t>Roata de antrenare</a:t>
            </a:r>
            <a:endParaRPr lang="en-US" altLang="en-US" dirty="0"/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21747" y="3233675"/>
            <a:ext cx="1946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o-RO" altLang="en-US" dirty="0"/>
              <a:t>Roata de urmărire</a:t>
            </a:r>
            <a:endParaRPr lang="en-US" altLang="en-US" dirty="0"/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4953000" y="382111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904875" y="3470959"/>
            <a:ext cx="12644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o-RO" altLang="en-US" dirty="0"/>
              <a:t>Roată de antrenare</a:t>
            </a:r>
            <a:endParaRPr lang="en-US" altLang="en-US" dirty="0"/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175271" y="3356967"/>
            <a:ext cx="1946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o-RO" altLang="en-US" dirty="0"/>
              <a:t>Roata de urmărire</a:t>
            </a:r>
            <a:endParaRPr lang="en-US" altLang="en-US" dirty="0"/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1066800" y="2286000"/>
            <a:ext cx="243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o-RO" altLang="en-US" sz="1800" b="0" dirty="0"/>
              <a:t>Angrenaj de reducere</a:t>
            </a:r>
            <a:endParaRPr lang="en-US" altLang="en-US" sz="1800" b="0" dirty="0"/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 dirty="0"/>
              <a:t>(</a:t>
            </a:r>
            <a:r>
              <a:rPr lang="ro-RO" altLang="en-US" sz="1800" b="0" dirty="0"/>
              <a:t>crește puterea</a:t>
            </a:r>
            <a:r>
              <a:rPr lang="en-US" altLang="en-US" sz="1800" b="0" dirty="0"/>
              <a:t>, </a:t>
            </a:r>
            <a:r>
              <a:rPr lang="ro-RO" altLang="en-US" sz="1800" b="0" dirty="0"/>
              <a:t>descrește viteza</a:t>
            </a:r>
            <a:r>
              <a:rPr lang="en-US" altLang="en-US" sz="1800" b="0" dirty="0"/>
              <a:t>)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5305425" y="2314357"/>
            <a:ext cx="2438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o-RO" altLang="en-US" sz="1800" b="0" dirty="0"/>
              <a:t>Angrenaj de creștere</a:t>
            </a:r>
            <a:endParaRPr lang="en-US" altLang="en-US" sz="1800" b="0" dirty="0"/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 dirty="0"/>
              <a:t>(</a:t>
            </a:r>
            <a:r>
              <a:rPr lang="ro-RO" altLang="en-US" sz="1800" b="0" dirty="0"/>
              <a:t>crește viteza</a:t>
            </a:r>
            <a:r>
              <a:rPr lang="en-US" altLang="en-US" sz="1800" b="0" dirty="0"/>
              <a:t>, </a:t>
            </a:r>
            <a:r>
              <a:rPr lang="ro-RO" altLang="en-US" sz="1800" b="0" dirty="0"/>
              <a:t>descrește puterea</a:t>
            </a:r>
            <a:r>
              <a:rPr lang="en-US" altLang="en-US" sz="1800" b="0" dirty="0"/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62AE94-CCF2-A30C-F838-FC5E3640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o-RO" dirty="0"/>
              <a:t>Schimbarea direcției mișcării</a:t>
            </a:r>
            <a:endParaRPr lang="en-US" dirty="0"/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623312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o-RO" altLang="en-US" sz="1800" b="0" dirty="0"/>
              <a:t>Poți utiliza roțile dințate pentru a schimba direcția miscării</a:t>
            </a:r>
            <a:endParaRPr lang="en-US" altLang="en-US" sz="1800" b="0" dirty="0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Credits:  All the animated images are from: </a:t>
            </a:r>
            <a:r>
              <a:rPr lang="en-US" altLang="en-US">
                <a:hlinkClick r:id="rId5"/>
              </a:rPr>
              <a:t>http://technicopedia.com/fundamentals.html</a:t>
            </a:r>
            <a:r>
              <a:rPr lang="en-US" altLang="en-US"/>
              <a:t>. To view them correctly, you will need to use “Slideshow Mode” on PowerPoint.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CE533-4C39-E6A3-35F3-94902069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120</TotalTime>
  <Words>935</Words>
  <Application>Microsoft Office PowerPoint</Application>
  <PresentationFormat>On-screen Show (4:3)</PresentationFormat>
  <Paragraphs>130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Dividend</vt:lpstr>
      <vt:lpstr>Roțile dințate pentru roboții lego</vt:lpstr>
      <vt:lpstr>obiective</vt:lpstr>
      <vt:lpstr>Ce este o roată dințată?</vt:lpstr>
      <vt:lpstr>Roți dințate și elemente pentru angrenaje LEGO</vt:lpstr>
      <vt:lpstr>Numele roților dințate LEGO</vt:lpstr>
      <vt:lpstr>Roata de antrenare, roata de urmărire, roata de transfer</vt:lpstr>
      <vt:lpstr>Angrenaj de reducere și angrenaj de mărire</vt:lpstr>
      <vt:lpstr>Calculul rației roților dințate</vt:lpstr>
      <vt:lpstr>Schimbarea direcției mișcării</vt:lpstr>
      <vt:lpstr>PROBLEMe cu roțile dințate LEGO</vt:lpstr>
      <vt:lpstr>Gear boxes Can be helpful</vt:lpstr>
      <vt:lpstr>Angrenaje cremalieră pentru mișcări verticale &amp; orizontale</vt:lpstr>
      <vt:lpstr>Instrument online util </vt:lpstr>
      <vt:lpstr>Alte resurse utile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Adnim</cp:lastModifiedBy>
  <cp:revision>45</cp:revision>
  <cp:lastPrinted>2016-07-19T03:13:05Z</cp:lastPrinted>
  <dcterms:created xsi:type="dcterms:W3CDTF">2016-07-19T03:02:19Z</dcterms:created>
  <dcterms:modified xsi:type="dcterms:W3CDTF">2023-08-26T18:24:15Z</dcterms:modified>
</cp:coreProperties>
</file>