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  <p:sldMasterId id="2147483871" r:id="rId4"/>
    <p:sldMasterId id="2147483883" r:id="rId5"/>
    <p:sldMasterId id="2147483895" r:id="rId6"/>
    <p:sldMasterId id="2147483907" r:id="rId7"/>
  </p:sldMasterIdLst>
  <p:notesMasterIdLst>
    <p:notesMasterId r:id="rId21"/>
  </p:notesMasterIdLst>
  <p:handoutMasterIdLst>
    <p:handoutMasterId r:id="rId22"/>
  </p:handoutMasterIdLst>
  <p:sldIdLst>
    <p:sldId id="289" r:id="rId8"/>
    <p:sldId id="290" r:id="rId9"/>
    <p:sldId id="300" r:id="rId10"/>
    <p:sldId id="294" r:id="rId11"/>
    <p:sldId id="291" r:id="rId12"/>
    <p:sldId id="296" r:id="rId13"/>
    <p:sldId id="297" r:id="rId14"/>
    <p:sldId id="298" r:id="rId15"/>
    <p:sldId id="299" r:id="rId16"/>
    <p:sldId id="301" r:id="rId17"/>
    <p:sldId id="302" r:id="rId18"/>
    <p:sldId id="30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0100"/>
    <a:srgbClr val="FF3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44" autoAdjust="0"/>
    <p:restoredTop sz="91479"/>
  </p:normalViewPr>
  <p:slideViewPr>
    <p:cSldViewPr snapToGrid="0" snapToObjects="1">
      <p:cViewPr varScale="1">
        <p:scale>
          <a:sx n="119" d="100"/>
          <a:sy n="119" d="100"/>
        </p:scale>
        <p:origin x="972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FB2B96-F098-42F9-90C4-0E50873BC0D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2E494F-BEC0-4FB5-8E88-41415DFF02EF}">
      <dgm:prSet/>
      <dgm:spPr/>
      <dgm:t>
        <a:bodyPr/>
        <a:lstStyle/>
        <a:p>
          <a:r>
            <a:rPr lang="ro-RO" dirty="0"/>
            <a:t>Cum rezolvați misiunile</a:t>
          </a:r>
          <a:r>
            <a:rPr lang="en-US" dirty="0"/>
            <a:t>?</a:t>
          </a:r>
        </a:p>
      </dgm:t>
    </dgm:pt>
    <dgm:pt modelId="{1D271885-F757-4EBC-A282-14609FD381D3}" type="parTrans" cxnId="{440D57B2-FEF0-4B8D-B161-586718B9A285}">
      <dgm:prSet/>
      <dgm:spPr/>
      <dgm:t>
        <a:bodyPr/>
        <a:lstStyle/>
        <a:p>
          <a:endParaRPr lang="en-US"/>
        </a:p>
      </dgm:t>
    </dgm:pt>
    <dgm:pt modelId="{9103C311-FA38-4135-926B-A04EC2010961}" type="sibTrans" cxnId="{440D57B2-FEF0-4B8D-B161-586718B9A285}">
      <dgm:prSet/>
      <dgm:spPr/>
      <dgm:t>
        <a:bodyPr/>
        <a:lstStyle/>
        <a:p>
          <a:endParaRPr lang="en-US"/>
        </a:p>
      </dgm:t>
    </dgm:pt>
    <dgm:pt modelId="{50CB2B62-E54B-49FD-A89F-333EED483DC9}">
      <dgm:prSet/>
      <dgm:spPr/>
      <dgm:t>
        <a:bodyPr/>
        <a:lstStyle/>
        <a:p>
          <a:r>
            <a:rPr lang="ro-RO" dirty="0"/>
            <a:t>Cum ați venit cu o soluție proprie pentru o anumită misiune</a:t>
          </a:r>
          <a:r>
            <a:rPr lang="en-US" dirty="0"/>
            <a:t>?</a:t>
          </a:r>
        </a:p>
      </dgm:t>
    </dgm:pt>
    <dgm:pt modelId="{717DBACE-08E8-4567-A48B-4D29774F1299}" type="parTrans" cxnId="{EDF04F0F-C81B-4FD3-89CA-ED40360D5FC2}">
      <dgm:prSet/>
      <dgm:spPr/>
      <dgm:t>
        <a:bodyPr/>
        <a:lstStyle/>
        <a:p>
          <a:endParaRPr lang="en-US"/>
        </a:p>
      </dgm:t>
    </dgm:pt>
    <dgm:pt modelId="{F10B0DDB-034B-4AF7-A56C-B12B128B58A7}" type="sibTrans" cxnId="{EDF04F0F-C81B-4FD3-89CA-ED40360D5FC2}">
      <dgm:prSet/>
      <dgm:spPr/>
      <dgm:t>
        <a:bodyPr/>
        <a:lstStyle/>
        <a:p>
          <a:endParaRPr lang="en-US"/>
        </a:p>
      </dgm:t>
    </dgm:pt>
    <dgm:pt modelId="{B19567BC-94DA-44CF-9E1B-F11DDA4C6739}">
      <dgm:prSet/>
      <dgm:spPr/>
      <dgm:t>
        <a:bodyPr/>
        <a:lstStyle/>
        <a:p>
          <a:r>
            <a:rPr lang="ro-RO" dirty="0"/>
            <a:t>Cum s-a schimbat soluția în timp</a:t>
          </a:r>
          <a:r>
            <a:rPr lang="en-US" dirty="0"/>
            <a:t>?</a:t>
          </a:r>
        </a:p>
      </dgm:t>
    </dgm:pt>
    <dgm:pt modelId="{D6407A3C-5DDB-479E-B484-F23D21AEF67C}" type="parTrans" cxnId="{20A89473-8A43-485A-A0DD-B46AE574F5EA}">
      <dgm:prSet/>
      <dgm:spPr/>
      <dgm:t>
        <a:bodyPr/>
        <a:lstStyle/>
        <a:p>
          <a:endParaRPr lang="en-US"/>
        </a:p>
      </dgm:t>
    </dgm:pt>
    <dgm:pt modelId="{1F0D8ED9-E048-4C96-8971-54C604BDA3CF}" type="sibTrans" cxnId="{20A89473-8A43-485A-A0DD-B46AE574F5EA}">
      <dgm:prSet/>
      <dgm:spPr/>
      <dgm:t>
        <a:bodyPr/>
        <a:lstStyle/>
        <a:p>
          <a:endParaRPr lang="en-US"/>
        </a:p>
      </dgm:t>
    </dgm:pt>
    <dgm:pt modelId="{36925654-F203-47EB-822A-5E6ECF71D791}">
      <dgm:prSet/>
      <dgm:spPr/>
      <dgm:t>
        <a:bodyPr/>
        <a:lstStyle/>
        <a:p>
          <a:r>
            <a:rPr lang="ro-RO" dirty="0"/>
            <a:t>Ați rezolvat o misiune cu o soluție proprie aparte</a:t>
          </a:r>
          <a:r>
            <a:rPr lang="en-US" dirty="0"/>
            <a:t>?</a:t>
          </a:r>
        </a:p>
      </dgm:t>
    </dgm:pt>
    <dgm:pt modelId="{0D96EA8D-714E-40B3-BC60-F6D90C461246}" type="parTrans" cxnId="{C64EB0BC-FB42-49C5-8D35-A8802107DBFD}">
      <dgm:prSet/>
      <dgm:spPr/>
      <dgm:t>
        <a:bodyPr/>
        <a:lstStyle/>
        <a:p>
          <a:endParaRPr lang="en-US"/>
        </a:p>
      </dgm:t>
    </dgm:pt>
    <dgm:pt modelId="{CFC54715-FCB7-437E-8EBD-5493FADED97A}" type="sibTrans" cxnId="{C64EB0BC-FB42-49C5-8D35-A8802107DBFD}">
      <dgm:prSet/>
      <dgm:spPr/>
      <dgm:t>
        <a:bodyPr/>
        <a:lstStyle/>
        <a:p>
          <a:endParaRPr lang="en-US"/>
        </a:p>
      </dgm:t>
    </dgm:pt>
    <dgm:pt modelId="{33A68ADA-B3FB-064D-B102-72AA9545F853}" type="pres">
      <dgm:prSet presAssocID="{1EFB2B96-F098-42F9-90C4-0E50873BC0DD}" presName="linear" presStyleCnt="0">
        <dgm:presLayoutVars>
          <dgm:animLvl val="lvl"/>
          <dgm:resizeHandles val="exact"/>
        </dgm:presLayoutVars>
      </dgm:prSet>
      <dgm:spPr/>
    </dgm:pt>
    <dgm:pt modelId="{79DB531B-1EC3-8544-99FA-C53C032503BC}" type="pres">
      <dgm:prSet presAssocID="{E52E494F-BEC0-4FB5-8E88-41415DFF02E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67ACBDB-0B45-B743-AAC2-FFC95081CD88}" type="pres">
      <dgm:prSet presAssocID="{9103C311-FA38-4135-926B-A04EC2010961}" presName="spacer" presStyleCnt="0"/>
      <dgm:spPr/>
    </dgm:pt>
    <dgm:pt modelId="{4B5B15E1-468C-1F4E-AFB8-A469E5A2D362}" type="pres">
      <dgm:prSet presAssocID="{50CB2B62-E54B-49FD-A89F-333EED483DC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0AF4255-653E-0645-9FA8-7532422293EC}" type="pres">
      <dgm:prSet presAssocID="{F10B0DDB-034B-4AF7-A56C-B12B128B58A7}" presName="spacer" presStyleCnt="0"/>
      <dgm:spPr/>
    </dgm:pt>
    <dgm:pt modelId="{FE0B4C0C-A340-0E4E-AF35-3C9B804B1385}" type="pres">
      <dgm:prSet presAssocID="{B19567BC-94DA-44CF-9E1B-F11DDA4C673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57CB669-3BC8-684C-9BDC-F4A074DFD626}" type="pres">
      <dgm:prSet presAssocID="{1F0D8ED9-E048-4C96-8971-54C604BDA3CF}" presName="spacer" presStyleCnt="0"/>
      <dgm:spPr/>
    </dgm:pt>
    <dgm:pt modelId="{ACF38130-EC07-6E4F-9F5F-27C5477AE162}" type="pres">
      <dgm:prSet presAssocID="{36925654-F203-47EB-822A-5E6ECF71D79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DF04F0F-C81B-4FD3-89CA-ED40360D5FC2}" srcId="{1EFB2B96-F098-42F9-90C4-0E50873BC0DD}" destId="{50CB2B62-E54B-49FD-A89F-333EED483DC9}" srcOrd="1" destOrd="0" parTransId="{717DBACE-08E8-4567-A48B-4D29774F1299}" sibTransId="{F10B0DDB-034B-4AF7-A56C-B12B128B58A7}"/>
    <dgm:cxn modelId="{6B606217-40FD-174A-9F5D-14371FC44DDC}" type="presOf" srcId="{E52E494F-BEC0-4FB5-8E88-41415DFF02EF}" destId="{79DB531B-1EC3-8544-99FA-C53C032503BC}" srcOrd="0" destOrd="0" presId="urn:microsoft.com/office/officeart/2005/8/layout/vList2"/>
    <dgm:cxn modelId="{6EBFFF60-E2CB-6C41-BA24-7530EA94CB20}" type="presOf" srcId="{50CB2B62-E54B-49FD-A89F-333EED483DC9}" destId="{4B5B15E1-468C-1F4E-AFB8-A469E5A2D362}" srcOrd="0" destOrd="0" presId="urn:microsoft.com/office/officeart/2005/8/layout/vList2"/>
    <dgm:cxn modelId="{12245D47-4B70-C845-BE9D-A9ABB9358409}" type="presOf" srcId="{B19567BC-94DA-44CF-9E1B-F11DDA4C6739}" destId="{FE0B4C0C-A340-0E4E-AF35-3C9B804B1385}" srcOrd="0" destOrd="0" presId="urn:microsoft.com/office/officeart/2005/8/layout/vList2"/>
    <dgm:cxn modelId="{20A89473-8A43-485A-A0DD-B46AE574F5EA}" srcId="{1EFB2B96-F098-42F9-90C4-0E50873BC0DD}" destId="{B19567BC-94DA-44CF-9E1B-F11DDA4C6739}" srcOrd="2" destOrd="0" parTransId="{D6407A3C-5DDB-479E-B484-F23D21AEF67C}" sibTransId="{1F0D8ED9-E048-4C96-8971-54C604BDA3CF}"/>
    <dgm:cxn modelId="{9FAC2194-C1DE-9D4D-AA1E-6283D247B3B3}" type="presOf" srcId="{1EFB2B96-F098-42F9-90C4-0E50873BC0DD}" destId="{33A68ADA-B3FB-064D-B102-72AA9545F853}" srcOrd="0" destOrd="0" presId="urn:microsoft.com/office/officeart/2005/8/layout/vList2"/>
    <dgm:cxn modelId="{440D57B2-FEF0-4B8D-B161-586718B9A285}" srcId="{1EFB2B96-F098-42F9-90C4-0E50873BC0DD}" destId="{E52E494F-BEC0-4FB5-8E88-41415DFF02EF}" srcOrd="0" destOrd="0" parTransId="{1D271885-F757-4EBC-A282-14609FD381D3}" sibTransId="{9103C311-FA38-4135-926B-A04EC2010961}"/>
    <dgm:cxn modelId="{C64EB0BC-FB42-49C5-8D35-A8802107DBFD}" srcId="{1EFB2B96-F098-42F9-90C4-0E50873BC0DD}" destId="{36925654-F203-47EB-822A-5E6ECF71D791}" srcOrd="3" destOrd="0" parTransId="{0D96EA8D-714E-40B3-BC60-F6D90C461246}" sibTransId="{CFC54715-FCB7-437E-8EBD-5493FADED97A}"/>
    <dgm:cxn modelId="{9B92B5DF-AEBB-B54B-A984-66AD67A860A4}" type="presOf" srcId="{36925654-F203-47EB-822A-5E6ECF71D791}" destId="{ACF38130-EC07-6E4F-9F5F-27C5477AE162}" srcOrd="0" destOrd="0" presId="urn:microsoft.com/office/officeart/2005/8/layout/vList2"/>
    <dgm:cxn modelId="{7BEDFE3C-9900-7447-AEFC-CFF12DCF4DB5}" type="presParOf" srcId="{33A68ADA-B3FB-064D-B102-72AA9545F853}" destId="{79DB531B-1EC3-8544-99FA-C53C032503BC}" srcOrd="0" destOrd="0" presId="urn:microsoft.com/office/officeart/2005/8/layout/vList2"/>
    <dgm:cxn modelId="{2054BAE0-C2C9-7B41-A87D-A11E1929CD3F}" type="presParOf" srcId="{33A68ADA-B3FB-064D-B102-72AA9545F853}" destId="{567ACBDB-0B45-B743-AAC2-FFC95081CD88}" srcOrd="1" destOrd="0" presId="urn:microsoft.com/office/officeart/2005/8/layout/vList2"/>
    <dgm:cxn modelId="{73126F5D-BB38-8C4E-A992-FB7023E236D2}" type="presParOf" srcId="{33A68ADA-B3FB-064D-B102-72AA9545F853}" destId="{4B5B15E1-468C-1F4E-AFB8-A469E5A2D362}" srcOrd="2" destOrd="0" presId="urn:microsoft.com/office/officeart/2005/8/layout/vList2"/>
    <dgm:cxn modelId="{72277A8A-3349-584A-9A3B-2048237A3E80}" type="presParOf" srcId="{33A68ADA-B3FB-064D-B102-72AA9545F853}" destId="{20AF4255-653E-0645-9FA8-7532422293EC}" srcOrd="3" destOrd="0" presId="urn:microsoft.com/office/officeart/2005/8/layout/vList2"/>
    <dgm:cxn modelId="{B98E9CEF-F896-874D-A02E-530BC5D94B01}" type="presParOf" srcId="{33A68ADA-B3FB-064D-B102-72AA9545F853}" destId="{FE0B4C0C-A340-0E4E-AF35-3C9B804B1385}" srcOrd="4" destOrd="0" presId="urn:microsoft.com/office/officeart/2005/8/layout/vList2"/>
    <dgm:cxn modelId="{B99B4472-E8A6-2E4F-B30E-6930388A67AA}" type="presParOf" srcId="{33A68ADA-B3FB-064D-B102-72AA9545F853}" destId="{257CB669-3BC8-684C-9BDC-F4A074DFD626}" srcOrd="5" destOrd="0" presId="urn:microsoft.com/office/officeart/2005/8/layout/vList2"/>
    <dgm:cxn modelId="{BBB52C47-2B87-0945-9739-37716F1AFA17}" type="presParOf" srcId="{33A68ADA-B3FB-064D-B102-72AA9545F853}" destId="{ACF38130-EC07-6E4F-9F5F-27C5477AE16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DB531B-1EC3-8544-99FA-C53C032503BC}">
      <dsp:nvSpPr>
        <dsp:cNvPr id="0" name=""/>
        <dsp:cNvSpPr/>
      </dsp:nvSpPr>
      <dsp:spPr>
        <a:xfrm>
          <a:off x="0" y="313048"/>
          <a:ext cx="4123909" cy="8842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kern="1200" dirty="0"/>
            <a:t>Cum rezolvați misiunile</a:t>
          </a:r>
          <a:r>
            <a:rPr lang="en-US" sz="2200" kern="1200" dirty="0"/>
            <a:t>?</a:t>
          </a:r>
        </a:p>
      </dsp:txBody>
      <dsp:txXfrm>
        <a:off x="43166" y="356214"/>
        <a:ext cx="4037577" cy="797927"/>
      </dsp:txXfrm>
    </dsp:sp>
    <dsp:sp modelId="{4B5B15E1-468C-1F4E-AFB8-A469E5A2D362}">
      <dsp:nvSpPr>
        <dsp:cNvPr id="0" name=""/>
        <dsp:cNvSpPr/>
      </dsp:nvSpPr>
      <dsp:spPr>
        <a:xfrm>
          <a:off x="0" y="1260668"/>
          <a:ext cx="4123909" cy="8842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kern="1200" dirty="0"/>
            <a:t>Cum ați venit cu o soluție proprie pentru o anumită misiune</a:t>
          </a:r>
          <a:r>
            <a:rPr lang="en-US" sz="2200" kern="1200" dirty="0"/>
            <a:t>?</a:t>
          </a:r>
        </a:p>
      </dsp:txBody>
      <dsp:txXfrm>
        <a:off x="43166" y="1303834"/>
        <a:ext cx="4037577" cy="797927"/>
      </dsp:txXfrm>
    </dsp:sp>
    <dsp:sp modelId="{FE0B4C0C-A340-0E4E-AF35-3C9B804B1385}">
      <dsp:nvSpPr>
        <dsp:cNvPr id="0" name=""/>
        <dsp:cNvSpPr/>
      </dsp:nvSpPr>
      <dsp:spPr>
        <a:xfrm>
          <a:off x="0" y="2208287"/>
          <a:ext cx="4123909" cy="8842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kern="1200" dirty="0"/>
            <a:t>Cum s-a schimbat soluția în timp</a:t>
          </a:r>
          <a:r>
            <a:rPr lang="en-US" sz="2200" kern="1200" dirty="0"/>
            <a:t>?</a:t>
          </a:r>
        </a:p>
      </dsp:txBody>
      <dsp:txXfrm>
        <a:off x="43166" y="2251453"/>
        <a:ext cx="4037577" cy="797927"/>
      </dsp:txXfrm>
    </dsp:sp>
    <dsp:sp modelId="{ACF38130-EC07-6E4F-9F5F-27C5477AE162}">
      <dsp:nvSpPr>
        <dsp:cNvPr id="0" name=""/>
        <dsp:cNvSpPr/>
      </dsp:nvSpPr>
      <dsp:spPr>
        <a:xfrm>
          <a:off x="0" y="3155906"/>
          <a:ext cx="4123909" cy="8842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o-RO" sz="2200" kern="1200" dirty="0"/>
            <a:t>Ați rezolvat o misiune cu o soluție proprie aparte</a:t>
          </a:r>
          <a:r>
            <a:rPr lang="en-US" sz="2200" kern="1200" dirty="0"/>
            <a:t>?</a:t>
          </a:r>
        </a:p>
      </dsp:txBody>
      <dsp:txXfrm>
        <a:off x="43166" y="3199072"/>
        <a:ext cx="4037577" cy="7979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8/24/2023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81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FD757-0C9E-3245-816D-2BB6294326BB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6DA3E-C9E4-2041-BE47-7811BAA71D7D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3666D-353C-3E4D-9F86-9064DB5A988A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7B6F5-CF37-D349-9920-4577CE361AEF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45080-CBC6-274D-B7D3-EF23487C4DBA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3A1EE0-822F-4346-8191-BACF9528A73A}" type="datetime1">
              <a:rPr lang="en-US" smtClean="0"/>
              <a:t>8/24/2023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6C92B-4B6F-7D45-A3E0-302D1FF90241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A1A3E-FB1E-334E-88BC-4090CAB9802A}" type="datetime1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5AE6A-46F8-D14D-B541-E0123F9E5FC5}" type="datetime1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001CC-15A4-5943-8865-A657183AEBCA}" type="datetime1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16AD5-9222-0943-A307-086549395A78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259ED-0A47-6041-AD83-511777902929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F2905-99F5-A240-A8D1-2ADA516A31D4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2A7E5-0638-7743-B43C-F94C6F89C737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92236-C2C8-C148-A4BF-BF7A532B10A3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B26AE-0616-C34C-A957-E2DB305F9A03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3EA0BC-206A-CC47-B820-3F86886B6B28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8FB73-4698-AA48-AF17-F810FFCE367B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B1D39-E232-C143-962D-B47ADF82AC15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342CB-6B8D-774E-91FE-D003AED0B876}" type="datetime1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E3971-E4B6-C542-81AB-4597B89A0DAF}" type="datetime1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911C5-500A-F840-9191-E6F55B7A9D76}" type="datetime1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BC74-7F45-3C4F-AAA9-D13CADB45196}" type="datetime1">
              <a:rPr lang="en-US" smtClean="0"/>
              <a:t>8/24/2023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61ABE-C30E-5345-B04C-965AD43D9A17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D077A-6AE5-B846-99B8-646A8D2B2C83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5C3F4-6DC6-974A-BB86-31C0C1E11392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CE276-BB62-BE4F-822F-D632E597F812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3546-BDC6-DB41-BF83-D60BC8AE1AE6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2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B823-0819-C344-94EF-CBC5EB60CF9A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28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06735-9648-1948-9E4E-E67901485A11}" type="datetime1">
              <a:rPr lang="en-US" smtClean="0"/>
              <a:t>8/24/2023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43551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FB5A7-D3CA-8649-AA91-31D2B512FDDC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33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DC3EC-DA6F-A84D-A50B-AB3E2BDBA504}" type="datetime1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2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B8B74-283D-F540-B57E-6E79B30F059C}" type="datetime1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F424C-DB7F-394F-B54F-4D61D937157F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86A3-3C13-5F49-82DE-95C0A6B967A4}" type="datetime1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32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99C8B-512A-5848-A211-DEDB758C793A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1254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4867-78A3-AE4A-93D7-C8CE470C1C8D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0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FC16F-017D-C249-A81E-BF5F8CCEAA27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1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5121-0F56-2940-9847-53FC19A8DFA6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37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917AD-52D6-1140-969D-3DA6E246541F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F2940E-D6B0-4889-82D3-031E7DE99E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25" y="88749"/>
            <a:ext cx="8277216" cy="30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208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DBADB-6F79-5F42-9D7F-6317AE340A46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328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2B210-0C85-B845-A37D-884132B3798A}" type="datetime1">
              <a:rPr lang="en-US" smtClean="0"/>
              <a:t>8/24/2023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12722913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E3AE-EA1B-F34C-8240-19C73D6CB701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07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A73C9-A158-2147-AB77-DD3940AEA95F}" type="datetime1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BBBA1-C765-5B43-AB1B-BF55F69AA674}" type="datetime1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138FE-3EAC-1C4D-9AC5-92103E0722DA}" type="datetime1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57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AFF75-5E42-5E40-BA57-55D6453A5AFC}" type="datetime1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3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2DC31-0CEE-0343-92AB-48A0438639C5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3227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CB329-798B-0640-8591-1003FE12A904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DB75D-0204-F94D-AFDE-D506C598D6CE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91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EADBF-8C5B-5E4F-A532-E1477ED4DFFA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00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7400E-380A-C141-A4EF-6E48CCF768FF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2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832FC-187B-5A40-AF71-70FF9483F2B6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9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FFAE5-4596-ED49-AA15-A4123D803915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47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428C-5C76-3C4E-9C09-982F6359B2EC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9B48-A398-3746-98F8-F3F405D7FB48}" type="datetime1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5FC95-3291-4146-A412-56F645691C0A}" type="datetime1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36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549CE-8E83-6042-9477-6A4CA86D89AD}" type="datetime1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58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B3369-B893-C549-A353-FC023D8D6263}" type="datetime1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18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D6A8B-460F-674C-9A27-08CBAC1A92D4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24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00283-072A-B94D-8669-41ABCDFDC4C1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69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2B9DF-36DE-1E41-B248-D398AC8D4BA6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84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1B671-30BF-1344-8F8E-D6347607E4D8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8C9D9B0-842E-5240-B0DE-01CAA09883B3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5345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5F6196F-F38C-FF4D-BDA3-97824E64AAE7}" type="datetime1">
              <a:rPr lang="en-US" smtClean="0"/>
              <a:t>8/24/2023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3625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8/24/2023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22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004F7-C7FB-EE42-9ABA-276A588FADD8}" type="datetime1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AAFD6228-448B-F24F-82E8-B57AAA24A031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385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06D89A66-532A-FF48-AC59-7EA4682D52FA}" type="datetime1">
              <a:rPr lang="en-US" smtClean="0"/>
              <a:t>8/24/2023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1309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7A8D3602-9AC2-6942-902F-89CCC68E6A73}" type="datetime1">
              <a:rPr lang="en-US" smtClean="0"/>
              <a:t>8/24/2023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461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95E6CE42-FFA0-7741-8456-605AF6D23474}" type="datetime1">
              <a:rPr lang="en-US" smtClean="0"/>
              <a:t>8/24/2023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2144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B878B88-0FE5-6D4A-B040-89A3160F3CC8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4782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6D89CB68-2DD9-1344-9D5E-F7226C14E869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838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91F64FD4-1055-DD4A-BC5B-2092CFA41ABB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185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EE0D15B-A523-5A45-B7C8-3AC980518330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2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4FE9-78D4-E94E-810F-A25A118BC89C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F8ED0-CBB0-0A4B-9967-CE0313B46534}" type="datetime1">
              <a:rPr lang="en-US" smtClean="0"/>
              <a:t>8/24/2023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589E32CC-06BF-F54E-AD8D-B60E9BCD8130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61D4EC20-E4D1-8242-AD9B-A8E92D997990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2AFBD-9CFD-6844-8FB9-03787AC46F09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D760ACF2-B3A3-6841-9945-9410B68B8D31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8D10791B-CD34-6E44-9E92-CA46BBA3CCAE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1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16642-6F56-124D-B661-32754CADD2FE}" type="datetime1">
              <a:rPr lang="en-US" smtClean="0"/>
              <a:t>8/24/2023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E09C0BB-3F8D-C341-8CCC-1E33E2529452}" type="datetime1">
              <a:rPr lang="en-US" smtClean="0"/>
              <a:t>8/24/2023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5/29/2023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ltutorial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8.xml"/><Relationship Id="rId5" Type="http://schemas.openxmlformats.org/officeDocument/2006/relationships/image" Target="../media/image20.png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ro-RO" dirty="0"/>
              <a:t>Jurizarea design-ului robotului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Seshan brothers</a:t>
            </a:r>
          </a:p>
        </p:txBody>
      </p:sp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D2F0-EDF5-2E4F-8A35-121DB548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Gânduri-concluzie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E4DD4-5460-3C42-8AD0-D67CA3208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3"/>
            <a:ext cx="4748023" cy="5064550"/>
          </a:xfrm>
        </p:spPr>
        <p:txBody>
          <a:bodyPr>
            <a:normAutofit/>
          </a:bodyPr>
          <a:lstStyle/>
          <a:p>
            <a:r>
              <a:rPr lang="ro-RO" sz="2100" dirty="0"/>
              <a:t>Chiar dacă grila de jurizare se referă la Design-ul Robotului ca la o </a:t>
            </a:r>
            <a:r>
              <a:rPr lang="en-US" sz="2100" dirty="0"/>
              <a:t> “</a:t>
            </a:r>
            <a:r>
              <a:rPr lang="en-US" sz="2100" dirty="0" err="1"/>
              <a:t>expl</a:t>
            </a:r>
            <a:r>
              <a:rPr lang="ro-RO" sz="2100" dirty="0"/>
              <a:t>icație</a:t>
            </a:r>
            <a:r>
              <a:rPr lang="en-US" sz="2100" dirty="0"/>
              <a:t>” </a:t>
            </a:r>
            <a:r>
              <a:rPr lang="ro-RO" sz="2100" dirty="0"/>
              <a:t>și nu ca o prezentare</a:t>
            </a:r>
            <a:r>
              <a:rPr lang="en-US" sz="2100" dirty="0"/>
              <a:t>,</a:t>
            </a:r>
            <a:r>
              <a:rPr lang="ro-RO" sz="2100" dirty="0"/>
              <a:t> vă încurajăm cu tărie să pregătiți și să exersați o prezentare formală.</a:t>
            </a:r>
            <a:endParaRPr lang="en-US" sz="2100" dirty="0"/>
          </a:p>
          <a:p>
            <a:r>
              <a:rPr lang="ro-RO" sz="2100" dirty="0"/>
              <a:t>Astfel vă asigurați că tot ce vreți să împărtășiți despre design-ul robotului este acoperit.</a:t>
            </a:r>
            <a:endParaRPr lang="en-US" sz="2100" dirty="0"/>
          </a:p>
          <a:p>
            <a:r>
              <a:rPr lang="ro-RO" sz="2100" dirty="0"/>
              <a:t>Gândiți-vă la această sesiune de jurizare ca la un ,,show cu cuvinte</a:t>
            </a:r>
            <a:r>
              <a:rPr lang="en-US" sz="2100" dirty="0"/>
              <a:t>’’</a:t>
            </a:r>
            <a:r>
              <a:rPr lang="ro-RO" sz="2100" dirty="0"/>
              <a:t>.</a:t>
            </a:r>
            <a:r>
              <a:rPr lang="en-US" sz="2100" dirty="0"/>
              <a:t> </a:t>
            </a:r>
            <a:r>
              <a:rPr lang="ro-RO" sz="2100" dirty="0"/>
              <a:t>Veți prezenta robotul, atașamentele și codul și veți explica procesele din spatele lor.</a:t>
            </a:r>
            <a:endParaRPr lang="en-US" sz="2100" dirty="0"/>
          </a:p>
          <a:p>
            <a:r>
              <a:rPr lang="ro-RO" sz="2100" dirty="0"/>
              <a:t>Din nou, acoperiți tot din grila de punctaj</a:t>
            </a:r>
            <a:r>
              <a:rPr lang="en-US" sz="2100" dirty="0"/>
              <a:t>!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0CFD36E-53DD-644B-958B-1CEBB448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0D5E0-B155-204F-A8B6-3856552C0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pic>
        <p:nvPicPr>
          <p:cNvPr id="6" name="Picture 5" descr="Chart&#10;&#10;Description automatically generated with low confidence">
            <a:extLst>
              <a:ext uri="{FF2B5EF4-FFF2-40B4-BE49-F238E27FC236}">
                <a16:creationId xmlns:a16="http://schemas.microsoft.com/office/drawing/2014/main" id="{C26302B8-678B-F3F0-858E-86FD9CB3317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588" y="1640114"/>
            <a:ext cx="3401864" cy="456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170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2E503-1AB2-F4D7-3B37-CE69E5278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48142-D879-5A68-F6C5-B792691EA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664942"/>
          </a:xfrm>
        </p:spPr>
        <p:txBody>
          <a:bodyPr>
            <a:normAutofit fontScale="40000" lnSpcReduction="20000"/>
          </a:bodyPr>
          <a:lstStyle/>
          <a:p>
            <a:r>
              <a:rPr lang="ro-RO" dirty="0"/>
              <a:t>Ce trebuie să aducem în cameră</a:t>
            </a:r>
            <a:r>
              <a:rPr lang="en-US" dirty="0"/>
              <a:t>?</a:t>
            </a:r>
          </a:p>
          <a:p>
            <a:pPr lvl="1"/>
            <a:r>
              <a:rPr lang="ro-RO" dirty="0"/>
              <a:t>Robotul vostru, atașamentele și totul codul vostru(fie că e printat sau pe laptop</a:t>
            </a:r>
            <a:r>
              <a:rPr lang="en-US" dirty="0"/>
              <a:t>).</a:t>
            </a:r>
          </a:p>
          <a:p>
            <a:pPr lvl="1"/>
            <a:r>
              <a:rPr lang="ro-RO" dirty="0"/>
              <a:t>Dovezi ale testărilor și îmbunătățirile făcute</a:t>
            </a:r>
            <a:r>
              <a:rPr lang="en-US" dirty="0"/>
              <a:t> (p</a:t>
            </a:r>
            <a:r>
              <a:rPr lang="ro-RO" dirty="0"/>
              <a:t>fotografii</a:t>
            </a:r>
            <a:r>
              <a:rPr lang="en-US" dirty="0"/>
              <a:t>, </a:t>
            </a:r>
            <a:r>
              <a:rPr lang="ro-RO" dirty="0"/>
              <a:t>grafice</a:t>
            </a:r>
            <a:r>
              <a:rPr lang="en-US" dirty="0"/>
              <a:t>, </a:t>
            </a:r>
            <a:r>
              <a:rPr lang="ro-RO" dirty="0"/>
              <a:t>caietul tehnic</a:t>
            </a:r>
            <a:r>
              <a:rPr lang="en-US" dirty="0"/>
              <a:t>)</a:t>
            </a:r>
            <a:r>
              <a:rPr lang="ro-RO" dirty="0"/>
              <a:t>.</a:t>
            </a:r>
            <a:endParaRPr lang="en-US" dirty="0"/>
          </a:p>
          <a:p>
            <a:r>
              <a:rPr lang="ro-RO" dirty="0"/>
              <a:t>Trebuie să explicăm codul</a:t>
            </a:r>
            <a:r>
              <a:rPr lang="en-US" dirty="0"/>
              <a:t>?</a:t>
            </a:r>
          </a:p>
          <a:p>
            <a:pPr lvl="1"/>
            <a:r>
              <a:rPr lang="ro-RO" dirty="0"/>
              <a:t>Da</a:t>
            </a:r>
            <a:r>
              <a:rPr lang="en-US" dirty="0"/>
              <a:t>. </a:t>
            </a:r>
            <a:r>
              <a:rPr lang="ro-RO" dirty="0"/>
              <a:t>Echipele care au scoruri bune sunt capabile să explice codul lor bine și pot vorbi despre caracteristicile sale unice.</a:t>
            </a:r>
            <a:endParaRPr lang="en-US" dirty="0"/>
          </a:p>
          <a:p>
            <a:r>
              <a:rPr lang="ro-RO" dirty="0"/>
              <a:t>Ce trebuie să prezentăm în 5 minute</a:t>
            </a:r>
            <a:r>
              <a:rPr lang="en-US" dirty="0"/>
              <a:t>?</a:t>
            </a:r>
          </a:p>
          <a:p>
            <a:pPr lvl="1"/>
            <a:r>
              <a:rPr lang="ro-RO" dirty="0"/>
              <a:t>Oferiți explicații folosind grila de punctaj</a:t>
            </a:r>
            <a:r>
              <a:rPr lang="en-US" dirty="0"/>
              <a:t> (incl</a:t>
            </a:r>
            <a:r>
              <a:rPr lang="ro-RO" dirty="0"/>
              <a:t>udeți cum ați conceput robotul, cum ai selectat strategia, cum ai realizat codul, arată cum a fost implicată toată echipa, arată documentația de testare și îmbunătățire a design-ului</a:t>
            </a:r>
            <a:r>
              <a:rPr lang="en-US" dirty="0"/>
              <a:t>)</a:t>
            </a:r>
            <a:r>
              <a:rPr lang="ro-RO" dirty="0"/>
              <a:t>.</a:t>
            </a:r>
            <a:endParaRPr lang="en-US" dirty="0"/>
          </a:p>
          <a:p>
            <a:r>
              <a:rPr lang="ro-RO" dirty="0"/>
              <a:t>Trebuie toți să fim prezenți</a:t>
            </a:r>
            <a:r>
              <a:rPr lang="en-US" dirty="0"/>
              <a:t>?</a:t>
            </a:r>
          </a:p>
          <a:p>
            <a:pPr lvl="1"/>
            <a:r>
              <a:rPr lang="ro-RO" dirty="0"/>
              <a:t>Ideal, da</a:t>
            </a:r>
            <a:r>
              <a:rPr lang="en-US" dirty="0"/>
              <a:t>. </a:t>
            </a:r>
            <a:r>
              <a:rPr lang="ro-RO" dirty="0"/>
              <a:t> Grila de punctaj spune că toată echipa care a fost implicată în construcție și programare trebuie să fie prezentă</a:t>
            </a:r>
            <a:r>
              <a:rPr lang="en-US" dirty="0"/>
              <a:t>. </a:t>
            </a:r>
            <a:r>
              <a:rPr lang="ro-RO" dirty="0"/>
              <a:t> Astfel, toți pot contribui în timpul prezentării și la sesiunea de </a:t>
            </a:r>
            <a:r>
              <a:rPr lang="en-US" dirty="0"/>
              <a:t>Q&amp;A</a:t>
            </a:r>
            <a:r>
              <a:rPr lang="ro-RO" dirty="0"/>
              <a:t>.</a:t>
            </a:r>
            <a:endParaRPr lang="en-US" dirty="0"/>
          </a:p>
          <a:p>
            <a:r>
              <a:rPr lang="ro-RO" dirty="0"/>
              <a:t>Nu este nicio planșă de joc în sală, ca să putem arăta cum funcționează robotul</a:t>
            </a:r>
            <a:r>
              <a:rPr lang="en-US" dirty="0"/>
              <a:t>?</a:t>
            </a:r>
          </a:p>
          <a:p>
            <a:pPr lvl="1"/>
            <a:r>
              <a:rPr lang="ro-RO" dirty="0"/>
              <a:t>Ține robotul și atașamentele</a:t>
            </a:r>
            <a:r>
              <a:rPr lang="en-US" dirty="0"/>
              <a:t>, </a:t>
            </a:r>
            <a:r>
              <a:rPr lang="ro-RO" dirty="0"/>
              <a:t>vino mai aproape și explică mecanismele. Arată datele de testare. Adu-ți aminteca jurizarea Design-ului robotului este despre </a:t>
            </a:r>
            <a:r>
              <a:rPr lang="en-US" dirty="0"/>
              <a:t>PROCES</a:t>
            </a:r>
            <a:r>
              <a:rPr lang="ro-RO" dirty="0"/>
              <a:t> și nu despre scorul din joc. Explică procesul bine și vei scora bine la acestă categorie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4E25B-FA35-4EFB-4F62-28A297758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637744-3B58-4E5C-2EA0-AF8BB7FB5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49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9A402-4E61-38AD-722D-3980B5A2F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Întrebări comune ale juraților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FE442A-BBA8-C586-99FC-2398A877D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664942"/>
          </a:xfrm>
        </p:spPr>
        <p:txBody>
          <a:bodyPr>
            <a:normAutofit fontScale="62500" lnSpcReduction="20000"/>
          </a:bodyPr>
          <a:lstStyle/>
          <a:p>
            <a:r>
              <a:rPr lang="ro-RO" dirty="0"/>
              <a:t>Cym ați ales ce misiuni să faceți</a:t>
            </a:r>
            <a:r>
              <a:rPr lang="en-US" dirty="0"/>
              <a:t>? </a:t>
            </a:r>
          </a:p>
          <a:p>
            <a:r>
              <a:rPr lang="ro-RO" dirty="0"/>
              <a:t>A fost implicată toată echipa în construcție și programare</a:t>
            </a:r>
            <a:r>
              <a:rPr lang="en-US" dirty="0"/>
              <a:t>?</a:t>
            </a:r>
          </a:p>
          <a:p>
            <a:r>
              <a:rPr lang="ro-RO" dirty="0"/>
              <a:t>Cum ați planificat sezonul și cum ați organizat procesul de construcție și programare</a:t>
            </a:r>
            <a:r>
              <a:rPr lang="en-US" dirty="0"/>
              <a:t>?</a:t>
            </a:r>
          </a:p>
          <a:p>
            <a:r>
              <a:rPr lang="ro-RO" dirty="0"/>
              <a:t>De care parte de cod sau parte de robot sunteți cei mai mândri?</a:t>
            </a:r>
            <a:r>
              <a:rPr lang="en-US" dirty="0"/>
              <a:t> </a:t>
            </a:r>
          </a:p>
          <a:p>
            <a:r>
              <a:rPr lang="ro-RO" dirty="0"/>
              <a:t>Care ați spune că este cel mai inovativ design și /sau cod</a:t>
            </a:r>
            <a:r>
              <a:rPr lang="en-US" dirty="0"/>
              <a:t>?</a:t>
            </a:r>
          </a:p>
          <a:p>
            <a:r>
              <a:rPr lang="ro-RO" dirty="0"/>
              <a:t>Robotul vostru utilizează senzorii pentru a face misiunile</a:t>
            </a:r>
            <a:r>
              <a:rPr lang="en-US" dirty="0"/>
              <a:t>? </a:t>
            </a:r>
          </a:p>
          <a:p>
            <a:r>
              <a:rPr lang="ro-RO" dirty="0"/>
              <a:t>Cum v-ați asigurat ca robotul va obține puncte într-un mod constant la fiecare lansare</a:t>
            </a:r>
            <a:r>
              <a:rPr lang="en-US" dirty="0"/>
              <a:t>? </a:t>
            </a:r>
          </a:p>
          <a:p>
            <a:r>
              <a:rPr lang="ro-RO" dirty="0"/>
              <a:t>Ați încercat mai multe design-uri înainte de a încerca unul</a:t>
            </a:r>
            <a:r>
              <a:rPr lang="en-US" dirty="0"/>
              <a:t>?</a:t>
            </a:r>
          </a:p>
          <a:p>
            <a:r>
              <a:rPr lang="ro-RO" dirty="0"/>
              <a:t>Ce îmbunătățiri ați realizat de-alungul sezonului</a:t>
            </a:r>
            <a:r>
              <a:rPr lang="en-US" dirty="0"/>
              <a:t>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2609C5-5519-3A79-6D54-46061070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5F0E63-1EA7-3342-9AB5-A1B1758AC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019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800" dirty="0"/>
              <a:t>Această lecție a fost scrisă de </a:t>
            </a:r>
            <a:r>
              <a:rPr lang="en-US" sz="2800" dirty="0"/>
              <a:t> Arvind </a:t>
            </a:r>
            <a:r>
              <a:rPr lang="ro-RO" sz="2800" dirty="0"/>
              <a:t>și</a:t>
            </a:r>
            <a:r>
              <a:rPr lang="en-US" sz="2800" dirty="0"/>
              <a:t> Sanjay </a:t>
            </a:r>
            <a:r>
              <a:rPr lang="en-US" sz="2800" dirty="0" err="1"/>
              <a:t>Seshan</a:t>
            </a:r>
            <a:endParaRPr lang="en-US" sz="2800" dirty="0"/>
          </a:p>
          <a:p>
            <a:r>
              <a:rPr lang="en-US" sz="2800" dirty="0"/>
              <a:t>M</a:t>
            </a:r>
            <a:r>
              <a:rPr lang="ro-RO" sz="2800" dirty="0"/>
              <a:t>ai multe lecții despre </a:t>
            </a:r>
            <a:r>
              <a:rPr lang="en-US" sz="2800" dirty="0"/>
              <a:t>FIRST LEGO League </a:t>
            </a:r>
            <a:r>
              <a:rPr lang="ro-RO" sz="2800" dirty="0"/>
              <a:t>sunt disponibile pe </a:t>
            </a:r>
            <a:r>
              <a:rPr lang="en-US" sz="2800" dirty="0">
                <a:solidFill>
                  <a:srgbClr val="0070C0"/>
                </a:solidFill>
                <a:hlinkClick r:id="rId3"/>
              </a:rPr>
              <a:t>www.flltutorials.com</a:t>
            </a:r>
            <a:endParaRPr lang="ro-RO" sz="2800" dirty="0">
              <a:solidFill>
                <a:srgbClr val="0070C0"/>
              </a:solidFill>
            </a:endParaRPr>
          </a:p>
          <a:p>
            <a:r>
              <a:rPr lang="ro-RO" sz="2800" dirty="0">
                <a:solidFill>
                  <a:srgbClr val="0070C0"/>
                </a:solidFill>
              </a:rPr>
              <a:t>Această lecție a fost tradusă în limba romană de echipa FTC Rosophia #21455</a:t>
            </a:r>
            <a:endParaRPr lang="en-US" sz="2800" dirty="0">
              <a:solidFill>
                <a:srgbClr val="0070C0"/>
              </a:solidFill>
            </a:endParaRPr>
          </a:p>
          <a:p>
            <a:pPr marL="342900" indent="-342900"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4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9A036-66A8-F24D-BB87-252EAA10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7DA82-ED0A-B54D-81CF-6C03BF905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341" y="820269"/>
            <a:ext cx="8140642" cy="596796"/>
          </a:xfrm>
        </p:spPr>
        <p:txBody>
          <a:bodyPr>
            <a:normAutofit fontScale="90000"/>
          </a:bodyPr>
          <a:lstStyle/>
          <a:p>
            <a:r>
              <a:rPr lang="ro-RO" dirty="0"/>
              <a:t>Privire de ansamblu asupra jurizării design-ului robotului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884" y="1897704"/>
            <a:ext cx="4312920" cy="4042293"/>
          </a:xfrm>
        </p:spPr>
        <p:txBody>
          <a:bodyPr>
            <a:normAutofit/>
          </a:bodyPr>
          <a:lstStyle/>
          <a:p>
            <a:r>
              <a:rPr lang="ro-RO" sz="2000" dirty="0"/>
              <a:t>Jurizarea Design-ului </a:t>
            </a:r>
            <a:r>
              <a:rPr lang="en-US" sz="2000" dirty="0"/>
              <a:t>Robot</a:t>
            </a:r>
            <a:r>
              <a:rPr lang="ro-RO" sz="2000" dirty="0"/>
              <a:t>ului se focusează pe </a:t>
            </a:r>
            <a:r>
              <a:rPr lang="en-US" sz="2000" dirty="0" err="1">
                <a:solidFill>
                  <a:srgbClr val="CD0100"/>
                </a:solidFill>
              </a:rPr>
              <a:t>proces</a:t>
            </a:r>
            <a:r>
              <a:rPr lang="ro-RO" sz="2000" dirty="0">
                <a:solidFill>
                  <a:srgbClr val="CD0100"/>
                </a:solidFill>
              </a:rPr>
              <a:t>.</a:t>
            </a:r>
            <a:endParaRPr lang="en-US" sz="2000" dirty="0"/>
          </a:p>
          <a:p>
            <a:r>
              <a:rPr lang="ro-RO" sz="2000" dirty="0"/>
              <a:t>Vorbiți juraților despre procesul de design și cum ați venit cu ideile și cum le-ați îmbunătățit.</a:t>
            </a:r>
            <a:endParaRPr lang="en-US" sz="2000" dirty="0"/>
          </a:p>
          <a:p>
            <a:r>
              <a:rPr lang="ro-RO" sz="2000" dirty="0"/>
              <a:t>Asigurați-vă că toți cei din echipă sunt implicați.</a:t>
            </a:r>
            <a:endParaRPr lang="en-US" sz="2000" dirty="0"/>
          </a:p>
          <a:p>
            <a:r>
              <a:rPr lang="ro-RO" sz="2000" dirty="0"/>
              <a:t>În timpul prezentării de 5 mi</a:t>
            </a:r>
            <a:r>
              <a:rPr lang="en-US" sz="2000" dirty="0" err="1"/>
              <a:t>nute</a:t>
            </a:r>
            <a:r>
              <a:rPr lang="en-US" sz="2000" dirty="0"/>
              <a:t> </a:t>
            </a:r>
            <a:r>
              <a:rPr lang="ro-RO" sz="2000" dirty="0"/>
              <a:t>trebuie să acoperiți toate componentele din grila de punctaj de la Design-ul Robotului.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DB046-7779-334E-BF12-833BD7437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7A67C-42BC-6D4F-8005-53840299D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pic>
        <p:nvPicPr>
          <p:cNvPr id="8" name="Picture 7" descr="A green and white survey&#10;&#10;Description automatically generated">
            <a:extLst>
              <a:ext uri="{FF2B5EF4-FFF2-40B4-BE49-F238E27FC236}">
                <a16:creationId xmlns:a16="http://schemas.microsoft.com/office/drawing/2014/main" id="{02CE5C3A-2950-FAB0-9883-3022EE793BC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120" y="1978420"/>
            <a:ext cx="4163750" cy="343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1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CF7EE-7166-AF42-8BB0-B085E8D5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Descrie robotul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51DBF-6EC5-BA40-99B5-A6C33C55F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505582"/>
            <a:ext cx="4123908" cy="4882334"/>
          </a:xfrm>
        </p:spPr>
        <p:txBody>
          <a:bodyPr>
            <a:normAutofit fontScale="70000" lnSpcReduction="20000"/>
          </a:bodyPr>
          <a:lstStyle/>
          <a:p>
            <a:r>
              <a:rPr lang="ro-RO" dirty="0"/>
              <a:t>Cum ați venit cu ideea design-ului de bază a robotului</a:t>
            </a:r>
            <a:r>
              <a:rPr lang="en-US" dirty="0"/>
              <a:t>? </a:t>
            </a:r>
            <a:r>
              <a:rPr lang="ro-RO" dirty="0"/>
              <a:t>Ați început cu un design existent ( robotul de anul trecut, de pe internet, dintr-o carte</a:t>
            </a:r>
            <a:r>
              <a:rPr lang="en-US" dirty="0"/>
              <a:t>)?</a:t>
            </a:r>
          </a:p>
          <a:p>
            <a:pPr lvl="1"/>
            <a:r>
              <a:rPr lang="ro-RO" dirty="0"/>
              <a:t>Jurații experimentați pot recunoaște design-urile standard. De aceea, citați întotdeauna sursele</a:t>
            </a:r>
            <a:r>
              <a:rPr lang="en-US" dirty="0"/>
              <a:t>.</a:t>
            </a:r>
          </a:p>
          <a:p>
            <a:r>
              <a:rPr lang="ro-RO" dirty="0"/>
              <a:t>Ați testat design-ul înainte de a-l alege</a:t>
            </a:r>
            <a:r>
              <a:rPr lang="en-US" dirty="0"/>
              <a:t>?</a:t>
            </a:r>
          </a:p>
          <a:p>
            <a:r>
              <a:rPr lang="ro-RO" dirty="0"/>
              <a:t>Ce caracteristici are și de ce</a:t>
            </a:r>
            <a:r>
              <a:rPr lang="en-US" dirty="0"/>
              <a:t>?</a:t>
            </a:r>
          </a:p>
          <a:p>
            <a:endParaRPr lang="en-US" dirty="0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61512FAE-21B0-7942-A536-210ABAAE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DCFF0EB3-80C4-B0C0-26A9-87F0F8B61AB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883" y="1505583"/>
            <a:ext cx="3812026" cy="489745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A4144FC-F14C-1093-0F22-CD3681C6DC1F}"/>
              </a:ext>
            </a:extLst>
          </p:cNvPr>
          <p:cNvSpPr txBox="1"/>
          <p:nvPr/>
        </p:nvSpPr>
        <p:spPr>
          <a:xfrm>
            <a:off x="4883883" y="5941373"/>
            <a:ext cx="2840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Available at https://</a:t>
            </a:r>
            <a:r>
              <a:rPr lang="en-US" sz="1200" dirty="0" err="1"/>
              <a:t>flltutorials.com</a:t>
            </a:r>
            <a:r>
              <a:rPr lang="en-US" sz="1200" dirty="0"/>
              <a:t>/</a:t>
            </a:r>
            <a:r>
              <a:rPr lang="en-US" sz="1200" dirty="0" err="1"/>
              <a:t>en</a:t>
            </a:r>
            <a:r>
              <a:rPr lang="en-US" sz="1200" dirty="0"/>
              <a:t>/</a:t>
            </a:r>
            <a:r>
              <a:rPr lang="en-US" sz="1200" dirty="0" err="1"/>
              <a:t>Worksheets.html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07895-1CBE-F098-0AB9-DB3B9BC4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37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FC73F-2BB9-3441-A3B9-DB62710AD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Descrieți senzorii și motoarele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A4922-D32A-7348-9892-C8A5FD44D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822" y="1865773"/>
            <a:ext cx="4291549" cy="4353215"/>
          </a:xfrm>
        </p:spPr>
        <p:txBody>
          <a:bodyPr>
            <a:normAutofit/>
          </a:bodyPr>
          <a:lstStyle/>
          <a:p>
            <a:r>
              <a:rPr lang="ro-RO" sz="2400" dirty="0"/>
              <a:t>Câți senzori și motoare utilizați</a:t>
            </a:r>
            <a:r>
              <a:rPr lang="en-US" sz="2400" dirty="0"/>
              <a:t>? </a:t>
            </a:r>
            <a:r>
              <a:rPr lang="ro-RO" sz="2400" dirty="0"/>
              <a:t>Care sunt acestea</a:t>
            </a:r>
            <a:r>
              <a:rPr lang="en-US" sz="2400" dirty="0"/>
              <a:t>? </a:t>
            </a:r>
            <a:r>
              <a:rPr lang="ro-RO" sz="2400" dirty="0"/>
              <a:t>De ce</a:t>
            </a:r>
            <a:r>
              <a:rPr lang="en-US" sz="2400" dirty="0"/>
              <a:t>?</a:t>
            </a:r>
          </a:p>
          <a:p>
            <a:r>
              <a:rPr lang="ro-RO" sz="2400" dirty="0"/>
              <a:t>Pe ce misiuni le-ați folosit</a:t>
            </a:r>
            <a:r>
              <a:rPr lang="en-US" sz="2400" dirty="0"/>
              <a:t>?</a:t>
            </a:r>
          </a:p>
          <a:p>
            <a:r>
              <a:rPr lang="ro-RO" sz="2400" dirty="0"/>
              <a:t>Cum utilizați senzorii și dacă îi utilizați într-un mod nou</a:t>
            </a:r>
            <a:r>
              <a:rPr lang="en-US" sz="2400" dirty="0"/>
              <a:t>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073FAF-C3A1-384D-B883-67D3B572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D56BF0-E27E-A54E-87E3-BC85C08BE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pic>
        <p:nvPicPr>
          <p:cNvPr id="10" name="Picture 9" descr="A picture containing cake, LEGO, toy&#10;&#10;Description automatically generated">
            <a:extLst>
              <a:ext uri="{FF2B5EF4-FFF2-40B4-BE49-F238E27FC236}">
                <a16:creationId xmlns:a16="http://schemas.microsoft.com/office/drawing/2014/main" id="{01E0D0FC-7446-AAB2-3C32-44A561068A6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1961" y="1489637"/>
            <a:ext cx="4902039" cy="2757397"/>
          </a:xfrm>
          <a:prstGeom prst="rect">
            <a:avLst/>
          </a:prstGeom>
        </p:spPr>
      </p:pic>
      <p:pic>
        <p:nvPicPr>
          <p:cNvPr id="12" name="Picture 11" descr="A close-up of a toy&#10;&#10;Description automatically generated with low confidence">
            <a:extLst>
              <a:ext uri="{FF2B5EF4-FFF2-40B4-BE49-F238E27FC236}">
                <a16:creationId xmlns:a16="http://schemas.microsoft.com/office/drawing/2014/main" id="{38A18814-4D39-C4A2-F88F-57F6C992A8F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72000" y="3602975"/>
            <a:ext cx="349423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19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map&#10;&#10;Description automatically generated">
            <a:extLst>
              <a:ext uri="{FF2B5EF4-FFF2-40B4-BE49-F238E27FC236}">
                <a16:creationId xmlns:a16="http://schemas.microsoft.com/office/drawing/2014/main" id="{6E553AE5-EA9E-5990-A2DC-DB96ABF3997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711" y="2960600"/>
            <a:ext cx="6921089" cy="33491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1017F2-5333-424C-88FA-7692DB9A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>
            <a:normAutofit/>
          </a:bodyPr>
          <a:lstStyle/>
          <a:p>
            <a:r>
              <a:rPr lang="ro-RO" dirty="0"/>
              <a:t>Explicați strategia echipei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7DC27-DAA2-5245-8E31-70E07679A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57" y="1505583"/>
            <a:ext cx="8235242" cy="4353215"/>
          </a:xfrm>
        </p:spPr>
        <p:txBody>
          <a:bodyPr>
            <a:normAutofit/>
          </a:bodyPr>
          <a:lstStyle/>
          <a:p>
            <a:r>
              <a:rPr lang="ro-RO" sz="2400" dirty="0"/>
              <a:t>Cum ați gândit strategia</a:t>
            </a:r>
            <a:r>
              <a:rPr lang="en-US" sz="2400" dirty="0"/>
              <a:t>?</a:t>
            </a:r>
          </a:p>
          <a:p>
            <a:r>
              <a:rPr lang="ro-RO" sz="2400" dirty="0"/>
              <a:t>Cum v-ați decis ce misiuni să îndepliniți și ce cale să alegeți</a:t>
            </a:r>
            <a:r>
              <a:rPr lang="en-US" sz="2400" dirty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A0DBEA-A65F-DF49-8417-23E64B5DCD2D}"/>
              </a:ext>
            </a:extLst>
          </p:cNvPr>
          <p:cNvCxnSpPr>
            <a:cxnSpLocks/>
          </p:cNvCxnSpPr>
          <p:nvPr/>
        </p:nvCxnSpPr>
        <p:spPr>
          <a:xfrm>
            <a:off x="6685808" y="3534909"/>
            <a:ext cx="1499902" cy="1025848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ABD9F44-C8F5-5E44-B387-040D9163FB0A}"/>
              </a:ext>
            </a:extLst>
          </p:cNvPr>
          <p:cNvCxnSpPr>
            <a:cxnSpLocks/>
          </p:cNvCxnSpPr>
          <p:nvPr/>
        </p:nvCxnSpPr>
        <p:spPr>
          <a:xfrm flipH="1">
            <a:off x="5481255" y="3534909"/>
            <a:ext cx="1204553" cy="55636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96E61A-6D8D-D141-B7B3-E63769B78687}"/>
              </a:ext>
            </a:extLst>
          </p:cNvPr>
          <p:cNvCxnSpPr>
            <a:cxnSpLocks/>
          </p:cNvCxnSpPr>
          <p:nvPr/>
        </p:nvCxnSpPr>
        <p:spPr>
          <a:xfrm flipH="1">
            <a:off x="8027719" y="4556431"/>
            <a:ext cx="157991" cy="907536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B1476E-9296-844B-A747-F21A2DAE0148}"/>
              </a:ext>
            </a:extLst>
          </p:cNvPr>
          <p:cNvCxnSpPr>
            <a:cxnSpLocks/>
          </p:cNvCxnSpPr>
          <p:nvPr/>
        </p:nvCxnSpPr>
        <p:spPr>
          <a:xfrm>
            <a:off x="3551469" y="5731450"/>
            <a:ext cx="213411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DE0A42D-0B87-634B-99A1-8D0E39BDFA0D}"/>
              </a:ext>
            </a:extLst>
          </p:cNvPr>
          <p:cNvCxnSpPr>
            <a:cxnSpLocks/>
          </p:cNvCxnSpPr>
          <p:nvPr/>
        </p:nvCxnSpPr>
        <p:spPr>
          <a:xfrm flipV="1">
            <a:off x="5717795" y="4842168"/>
            <a:ext cx="789883" cy="88928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58889F-0D1F-7747-94AD-17C92E749526}"/>
              </a:ext>
            </a:extLst>
          </p:cNvPr>
          <p:cNvCxnSpPr>
            <a:cxnSpLocks/>
          </p:cNvCxnSpPr>
          <p:nvPr/>
        </p:nvCxnSpPr>
        <p:spPr>
          <a:xfrm flipV="1">
            <a:off x="3443996" y="3534909"/>
            <a:ext cx="0" cy="2048025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1D1FED8-0430-9643-97CF-FFA6707A1970}"/>
              </a:ext>
            </a:extLst>
          </p:cNvPr>
          <p:cNvSpPr txBox="1"/>
          <p:nvPr/>
        </p:nvSpPr>
        <p:spPr>
          <a:xfrm>
            <a:off x="330245" y="3554790"/>
            <a:ext cx="15691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dirty="0"/>
              <a:t>Aduceți o imagine ca cea din dreapta pentru a explica rutele parcurse de robot și strategia</a:t>
            </a:r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E65E8-47C2-964A-B21E-2267F45F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B1E9E3C-CA6D-0C43-8AE8-28F11488D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CA42DA0-3B57-4F51-B8CF-352D25746333}"/>
              </a:ext>
            </a:extLst>
          </p:cNvPr>
          <p:cNvCxnSpPr>
            <a:cxnSpLocks/>
          </p:cNvCxnSpPr>
          <p:nvPr/>
        </p:nvCxnSpPr>
        <p:spPr>
          <a:xfrm flipH="1" flipV="1">
            <a:off x="6507678" y="4842168"/>
            <a:ext cx="1187532" cy="713447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BB3CE77-AF37-9A9E-9E4A-1007249C41DE}"/>
              </a:ext>
            </a:extLst>
          </p:cNvPr>
          <p:cNvCxnSpPr>
            <a:cxnSpLocks/>
          </p:cNvCxnSpPr>
          <p:nvPr/>
        </p:nvCxnSpPr>
        <p:spPr>
          <a:xfrm flipH="1" flipV="1">
            <a:off x="3443996" y="3534909"/>
            <a:ext cx="1833559" cy="789027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EDD0123-AFD0-08EC-A963-0F97A8B471A5}"/>
              </a:ext>
            </a:extLst>
          </p:cNvPr>
          <p:cNvSpPr/>
          <p:nvPr/>
        </p:nvSpPr>
        <p:spPr>
          <a:xfrm>
            <a:off x="2967758" y="4278891"/>
            <a:ext cx="356260" cy="356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DD44908-1545-38D9-2736-642815333A74}"/>
              </a:ext>
            </a:extLst>
          </p:cNvPr>
          <p:cNvSpPr/>
          <p:nvPr/>
        </p:nvSpPr>
        <p:spPr>
          <a:xfrm>
            <a:off x="4262357" y="5271909"/>
            <a:ext cx="356260" cy="356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8641E7D-4F9C-2002-345A-F188F7FDE286}"/>
              </a:ext>
            </a:extLst>
          </p:cNvPr>
          <p:cNvSpPr/>
          <p:nvPr/>
        </p:nvSpPr>
        <p:spPr>
          <a:xfrm>
            <a:off x="7091201" y="3368897"/>
            <a:ext cx="356260" cy="356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80848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picture containing calendar&#10;&#10;Description automatically generated">
            <a:extLst>
              <a:ext uri="{FF2B5EF4-FFF2-40B4-BE49-F238E27FC236}">
                <a16:creationId xmlns:a16="http://schemas.microsoft.com/office/drawing/2014/main" id="{3660EAB5-F946-A0BD-8625-E3A77212000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718" y="1505583"/>
            <a:ext cx="3065758" cy="39960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96ACF0-6016-6247-B0C4-9AEDF8B5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Explicați dezvoltarea atașamentelor</a:t>
            </a:r>
            <a:endParaRPr lang="en-US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129ECBB0-8BD5-6410-A03E-4CE3512198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7825476"/>
              </p:ext>
            </p:extLst>
          </p:nvPr>
        </p:nvGraphicFramePr>
        <p:xfrm>
          <a:off x="448091" y="1505583"/>
          <a:ext cx="4123909" cy="4353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01A1EA7-ACB8-CD40-92AA-359ED84C8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4BC15-FFA0-AC4A-BCFB-7999646C9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pic>
        <p:nvPicPr>
          <p:cNvPr id="13" name="Picture 12" descr="Calendar&#10;&#10;Description automatically generated">
            <a:extLst>
              <a:ext uri="{FF2B5EF4-FFF2-40B4-BE49-F238E27FC236}">
                <a16:creationId xmlns:a16="http://schemas.microsoft.com/office/drawing/2014/main" id="{0143C647-8F9A-74ED-FBF5-DB2F63514F19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021" y="2530475"/>
            <a:ext cx="2969888" cy="38574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31F5101-13E9-FBF9-479A-FCC7FE6166D5}"/>
              </a:ext>
            </a:extLst>
          </p:cNvPr>
          <p:cNvSpPr txBox="1"/>
          <p:nvPr/>
        </p:nvSpPr>
        <p:spPr>
          <a:xfrm>
            <a:off x="4734718" y="6157083"/>
            <a:ext cx="2840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Available at https://</a:t>
            </a:r>
            <a:r>
              <a:rPr lang="en-US" sz="1200" dirty="0" err="1"/>
              <a:t>flltutorials.com</a:t>
            </a:r>
            <a:r>
              <a:rPr lang="en-US" sz="1200" dirty="0"/>
              <a:t>/</a:t>
            </a:r>
            <a:r>
              <a:rPr lang="en-US" sz="1200" dirty="0" err="1"/>
              <a:t>en</a:t>
            </a:r>
            <a:r>
              <a:rPr lang="en-US" sz="1200" dirty="0"/>
              <a:t>/</a:t>
            </a:r>
            <a:r>
              <a:rPr lang="en-US" sz="1200" dirty="0" err="1"/>
              <a:t>Worksheets.html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68696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6ACF0-6016-6247-B0C4-9AEDF8B5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Explicați cum ați realizat programarea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AF212-E930-0140-AA6E-969654D5F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2" y="1505583"/>
            <a:ext cx="4451285" cy="4882333"/>
          </a:xfrm>
        </p:spPr>
        <p:txBody>
          <a:bodyPr>
            <a:normAutofit fontScale="62500" lnSpcReduction="20000"/>
          </a:bodyPr>
          <a:lstStyle/>
          <a:p>
            <a:r>
              <a:rPr lang="ro-RO" dirty="0"/>
              <a:t>Trebuie să explicați programarea juraților</a:t>
            </a:r>
            <a:r>
              <a:rPr lang="en-US" dirty="0"/>
              <a:t>. </a:t>
            </a:r>
          </a:p>
          <a:p>
            <a:r>
              <a:rPr lang="ro-RO" dirty="0"/>
              <a:t>Nu veți avea timp să vorbiți despre cod</a:t>
            </a:r>
            <a:r>
              <a:rPr lang="en-US" dirty="0"/>
              <a:t>. </a:t>
            </a:r>
            <a:r>
              <a:rPr lang="ro-RO" dirty="0"/>
              <a:t>Alegeți un singur program să rulați sau cel mai bun cod</a:t>
            </a:r>
            <a:r>
              <a:rPr lang="en-US" dirty="0"/>
              <a:t>.</a:t>
            </a:r>
          </a:p>
          <a:p>
            <a:r>
              <a:rPr lang="ro-RO" dirty="0"/>
              <a:t>Nu contează ce limbaj de programare folosiți, ar trebui să comunicați tehnicile de programare juraților</a:t>
            </a:r>
            <a:endParaRPr lang="en-US" dirty="0"/>
          </a:p>
          <a:p>
            <a:pPr lvl="1"/>
            <a:r>
              <a:rPr lang="ro-RO" dirty="0"/>
              <a:t>Asigurați-vă că aveți pseudocode-uri și comentarii</a:t>
            </a:r>
            <a:endParaRPr lang="en-US" dirty="0"/>
          </a:p>
          <a:p>
            <a:r>
              <a:rPr lang="ro-RO" dirty="0"/>
              <a:t>Puteți arăta mai bine dacă aveți o variantă printată a codului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2B77C3-8AF6-5647-89B4-25C852CDB7D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1777" y="1572674"/>
            <a:ext cx="2898297" cy="2074964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5DBC093-D61A-3046-9FA5-55983145C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DABA67-9BF8-0648-8C8B-9BAFDA41A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  <a:endParaRPr lang="en-US" dirty="0"/>
          </a:p>
        </p:txBody>
      </p:sp>
      <p:pic>
        <p:nvPicPr>
          <p:cNvPr id="9" name="Picture 8" descr="A picture containing timeline&#10;&#10;Description automatically generated">
            <a:extLst>
              <a:ext uri="{FF2B5EF4-FFF2-40B4-BE49-F238E27FC236}">
                <a16:creationId xmlns:a16="http://schemas.microsoft.com/office/drawing/2014/main" id="{0C6D88F6-66BF-39AA-E41A-00B31F4F523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562" y="3756164"/>
            <a:ext cx="1464363" cy="1099457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C3DD9974-BEE2-94D2-A939-E2DC63B5A2FA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389" y="4855621"/>
            <a:ext cx="2677847" cy="133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08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6ACF0-6016-6247-B0C4-9AEDF8B56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Sfaturi pentru explicarea programării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AF212-E930-0140-AA6E-969654D5F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3"/>
            <a:ext cx="8229743" cy="3425005"/>
          </a:xfrm>
        </p:spPr>
        <p:txBody>
          <a:bodyPr>
            <a:normAutofit fontScale="55000" lnSpcReduction="20000"/>
          </a:bodyPr>
          <a:lstStyle/>
          <a:p>
            <a:r>
              <a:rPr lang="ro-RO" dirty="0"/>
              <a:t>Explicați cum este organizat codul.</a:t>
            </a:r>
            <a:endParaRPr lang="en-US" dirty="0"/>
          </a:p>
          <a:p>
            <a:pPr lvl="1"/>
            <a:r>
              <a:rPr lang="ro-RO" dirty="0"/>
              <a:t>Cum știți ce face fiecare block</a:t>
            </a:r>
            <a:r>
              <a:rPr lang="en-US" dirty="0"/>
              <a:t>? </a:t>
            </a:r>
            <a:r>
              <a:rPr lang="ro-RO" dirty="0"/>
              <a:t>Aveți comentarii</a:t>
            </a:r>
            <a:r>
              <a:rPr lang="en-US" dirty="0"/>
              <a:t>?</a:t>
            </a:r>
          </a:p>
          <a:p>
            <a:pPr lvl="1"/>
            <a:r>
              <a:rPr lang="ro-RO" dirty="0"/>
              <a:t>Folosiți </a:t>
            </a:r>
            <a:r>
              <a:rPr lang="en-US" dirty="0"/>
              <a:t>My Blocks (</a:t>
            </a:r>
            <a:r>
              <a:rPr lang="ro-RO" dirty="0"/>
              <a:t>sau funcții echivalente în alt limbaj</a:t>
            </a:r>
            <a:r>
              <a:rPr lang="en-US" dirty="0"/>
              <a:t>)?</a:t>
            </a:r>
          </a:p>
          <a:p>
            <a:pPr lvl="1"/>
            <a:r>
              <a:rPr lang="ro-RO" dirty="0"/>
              <a:t>Cum țineți contul modificărilor pe care le faceți în cod</a:t>
            </a:r>
            <a:r>
              <a:rPr lang="en-US" dirty="0"/>
              <a:t>?</a:t>
            </a:r>
          </a:p>
          <a:p>
            <a:r>
              <a:rPr lang="en-US" dirty="0" err="1"/>
              <a:t>Expl</a:t>
            </a:r>
            <a:r>
              <a:rPr lang="ro-RO" dirty="0"/>
              <a:t>icați cu ce algoritmi interesanți a venit echipa ta.</a:t>
            </a:r>
            <a:endParaRPr lang="en-US" dirty="0"/>
          </a:p>
          <a:p>
            <a:r>
              <a:rPr lang="en-US" dirty="0" err="1"/>
              <a:t>Expl</a:t>
            </a:r>
            <a:r>
              <a:rPr lang="ro-RO" dirty="0"/>
              <a:t>icați cum codul tău ajută robotul să fie mai constant</a:t>
            </a:r>
            <a:r>
              <a:rPr lang="en-US" dirty="0"/>
              <a:t>. </a:t>
            </a:r>
            <a:r>
              <a:rPr lang="ro-RO" dirty="0"/>
              <a:t>Ce cod, tehnici de codare/senzori folosiți?</a:t>
            </a:r>
            <a:endParaRPr lang="en-US" dirty="0"/>
          </a:p>
          <a:p>
            <a:r>
              <a:rPr lang="ro-RO" dirty="0"/>
              <a:t>Din nou, jurații experimentați vor recunoaște codul făcut de alții.</a:t>
            </a:r>
            <a:endParaRPr lang="en-US" dirty="0"/>
          </a:p>
          <a:p>
            <a:pPr lvl="1"/>
            <a:r>
              <a:rPr lang="ro-RO" dirty="0"/>
              <a:t>Dacă folosiți un cod din altă sursă, aduceți-vă aminte să citați și să explicați cum funcționează și cum echipa voastră l-a modificat sau l-a utilizat.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A3C6A1-DE23-6249-A678-BAB3FE8C0FB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57" b="30285"/>
          <a:stretch/>
        </p:blipFill>
        <p:spPr>
          <a:xfrm>
            <a:off x="2598058" y="5116193"/>
            <a:ext cx="3673961" cy="1025292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95BBB6-F71C-5942-ADB3-C69B21BE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49BA8-CCDE-3542-845B-DA0498ED9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</p:spTree>
    <p:extLst>
      <p:ext uri="{BB962C8B-B14F-4D97-AF65-F5344CB8AC3E}">
        <p14:creationId xmlns:p14="http://schemas.microsoft.com/office/powerpoint/2010/main" val="3550044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D2F0-EDF5-2E4F-8A35-121DB548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Documentația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E4DD4-5460-3C42-8AD0-D67CA3208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3"/>
            <a:ext cx="5112525" cy="5064550"/>
          </a:xfrm>
        </p:spPr>
        <p:txBody>
          <a:bodyPr>
            <a:normAutofit fontScale="62500" lnSpcReduction="20000"/>
          </a:bodyPr>
          <a:lstStyle/>
          <a:p>
            <a:r>
              <a:rPr lang="ro-RO" dirty="0"/>
              <a:t>Luați în considerare să aveți un Jurnal Tehnic pentru a documenta procesul ingineresc de design.</a:t>
            </a:r>
            <a:endParaRPr lang="en-US" dirty="0"/>
          </a:p>
          <a:p>
            <a:r>
              <a:rPr lang="ro-RO" dirty="0"/>
              <a:t>Împărtășește orice testare pe care a realizat-o </a:t>
            </a:r>
            <a:r>
              <a:rPr lang="ro-RO"/>
              <a:t>echipa voastră.</a:t>
            </a:r>
            <a:endParaRPr lang="en-US" dirty="0"/>
          </a:p>
          <a:p>
            <a:r>
              <a:rPr lang="ro-RO" dirty="0"/>
              <a:t>Printați-vă codul ca și fotografiile cu procesul de dezvoltare și robotul curent.</a:t>
            </a:r>
            <a:endParaRPr lang="en-US" dirty="0"/>
          </a:p>
          <a:p>
            <a:r>
              <a:rPr lang="ro-RO" dirty="0"/>
              <a:t>Dacă se permite</a:t>
            </a:r>
            <a:r>
              <a:rPr lang="en-US" dirty="0"/>
              <a:t>, </a:t>
            </a:r>
            <a:r>
              <a:rPr lang="ro-RO" dirty="0"/>
              <a:t>luați în considerare să lăsați la jurați o foaie cu un rezumat prezentare pentru a ajuta jurații să-și aducă aminte de echipa voastră</a:t>
            </a:r>
            <a:r>
              <a:rPr lang="en-US" dirty="0"/>
              <a:t> (include </a:t>
            </a:r>
            <a:r>
              <a:rPr lang="ro-RO" dirty="0"/>
              <a:t>fotografia echipei voastre, robotul și informațiile cheie pe care vreți să le comunicați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0CFD36E-53DD-644B-958B-1CEBB448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0D5E0-B155-204F-A8B6-3856552C0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5/29/2023</a:t>
            </a:r>
          </a:p>
        </p:txBody>
      </p:sp>
      <p:pic>
        <p:nvPicPr>
          <p:cNvPr id="8" name="Picture 7" descr="Text&#10;&#10;Description automatically generated with low confidence">
            <a:extLst>
              <a:ext uri="{FF2B5EF4-FFF2-40B4-BE49-F238E27FC236}">
                <a16:creationId xmlns:a16="http://schemas.microsoft.com/office/drawing/2014/main" id="{6A02650E-DB5B-C9FD-D644-419A9B458F5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269" y="1505583"/>
            <a:ext cx="3141675" cy="4069080"/>
          </a:xfrm>
          <a:prstGeom prst="rect">
            <a:avLst/>
          </a:prstGeom>
        </p:spPr>
      </p:pic>
      <p:pic>
        <p:nvPicPr>
          <p:cNvPr id="12" name="Picture 11" descr="Table&#10;&#10;Description automatically generated">
            <a:extLst>
              <a:ext uri="{FF2B5EF4-FFF2-40B4-BE49-F238E27FC236}">
                <a16:creationId xmlns:a16="http://schemas.microsoft.com/office/drawing/2014/main" id="{9E71D39C-B440-3213-AEF0-E7A40E28236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182" y="2926080"/>
            <a:ext cx="3060484" cy="3931920"/>
          </a:xfrm>
          <a:prstGeom prst="rect">
            <a:avLst/>
          </a:prstGeom>
        </p:spPr>
      </p:pic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4CC928A9-8C3B-F417-5EAE-96A547EA4E9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216" y="3722042"/>
            <a:ext cx="2206765" cy="28480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585A92-5FCF-1906-899A-3A022061C3DB}"/>
              </a:ext>
            </a:extLst>
          </p:cNvPr>
          <p:cNvSpPr txBox="1"/>
          <p:nvPr/>
        </p:nvSpPr>
        <p:spPr>
          <a:xfrm>
            <a:off x="6042439" y="5163314"/>
            <a:ext cx="2840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Available at https://</a:t>
            </a:r>
            <a:r>
              <a:rPr lang="en-US" sz="1200" dirty="0" err="1"/>
              <a:t>flltutorials.com</a:t>
            </a:r>
            <a:r>
              <a:rPr lang="en-US" sz="1200" dirty="0"/>
              <a:t>/</a:t>
            </a:r>
            <a:r>
              <a:rPr lang="en-US" sz="1200" dirty="0" err="1"/>
              <a:t>en</a:t>
            </a:r>
            <a:r>
              <a:rPr lang="en-US" sz="1200" dirty="0"/>
              <a:t>/</a:t>
            </a:r>
            <a:r>
              <a:rPr lang="en-US" sz="1200" dirty="0" err="1"/>
              <a:t>Worksheets.html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632763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18380</TotalTime>
  <Words>1154</Words>
  <Application>Microsoft Office PowerPoint</Application>
  <PresentationFormat>On-screen Show (4:3)</PresentationFormat>
  <Paragraphs>109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Arial</vt:lpstr>
      <vt:lpstr>Arial Black</vt:lpstr>
      <vt:lpstr>Calibri</vt:lpstr>
      <vt:lpstr>Calibri Light</vt:lpstr>
      <vt:lpstr>Gill Sans MT</vt:lpstr>
      <vt:lpstr>Helvetica Neue</vt:lpstr>
      <vt:lpstr>Wingdings 2</vt:lpstr>
      <vt:lpstr>Essential</vt:lpstr>
      <vt:lpstr>beginner</vt:lpstr>
      <vt:lpstr>Custom Design</vt:lpstr>
      <vt:lpstr>robotdesign</vt:lpstr>
      <vt:lpstr>1_beginner</vt:lpstr>
      <vt:lpstr>1_Custom Design</vt:lpstr>
      <vt:lpstr>Dividend</vt:lpstr>
      <vt:lpstr>Jurizarea design-ului robotului</vt:lpstr>
      <vt:lpstr>Privire de ansamblu asupra jurizării design-ului robotului</vt:lpstr>
      <vt:lpstr>Descrie robotul</vt:lpstr>
      <vt:lpstr>Descrieți senzorii și motoarele</vt:lpstr>
      <vt:lpstr>Explicați strategia echipei</vt:lpstr>
      <vt:lpstr>Explicați dezvoltarea atașamentelor</vt:lpstr>
      <vt:lpstr>Explicați cum ați realizat programarea</vt:lpstr>
      <vt:lpstr>Sfaturi pentru explicarea programării</vt:lpstr>
      <vt:lpstr>Documentația</vt:lpstr>
      <vt:lpstr>Gânduri-concluzie</vt:lpstr>
      <vt:lpstr>FAQs</vt:lpstr>
      <vt:lpstr>Întrebări comune ale juraților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marinela</cp:lastModifiedBy>
  <cp:revision>290</cp:revision>
  <cp:lastPrinted>2019-01-24T13:45:34Z</cp:lastPrinted>
  <dcterms:created xsi:type="dcterms:W3CDTF">2014-10-28T21:59:38Z</dcterms:created>
  <dcterms:modified xsi:type="dcterms:W3CDTF">2023-08-24T08:34:56Z</dcterms:modified>
</cp:coreProperties>
</file>