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23"/>
  </p:notesMasterIdLst>
  <p:handoutMasterIdLst>
    <p:handoutMasterId r:id="rId24"/>
  </p:handoutMasterIdLst>
  <p:sldIdLst>
    <p:sldId id="289" r:id="rId8"/>
    <p:sldId id="290" r:id="rId9"/>
    <p:sldId id="291" r:id="rId10"/>
    <p:sldId id="301" r:id="rId11"/>
    <p:sldId id="300" r:id="rId12"/>
    <p:sldId id="292" r:id="rId13"/>
    <p:sldId id="302" r:id="rId14"/>
    <p:sldId id="294" r:id="rId15"/>
    <p:sldId id="306" r:id="rId16"/>
    <p:sldId id="303" r:id="rId17"/>
    <p:sldId id="296" r:id="rId18"/>
    <p:sldId id="304" r:id="rId19"/>
    <p:sldId id="305" r:id="rId20"/>
    <p:sldId id="297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0" autoAdjust="0"/>
    <p:restoredTop sz="94225"/>
  </p:normalViewPr>
  <p:slideViewPr>
    <p:cSldViewPr snapToGrid="0" snapToObjects="1">
      <p:cViewPr varScale="1">
        <p:scale>
          <a:sx n="101" d="100"/>
          <a:sy n="101" d="100"/>
        </p:scale>
        <p:origin x="3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6D49-9F00-734C-B444-C4415C44A09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46B5-80EB-BF4F-B7DF-B188614F2D3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93E6B-2F66-ED41-B40B-7E0F11EA1DF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C86B-4B5D-1D4B-B3F8-3A25B7C5966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F2F6-3490-9047-9ABA-1CD6F0476335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ECF-8981-0646-A304-36B644203D12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3842-4FED-1044-B09C-5419DBC8127A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DCE2-7C8F-FA49-97A7-5FD6641481E1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B2D2-24D3-7640-859A-A1E37544E833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76D80-3531-B042-AB1D-A190FB6593F5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8AC-7CF0-0C42-83D5-51086AA4E37C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11C1-394A-D94B-8983-3A49270F673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FD61-8E45-A24C-B027-948DBCC4F323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5149-8FB3-5343-93DD-DC64843F2B91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24D0C-BAEB-1D41-A3C0-59CA3517456D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98CB2-3880-C74D-8E2B-2D548514B06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D3C5C-3F9B-BD46-BB36-5C2D9206B325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AF8A-775A-4F43-86BF-AC028916F417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7CED4-76BE-A548-B8D7-0783B4D01056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4AC4-BDC7-5247-AAD2-4B5897192483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3D2F-95F1-E149-AF22-7FDA74BE9363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34C2-05BF-1447-996D-9E663B037C8A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F998-1A0C-6343-B9A8-84BBD1A3DDEC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36A6-F29B-BA48-BD8B-148A2DD1DBF4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20F2-E90B-9A47-B257-3BCAED4E0F6D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7025-3F23-A646-9D53-0682BF15AEF1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3641-841B-6F4F-B1DB-A32471BDCB9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4C05-BBF5-A348-AC73-0EB6BB268011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96A6D-C499-FC4F-BA26-C105C5A0AC7C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A9CAB-29D5-2E49-A462-64BB2D33B22E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62F7-E5FA-8D47-A330-F9150920D203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5840-1C14-3D4D-BCB3-3A902C37EF49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E6F2-3372-4D4B-9DCE-087251BF1E2B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EF73D-AA12-7A4E-8CF2-EE6625F0A14B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2F629-CCF9-074A-B8B3-99387BD7496E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39A05-1ADA-C44F-90EF-36F95DBED3C1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0A73-1140-D745-9324-165D3727F6E0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A70F-CAA7-A348-A62C-1DCCE601A06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2B1C2-3BF7-AA40-9BEF-37456F513E6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9563-ED6F-8548-9B7F-21874F160D4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8" y="25630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F1BF-641C-A349-90F7-C6FE53ABBEE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D4E0-DDA8-A344-9045-3E9A3EFFE9CB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D61B-22ED-DD4A-BD09-14F8D2FEBA5E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4E02-597E-1F41-A738-197D6D86EC51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24779-3C12-524E-85A9-52FE1A10A8FE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7280C-4911-944F-869D-087A5E1D2BF4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1850-B2ED-DB46-AA6E-1DB3230CFE8A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7D4D-499C-D940-81FD-7D16FE19B12D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2F56-7A41-224E-8E89-E32C53B9FA4B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584B-D7FC-B341-9BC6-55823557DE01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0DD0-420A-294F-8BB3-911A16D42DF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E400-99B8-734B-B984-78A10B305A0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3555-20C4-0647-8123-187C2AA8A9E7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D3185-5FAE-4749-8CB9-0A52E902E47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04F9-3050-E04F-90A2-117A7C5715F9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50DC-E298-914E-BE4E-ACD8967C5025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71272-03FD-D542-82BF-FB8CBF80281A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7CC1-ED0A-A54A-85E2-711050BFB97F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EF69-7920-6947-8E55-F8E872E66A70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E4A1-CF3B-D14C-A019-DB1C1636C223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3324-59D3-5D44-9ED8-D74FCDD1DD19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67B3-AA38-1940-AC17-FA65B1EF5D3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6085A-A101-B84E-917A-FC8B413970C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8BDB5D8-6C39-3D45-9B81-FD8245920E4D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048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1C3F1B-7E66-C749-B43C-F30C67EC1680}" type="datetime1">
              <a:rPr lang="en-US" smtClean="0"/>
              <a:t>8/26/2023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342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B498-1E97-4B4A-9654-DAE74BD9A0A3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D026B8F-E17D-F241-9B59-24A99A70CBDE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192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E042F00-CCEB-8E45-8272-C6817DD853D4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604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9D1C97D-C0F5-C041-8080-50EEED61E126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956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F451FD1-81BB-7348-916E-3AC1705039F6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968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EE79FD-6E89-454E-8F68-EE31FD70A992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0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648E1E3-8D8C-3543-9237-F6E860E68C40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02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A0C070B-6B37-1542-81EE-97021942050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5950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BD8996-1F80-7D46-9F21-C1C72B04985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3C81F-D682-A640-B140-AC33A87CFCCA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902B-074C-8641-9F46-692630AFCDE3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E05689A-6A38-4240-BC04-96C507CE849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D066495-4E81-CE41-BB73-2A13DB834EBC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862AB-5C7F-DA4E-9A56-3F4FD92DACA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E066411-C155-7046-9155-846DFA9CE5D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830F717-3836-F744-AA24-25544AE1648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E5246-50DD-7F41-9417-36406ECD96F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BBDA93-CB6D-C74A-B3FD-35B86472B212}" type="datetime1">
              <a:rPr lang="en-US" smtClean="0"/>
              <a:t>8/26/2023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21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Bazele</a:t>
            </a:r>
            <a:r>
              <a:rPr lang="en-US" dirty="0"/>
              <a:t> Technic 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Seshan Brothers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Schimbarea direcțiilor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2161" y="2118379"/>
            <a:ext cx="3899712" cy="27253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1192" y="1717288"/>
            <a:ext cx="36519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o-RO" sz="2400" dirty="0"/>
              <a:t>Acest tip de conectori pot fi utilizați pentru schimbarea direcțiilor.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ro-RO" sz="2400" dirty="0"/>
              <a:t>S-ar putea să aveți nevoie uneori de un modul de</a:t>
            </a:r>
            <a:r>
              <a:rPr lang="en-US" sz="2400" dirty="0"/>
              <a:t> ½</a:t>
            </a:r>
            <a:r>
              <a:rPr lang="ro-RO" sz="2400" dirty="0"/>
              <a:t> liber</a:t>
            </a:r>
            <a:r>
              <a:rPr lang="en-US" sz="2400" dirty="0"/>
              <a:t>. </a:t>
            </a:r>
            <a:r>
              <a:rPr lang="ro-RO" sz="2400" dirty="0"/>
              <a:t>Unele dintre acești conectori pot fi foarte utili pentru asta.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688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1537441"/>
            <a:ext cx="4887950" cy="409807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A</a:t>
            </a:r>
            <a:r>
              <a:rPr lang="ro-RO" sz="2400" b="0" dirty="0"/>
              <a:t>cși vin în lungimi de </a:t>
            </a:r>
            <a:r>
              <a:rPr lang="en-US" sz="2400" b="0" dirty="0"/>
              <a:t>2M </a:t>
            </a:r>
            <a:r>
              <a:rPr lang="ro-RO" sz="2400" b="0" dirty="0"/>
              <a:t>la</a:t>
            </a:r>
            <a:r>
              <a:rPr lang="en-US" sz="2400" b="0" dirty="0"/>
              <a:t> 32M </a:t>
            </a:r>
            <a:r>
              <a:rPr lang="ro-RO" sz="2400" b="0" dirty="0"/>
              <a:t>î</a:t>
            </a:r>
            <a:r>
              <a:rPr lang="en-US" sz="2400" b="0" dirty="0"/>
              <a:t>n </a:t>
            </a:r>
            <a:r>
              <a:rPr lang="ro-RO" sz="2400" b="0" dirty="0"/>
              <a:t>culori variate</a:t>
            </a:r>
            <a:endParaRPr lang="en-US" sz="2400" b="0" dirty="0"/>
          </a:p>
          <a:p>
            <a:pPr marL="342900" indent="-342900">
              <a:buFont typeface="Arial" charset="0"/>
              <a:buChar char="•"/>
            </a:pPr>
            <a:r>
              <a:rPr lang="ro-RO" sz="2400" b="0" dirty="0"/>
              <a:t>Setul </a:t>
            </a:r>
            <a:r>
              <a:rPr lang="en-US" sz="2400" b="0" dirty="0"/>
              <a:t>MINDSTORMS </a:t>
            </a:r>
            <a:r>
              <a:rPr lang="ro-RO" sz="2400" b="0" dirty="0"/>
              <a:t>are în general acși de culoare neagră, roșii </a:t>
            </a:r>
            <a:r>
              <a:rPr lang="en-US" sz="2400" b="0" dirty="0"/>
              <a:t>(2 l</a:t>
            </a:r>
            <a:r>
              <a:rPr lang="ro-RO" sz="2400" b="0" dirty="0"/>
              <a:t>ungimi</a:t>
            </a:r>
            <a:r>
              <a:rPr lang="en-US" sz="2400" b="0" dirty="0"/>
              <a:t>), </a:t>
            </a:r>
            <a:r>
              <a:rPr lang="ro-RO" sz="2400" b="0" dirty="0"/>
              <a:t>și gri</a:t>
            </a:r>
            <a:r>
              <a:rPr lang="en-US" sz="2400" b="0" dirty="0"/>
              <a:t>, </a:t>
            </a:r>
            <a:r>
              <a:rPr lang="ro-RO" sz="2400" b="0" dirty="0"/>
              <a:t>dar seturile technic mai noi au schimbat la roșu și galben.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154"/>
          <a:stretch/>
        </p:blipFill>
        <p:spPr>
          <a:xfrm rot="5400000">
            <a:off x="4515332" y="2819265"/>
            <a:ext cx="5156263" cy="26478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6343" y="3383398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5001" y="1537441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398" y="3991660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68749" y="4311325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86973" y="4463725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49443" y="4604974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9610" y="4757374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29780" y="4887472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8794" y="5039872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43566" y="51588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94883" y="53112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57351" y="5463619"/>
            <a:ext cx="44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7229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Conectorii de 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242"/>
            <a:ext cx="8138160" cy="1847519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b="0" dirty="0"/>
              <a:t>Conectorii de ax vin în unghiuri diferite. Multe sunt etichetate cu un număr.</a:t>
            </a:r>
            <a:endParaRPr lang="en-US" b="0" dirty="0"/>
          </a:p>
          <a:p>
            <a:pPr marL="342900" indent="-342900">
              <a:buFont typeface="Arial" charset="0"/>
              <a:buChar char="•"/>
            </a:pPr>
            <a:r>
              <a:rPr lang="ro-RO" b="0" dirty="0"/>
              <a:t>Nu forțați piesele </a:t>
            </a:r>
            <a:r>
              <a:rPr lang="en-US" b="0" dirty="0"/>
              <a:t>LEGO </a:t>
            </a:r>
            <a:r>
              <a:rPr lang="ro-RO" b="0" dirty="0"/>
              <a:t>în unghiuri pentru care nu sunt construite</a:t>
            </a:r>
            <a:r>
              <a:rPr lang="en-US" b="0" dirty="0"/>
              <a:t>. </a:t>
            </a:r>
            <a:r>
              <a:rPr lang="ro-RO" b="0" dirty="0"/>
              <a:t> Veți adăuga stres pe acși și conectori.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1375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668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6470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69604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6319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20694" y="5089681"/>
            <a:ext cx="24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9280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22.5°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198" y="3464832"/>
            <a:ext cx="8686801" cy="148311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49342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45°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03908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67.5°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0598" y="5388316"/>
            <a:ext cx="69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90°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951463" y="3493667"/>
            <a:ext cx="5486400" cy="2411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AXLE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37" y="1384610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400" b="0" dirty="0"/>
              <a:t>Uneori</a:t>
            </a:r>
            <a:r>
              <a:rPr lang="en-US" sz="2400" b="0" dirty="0"/>
              <a:t>, </a:t>
            </a:r>
            <a:r>
              <a:rPr lang="ro-RO" sz="2400" b="0" dirty="0"/>
              <a:t>acșii mai scurți cu conectori sunt mai puternici ca structură decât un ax mai lung</a:t>
            </a:r>
            <a:r>
              <a:rPr lang="en-US" sz="2400" b="0" dirty="0"/>
              <a:t>. </a:t>
            </a:r>
            <a:r>
              <a:rPr lang="ro-RO" sz="2400" b="0" dirty="0"/>
              <a:t>Încearcă să le îndoi sau să le răsucești. Care mai rezistent</a:t>
            </a:r>
            <a:r>
              <a:rPr lang="en-US" sz="2400" b="0" dirty="0"/>
              <a:t>?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738" y="3512633"/>
            <a:ext cx="7716645" cy="2018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0946" y="5502426"/>
            <a:ext cx="16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Ax de 12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0946" y="3296813"/>
            <a:ext cx="491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 acși cu conectori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10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Distanțiere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165" y="1497106"/>
            <a:ext cx="4828479" cy="4049195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400" b="0" dirty="0"/>
              <a:t>Distanțierele sunt niste piese foarte utile </a:t>
            </a:r>
            <a:r>
              <a:rPr lang="en-US" sz="2400" b="0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ro-RO" sz="2400" b="0" dirty="0"/>
              <a:t>Sunt utilizate la acși pentru a pune piesele la o anumită distanță una de alta</a:t>
            </a:r>
            <a:endParaRPr lang="en-US" sz="24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8421" y="1547429"/>
            <a:ext cx="2228631" cy="1618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394" y="3429000"/>
            <a:ext cx="3859363" cy="265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Această lecție a fost scrisă de </a:t>
            </a:r>
            <a:r>
              <a:rPr lang="en-US" sz="2800" dirty="0"/>
              <a:t> Arvind </a:t>
            </a:r>
            <a:r>
              <a:rPr lang="ro-RO" sz="2800" dirty="0"/>
              <a:t>și</a:t>
            </a:r>
            <a:r>
              <a:rPr lang="en-US" sz="2800" dirty="0"/>
              <a:t> Sanjay </a:t>
            </a:r>
            <a:r>
              <a:rPr lang="en-US" sz="2800" dirty="0" err="1"/>
              <a:t>Seshan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ro-RO" sz="2800" dirty="0"/>
              <a:t>ai multe lecții despre </a:t>
            </a:r>
            <a:r>
              <a:rPr lang="en-US" sz="2800" dirty="0"/>
              <a:t>FIRST LEGO League </a:t>
            </a:r>
            <a:r>
              <a:rPr lang="ro-RO" sz="2800" dirty="0"/>
              <a:t>sunt disponibile pe </a:t>
            </a:r>
            <a:r>
              <a:rPr lang="en-US" sz="28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800" dirty="0">
              <a:solidFill>
                <a:srgbClr val="0070C0"/>
              </a:solidFill>
            </a:endParaRPr>
          </a:p>
          <a:p>
            <a:r>
              <a:rPr lang="ro-RO" sz="2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5327" y="429783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ro-RO" dirty="0"/>
              <a:t>ști nou în </a:t>
            </a:r>
            <a:r>
              <a:rPr lang="en-US" dirty="0"/>
              <a:t>TECHNIC?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45474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800" dirty="0"/>
              <a:t>Această lecție este o lecție introductivă a pieselor comune de Lego Technic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ro-RO" sz="2800" dirty="0"/>
              <a:t>Această lecție nu acoperă toate piesele de </a:t>
            </a:r>
            <a:r>
              <a:rPr lang="en-US" sz="2800" dirty="0"/>
              <a:t>Technic.</a:t>
            </a:r>
            <a:r>
              <a:rPr lang="ro-RO" sz="2800" dirty="0"/>
              <a:t> Este o introducere a celor mai comune și utilizate piese pentru roboții </a:t>
            </a:r>
            <a:r>
              <a:rPr lang="en-US" sz="2800" dirty="0"/>
              <a:t>MINDSTORM</a:t>
            </a:r>
            <a:r>
              <a:rPr lang="ro-RO" sz="2800" dirty="0"/>
              <a:t>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518"/>
            <a:ext cx="39749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000" b="0" dirty="0"/>
              <a:t>Bridele</a:t>
            </a:r>
            <a:r>
              <a:rPr lang="en-US" sz="2000" b="0" dirty="0"/>
              <a:t> </a:t>
            </a:r>
            <a:r>
              <a:rPr lang="ro-RO" sz="2000" b="0" dirty="0"/>
              <a:t>vin în mărimi diferite de la </a:t>
            </a:r>
            <a:r>
              <a:rPr lang="en-US" sz="2000" b="0" dirty="0"/>
              <a:t>2M </a:t>
            </a:r>
            <a:r>
              <a:rPr lang="ro-RO" sz="2000" b="0" dirty="0"/>
              <a:t>la</a:t>
            </a:r>
            <a:r>
              <a:rPr lang="en-US" sz="2000" b="0" dirty="0"/>
              <a:t>15M </a:t>
            </a:r>
            <a:r>
              <a:rPr lang="ro-RO" sz="2000" b="0" dirty="0"/>
              <a:t>.</a:t>
            </a:r>
            <a:endParaRPr lang="en-US" sz="2000" b="0" dirty="0"/>
          </a:p>
          <a:p>
            <a:pPr marL="342900" indent="-342900">
              <a:buFont typeface="Arial" charset="0"/>
              <a:buChar char="•"/>
            </a:pPr>
            <a:r>
              <a:rPr lang="ro-RO" sz="2000" b="0" dirty="0"/>
              <a:t>Bridele </a:t>
            </a:r>
            <a:r>
              <a:rPr lang="en-US" sz="2000" b="0" dirty="0"/>
              <a:t>Technic </a:t>
            </a:r>
            <a:r>
              <a:rPr lang="ro-RO" sz="2000" b="0" dirty="0"/>
              <a:t>se măsoară în Module</a:t>
            </a:r>
            <a:r>
              <a:rPr lang="en-US" sz="2000" b="0" dirty="0"/>
              <a:t> (M)</a:t>
            </a:r>
          </a:p>
          <a:p>
            <a:pPr marL="342900" indent="-342900">
              <a:buFont typeface="Arial" charset="0"/>
              <a:buChar char="•"/>
            </a:pPr>
            <a:r>
              <a:rPr lang="ro-RO" sz="2000" b="0" dirty="0"/>
              <a:t>Numărul de găuri corespunde numărului de Module</a:t>
            </a:r>
            <a:r>
              <a:rPr lang="en-US" sz="2000" b="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6689" y="1565669"/>
            <a:ext cx="4381561" cy="3552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6949" y="4170251"/>
            <a:ext cx="3512635" cy="91254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773043" y="4515622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97270" y="4515012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39589" y="4941743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616816" y="4511908"/>
            <a:ext cx="11151" cy="591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9392" y="4940433"/>
            <a:ext cx="53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213" y="5550520"/>
            <a:ext cx="25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 Modules = 7M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3079" y="493999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4414" y="469663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11504" y="442686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7469" y="4213313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23434" y="4014185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58462" y="3757042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31526" y="3524461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267685" y="3330887"/>
            <a:ext cx="70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0583" y="3824563"/>
            <a:ext cx="3429001" cy="23665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73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TEST: </a:t>
            </a:r>
            <a:r>
              <a:rPr lang="ro-RO" dirty="0"/>
              <a:t>faceți ceva cu o dimensiune lungă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" y="1866900"/>
            <a:ext cx="8054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ro-RO" sz="2400" dirty="0"/>
              <a:t>Ce se întâmplă dacă doriți să faceți ceva de o dimensiune mai lungă.</a:t>
            </a: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ro-RO" sz="2400" dirty="0"/>
              <a:t>Construți ambele module de mai jos. Care e cel mai stabil</a:t>
            </a:r>
            <a:r>
              <a:rPr lang="en-US" sz="2400" dirty="0"/>
              <a:t>?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9063" y="3242835"/>
            <a:ext cx="7281746" cy="240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2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216394"/>
            <a:ext cx="7989752" cy="596796"/>
          </a:xfrm>
        </p:spPr>
        <p:txBody>
          <a:bodyPr/>
          <a:lstStyle/>
          <a:p>
            <a:r>
              <a:rPr lang="en-US" dirty="0"/>
              <a:t>LIFTARMS – 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19" y="3547095"/>
            <a:ext cx="2728825" cy="1707406"/>
          </a:xfrm>
        </p:spPr>
        <p:txBody>
          <a:bodyPr>
            <a:no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400" b="0" dirty="0"/>
              <a:t>Nu forțați piesele </a:t>
            </a:r>
            <a:r>
              <a:rPr lang="en-US" sz="2400" b="0" dirty="0"/>
              <a:t>LEGO </a:t>
            </a:r>
            <a:r>
              <a:rPr lang="ro-RO" sz="2400" b="0" dirty="0"/>
              <a:t>în unghiuri pentru care nu e construit. Veți </a:t>
            </a:r>
            <a:r>
              <a:rPr lang="ro-RO" sz="2400" dirty="0"/>
              <a:t>adăuga</a:t>
            </a:r>
            <a:r>
              <a:rPr lang="ro-RO" sz="2400" b="0" dirty="0"/>
              <a:t> stres pe bride și pe pini.</a:t>
            </a:r>
            <a:endParaRPr lang="en-US" sz="2400" b="0" dirty="0"/>
          </a:p>
          <a:p>
            <a:pPr marL="800100" lvl="1" indent="-342900">
              <a:buFont typeface="Arial" charset="0"/>
              <a:buChar char="•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0499" y="1367437"/>
            <a:ext cx="8322175" cy="3077909"/>
            <a:chOff x="457199" y="431750"/>
            <a:chExt cx="8322175" cy="30779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3899" y="431750"/>
              <a:ext cx="8245475" cy="238093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252652" y="171635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4X2</a:t>
              </a:r>
            </a:p>
            <a:p>
              <a:pPr algn="ctr"/>
              <a:r>
                <a:rPr lang="en-US" sz="1400" dirty="0"/>
                <a:t>90 degrees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199" y="1746090"/>
              <a:ext cx="8028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T-beam</a:t>
              </a:r>
            </a:p>
            <a:p>
              <a:pPr algn="ctr"/>
              <a:r>
                <a:rPr lang="en-US" sz="1400" dirty="0"/>
                <a:t>3X3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7774" y="1731222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4X3</a:t>
              </a:r>
            </a:p>
            <a:p>
              <a:pPr algn="ctr"/>
              <a:r>
                <a:rPr lang="en-US" sz="1400" dirty="0"/>
                <a:t>90 degrees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95883" y="2239573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4X4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51532" y="2337471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4X2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19551" y="2341485"/>
              <a:ext cx="1137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Angle</a:t>
              </a:r>
            </a:p>
            <a:p>
              <a:pPr algn="ctr"/>
              <a:r>
                <a:rPr lang="en-US" sz="1400" dirty="0"/>
                <a:t>3X7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06528" y="2770995"/>
              <a:ext cx="11374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Double Angle</a:t>
              </a:r>
            </a:p>
            <a:p>
              <a:pPr algn="ctr"/>
              <a:r>
                <a:rPr lang="en-US" sz="1400" dirty="0"/>
                <a:t>3X7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7117" y="4476334"/>
            <a:ext cx="2456488" cy="16912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15353" y="3779959"/>
            <a:ext cx="1978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Aceste bride sunt toate la un unghi de </a:t>
            </a:r>
            <a:r>
              <a:rPr lang="en-US" dirty="0"/>
              <a:t>53.1° angle. </a:t>
            </a:r>
            <a:r>
              <a:rPr lang="ro-RO" dirty="0"/>
              <a:t>Acest unghi face </a:t>
            </a:r>
            <a:r>
              <a:rPr lang="en-US" dirty="0"/>
              <a:t>3:4:5 </a:t>
            </a:r>
            <a:r>
              <a:rPr lang="ro-RO" dirty="0"/>
              <a:t>triunghiuri drepte ca cel din fotografie</a:t>
            </a:r>
            <a:r>
              <a:rPr lang="en-US" dirty="0"/>
              <a:t>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536535" y="1559859"/>
            <a:ext cx="3544488" cy="4816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Pini </a:t>
            </a:r>
            <a:r>
              <a:rPr lang="en-US" dirty="0"/>
              <a:t>TECHNIC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5831"/>
            <a:ext cx="4972050" cy="4373563"/>
          </a:xfrm>
        </p:spPr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sz="2400" b="0" dirty="0"/>
              <a:t>LEGO </a:t>
            </a:r>
            <a:r>
              <a:rPr lang="ro-RO" sz="2400" dirty="0"/>
              <a:t>produce 2 tipuri de pini</a:t>
            </a:r>
            <a:r>
              <a:rPr lang="en-US" sz="2400" b="0" dirty="0"/>
              <a:t>: </a:t>
            </a:r>
            <a:r>
              <a:rPr lang="ro-RO" sz="2400" b="0" dirty="0"/>
              <a:t>cu frițiune și fără fricțiune.</a:t>
            </a:r>
            <a:endParaRPr lang="en-US" sz="2400" b="0" dirty="0"/>
          </a:p>
          <a:p>
            <a:pPr marL="342900" indent="-342900">
              <a:buFont typeface="Arial" charset="0"/>
              <a:buChar char="•"/>
            </a:pPr>
            <a:r>
              <a:rPr lang="ro-RO" sz="2400" b="0" dirty="0"/>
              <a:t>O greșeală comună este să-i utilizați pe ambii în construcțiile voastre. </a:t>
            </a:r>
            <a:endParaRPr lang="en-US" sz="2400" b="0" dirty="0"/>
          </a:p>
          <a:p>
            <a:pPr marL="342900" indent="-342900">
              <a:buFont typeface="Arial" charset="0"/>
              <a:buChar char="•"/>
            </a:pPr>
            <a:r>
              <a:rPr lang="ro-RO" sz="2400" b="0" dirty="0"/>
              <a:t>Deoarece, ce tip de pin folosiți contează</a:t>
            </a:r>
            <a:r>
              <a:rPr lang="en-US" sz="2400" b="0" dirty="0"/>
              <a:t>!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62600" y="1999628"/>
            <a:ext cx="3581400" cy="2838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29250" y="5303520"/>
            <a:ext cx="270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 – </a:t>
            </a:r>
            <a:r>
              <a:rPr lang="ro-RO" dirty="0"/>
              <a:t>Fără frecare</a:t>
            </a:r>
            <a:endParaRPr lang="en-US" dirty="0"/>
          </a:p>
          <a:p>
            <a:r>
              <a:rPr lang="en-US" dirty="0"/>
              <a:t>WF- </a:t>
            </a:r>
            <a:r>
              <a:rPr lang="ro-RO" dirty="0"/>
              <a:t>Cu frecare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6058" y="4539760"/>
            <a:ext cx="1109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95483" y="4553828"/>
            <a:ext cx="1204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22167" y="1737695"/>
            <a:ext cx="11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WF   </a:t>
            </a:r>
            <a:r>
              <a:rPr lang="en-US" dirty="0"/>
              <a:t>FL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9882" y="2147444"/>
            <a:ext cx="104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   FL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61646" y="1962778"/>
            <a:ext cx="60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4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Testarea pinilor </a:t>
            </a:r>
            <a:r>
              <a:rPr lang="en-US" dirty="0"/>
              <a:t>TECHNIC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459" y="1491665"/>
            <a:ext cx="49720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400" b="0" dirty="0"/>
              <a:t>Construiți ambele mecanisme</a:t>
            </a:r>
            <a:r>
              <a:rPr lang="en-US" sz="2400" b="0" dirty="0"/>
              <a:t>. </a:t>
            </a:r>
            <a:r>
              <a:rPr lang="ro-RO" sz="2400" b="0" dirty="0"/>
              <a:t>Unul folosește un pin negru cu fricțiune și celălalt folosește un pin fără fricțiune.</a:t>
            </a:r>
            <a:endParaRPr lang="en-US" sz="2400" b="0" dirty="0"/>
          </a:p>
          <a:p>
            <a:pPr marL="342900" indent="-342900">
              <a:buFont typeface="Arial" charset="0"/>
              <a:buChar char="•"/>
            </a:pPr>
            <a:r>
              <a:rPr lang="ro-RO" sz="2400" b="0" dirty="0"/>
              <a:t>Ce este diferit</a:t>
            </a:r>
            <a:r>
              <a:rPr lang="en-US" sz="2400" b="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8720" y="1744732"/>
            <a:ext cx="1660433" cy="18526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79579" y="1644065"/>
            <a:ext cx="127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WF      FL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8712" y="3445394"/>
            <a:ext cx="7687913" cy="286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Cadrele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714750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800" b="0" dirty="0"/>
              <a:t>Cadrele deschise și cele în H adaugă stabilitate construcțiilor tale fără a adăuga însă greutate.</a:t>
            </a:r>
            <a:endParaRPr lang="en-US" sz="2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6633" y="1938651"/>
            <a:ext cx="4666041" cy="35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5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Testarea cadrelor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311912" cy="3867079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2400" b="0" dirty="0"/>
              <a:t>Construiți câte un dispozitiv din fiecare</a:t>
            </a:r>
            <a:r>
              <a:rPr lang="en-US" sz="2400" b="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ro-RO" sz="2400" b="0" dirty="0"/>
              <a:t>Comparați-le pentru </a:t>
            </a:r>
            <a:r>
              <a:rPr lang="ro-RO" sz="2400" b="0" u="sng" dirty="0"/>
              <a:t>greutate</a:t>
            </a:r>
            <a:r>
              <a:rPr lang="ro-RO" sz="2400" b="0" dirty="0"/>
              <a:t> și </a:t>
            </a:r>
            <a:r>
              <a:rPr lang="ro-RO" sz="2400" b="0" u="sng" dirty="0"/>
              <a:t>stabilitate</a:t>
            </a:r>
            <a:r>
              <a:rPr lang="ro-RO" sz="2400" b="0" dirty="0"/>
              <a:t>. </a:t>
            </a:r>
            <a:endParaRPr lang="en-US" sz="2400" b="0" u="sng" dirty="0"/>
          </a:p>
          <a:p>
            <a:pPr marL="342900" indent="-342900">
              <a:buFont typeface="Arial" charset="0"/>
              <a:buChar char="•"/>
            </a:pPr>
            <a:r>
              <a:rPr lang="ro-RO" sz="2400" dirty="0"/>
              <a:t>Î</a:t>
            </a:r>
            <a:r>
              <a:rPr lang="ro-RO" sz="2400" b="0" dirty="0"/>
              <a:t>ncercați să trageți de piese</a:t>
            </a:r>
            <a:r>
              <a:rPr lang="en-US" sz="2400" b="0" dirty="0"/>
              <a:t>. </a:t>
            </a:r>
            <a:r>
              <a:rPr lang="ro-RO" sz="2400" b="0" dirty="0"/>
              <a:t> Care dintre ele stă împreună cel mai bine</a:t>
            </a:r>
            <a:r>
              <a:rPr lang="en-US" sz="2400" b="0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134" y="1752600"/>
            <a:ext cx="5337666" cy="391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82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14739</TotalTime>
  <Words>722</Words>
  <Application>Microsoft Office PowerPoint</Application>
  <PresentationFormat>On-screen Show (4:3)</PresentationFormat>
  <Paragraphs>123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Bazele Technic </vt:lpstr>
      <vt:lpstr>Ești nou în TECHNIC?</vt:lpstr>
      <vt:lpstr>Bride</vt:lpstr>
      <vt:lpstr>TEST: faceți ceva cu o dimensiune lungă</vt:lpstr>
      <vt:lpstr>LIFTARMS – ANGLES</vt:lpstr>
      <vt:lpstr>Pini TECHNIC </vt:lpstr>
      <vt:lpstr>Testarea pinilor TECHNIC</vt:lpstr>
      <vt:lpstr>Cadrele</vt:lpstr>
      <vt:lpstr>Testarea cadrelor</vt:lpstr>
      <vt:lpstr>Schimbarea direcțiilor</vt:lpstr>
      <vt:lpstr>AXLES</vt:lpstr>
      <vt:lpstr>Conectorii de ax </vt:lpstr>
      <vt:lpstr>AXLE TEST</vt:lpstr>
      <vt:lpstr>Distanțiere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Robotica</cp:lastModifiedBy>
  <cp:revision>208</cp:revision>
  <cp:lastPrinted>2016-08-04T16:20:00Z</cp:lastPrinted>
  <dcterms:created xsi:type="dcterms:W3CDTF">2014-10-28T21:59:38Z</dcterms:created>
  <dcterms:modified xsi:type="dcterms:W3CDTF">2023-08-26T08:37:14Z</dcterms:modified>
</cp:coreProperties>
</file>