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21"/>
  </p:notesMasterIdLst>
  <p:handoutMasterIdLst>
    <p:handoutMasterId r:id="rId22"/>
  </p:handoutMasterIdLst>
  <p:sldIdLst>
    <p:sldId id="289" r:id="rId8"/>
    <p:sldId id="310" r:id="rId9"/>
    <p:sldId id="318" r:id="rId10"/>
    <p:sldId id="312" r:id="rId11"/>
    <p:sldId id="317" r:id="rId12"/>
    <p:sldId id="306" r:id="rId13"/>
    <p:sldId id="313" r:id="rId14"/>
    <p:sldId id="316" r:id="rId15"/>
    <p:sldId id="307" r:id="rId16"/>
    <p:sldId id="320" r:id="rId17"/>
    <p:sldId id="309" r:id="rId18"/>
    <p:sldId id="314"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2" autoAdjust="0"/>
    <p:restoredTop sz="94718"/>
  </p:normalViewPr>
  <p:slideViewPr>
    <p:cSldViewPr snapToGrid="0" snapToObjects="1">
      <p:cViewPr varScale="1">
        <p:scale>
          <a:sx n="80" d="100"/>
          <a:sy n="80" d="100"/>
        </p:scale>
        <p:origin x="103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90817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82739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13AA75-777C-5446-9C80-E3F63177E6C3}"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25DBBD-D005-3342-9C2D-BF5CABF12CBC}"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0B4DC-88B4-5749-A078-58F76A98206F}"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1B1F43-D26A-F441-B362-59905CB87787}" type="datetime1">
              <a:rPr lang="en-US" smtClean="0"/>
              <a:t>8/26/2023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84A2E-2B35-0947-8756-6BF16956921E}"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C910CFA-EA41-BE4F-8CB0-BCE7D425E502}" type="datetime1">
              <a:rPr lang="en-US" smtClean="0"/>
              <a:t>8/26/2023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A292B5-2DD5-984A-B6FB-13875C909105}"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C5BA1-0448-F344-8C6A-6D3323381468}"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3C87D-A5CC-F348-835B-692F91539C7F}"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AB494-3EC5-F645-9ECE-4DD11580C2E3}"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CD88B-1FC7-BA46-8FFB-1EA9537325C7}"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2543D-5A64-4745-A484-F713051F30DA}"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46D33B-5635-354F-9220-AD5A07B61BED}"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3660C-4F66-4447-B9EB-1D8F8D98A5DF}"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C4CDD-5B6C-1B4B-8D09-D57AEAA67DC6}"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C25177-FC81-7343-BE83-85E5151AA172}"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B485A-DE95-E643-ADCA-C3F9C3CAA28F}"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2BED3-3122-FB4D-ACF1-10006FFF38E5}"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DAD54-36ED-3B43-B956-912D8B2B3999}"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15998D-E756-3645-AE1E-2E6B6A45296E}"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B5B8EB-3D13-E843-A658-47434EC55C02}"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19102-FED4-CE4A-998A-EBA01446B4CA}"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34809B0-4187-8F4A-8F61-E39A0159C3D7}" type="datetime1">
              <a:rPr lang="en-US" smtClean="0"/>
              <a:t>8/26/2023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BAB1AC-EC36-1949-B322-DC49B15BFAC6}"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D2C499-5BD3-D54E-8D4B-49F25F938341}"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16E08-6AC3-A743-9DE9-E9AA2999BAF4}"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D6DD5-D5D5-0148-B238-11B750B1B855}"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075CFB-E5C7-E244-95D5-F6F0CE8A65B8}"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43877-C8A5-9F4B-B28A-17DB7A880C24}"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F3C7FD7-F0D8-3D48-A288-3FB1A3C97CDD}" type="datetime1">
              <a:rPr lang="en-US" smtClean="0"/>
              <a:t>8/26/2023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CF6E1-E4D7-E24F-8B51-FC2C984F1284}"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D25E3-9432-F14F-B204-BBD2E6469F27}"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792ED-D5EF-644D-905C-45F2377485AD}"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B6AF966-9BE7-3947-8FE9-75EB2B6827E5}"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700A8-124B-C54C-8FA9-C2161FDDB4C4}"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C344C-0408-1F4B-B2D0-BCAFB296FB32}"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F3B36E-408B-0C4B-A2D7-60D29B334FCF}"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67618-A0EA-1F42-A144-753C0FF07248}"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AC71D-A04B-F34B-9CE6-F52E717E9CA6}"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5F0864-0D70-2949-AD0C-FCED68EE22A4}" type="datetime1">
              <a:rPr lang="en-US" smtClean="0"/>
              <a:t>8/26/2023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83030"/>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D3DF0-7F81-B24A-BB11-E9F26C3644A0}"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E888614-C612-0D4C-A24A-8941E40911FB}" type="datetime1">
              <a:rPr lang="en-US" smtClean="0"/>
              <a:t>8/26/2023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6AD34-DAA6-544F-BBCF-BB999C76CE9D}"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4C5E8-0BEC-9246-9792-5284E677C10D}"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BE2BBF-3E66-3141-B5E4-14EBE88CF13E}"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6A8A1F-20A2-DE4D-945B-C27B29903160}"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590DE-9D5A-6041-BD4A-281E221077BF}"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98E5F-F4DD-454F-ABB1-89E81BD84AB8}"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4F072-CFAE-6C46-8306-36783E95FF11}"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34678F-2F9B-9247-B75E-C7BE9DE2F7A9}"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0AB462-F68D-574B-BA6F-597B8F9D7725}"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65B343-5275-9546-9677-43620B7CB9D3}"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542C50-9AD5-3441-8866-725609CAE2AF}"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C2C7E5-22C4-324C-9BCA-E14006443589}"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31D931-AF66-2D4A-95AE-77814C56A871}"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C4661C-A1BF-BF4E-9ED4-8C4FA99D0CBB}"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330AC6-C9E4-5C46-9595-EEB88F487EDA}"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747064-F3BA-D544-B035-BE81F4430433}"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F5133-2B52-9744-9B18-83721FBE2B78}"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7598F4-5E7B-A24B-B5CD-CDCAA01A3FA7}"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55317-F2D4-6F4D-B998-EBE6C364AE9B}"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E572A6-4F14-C44A-A929-3F71E74F8155}"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7A4AA-2078-104E-B34A-B03C21DFC939}"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FF14D158-23B2-894D-84A1-74C8EBC1D669}" type="datetime1">
              <a:rPr lang="en-US" smtClean="0"/>
              <a:t>8/26/2023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83017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2E6E8AA7-82B5-8845-812D-8E2BB19A8BE9}" type="datetime1">
              <a:rPr lang="en-US" smtClean="0"/>
              <a:t>8/26/2023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16968784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8/26/2023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7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C26FB-36A1-F044-A350-85EDE252F196}"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E84A4EF-5762-9A40-AD53-F21799518067}" type="datetime1">
              <a:rPr lang="en-US" smtClean="0"/>
              <a:t>8/26/2023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3273164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B7DF61B5-75B4-104B-A7C3-72B2634EEAFB}" type="datetime1">
              <a:rPr lang="en-US" smtClean="0"/>
              <a:t>8/26/2023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8340466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AB17324-7527-E748-AB97-041726C9E9E0}" type="datetime1">
              <a:rPr lang="en-US" smtClean="0"/>
              <a:t>8/26/2023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340879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4F47489C-70B9-AC41-B9F8-F073F86D3006}" type="datetime1">
              <a:rPr lang="en-US" smtClean="0"/>
              <a:t>8/26/2023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404144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C941C8E3-A2F9-5E46-9D7B-5749F19C0E3B}" type="datetime1">
              <a:rPr lang="en-US" smtClean="0"/>
              <a:t>8/26/2023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0354032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8CD7307F-4CC3-464D-B988-509795AB9F3C}" type="datetime1">
              <a:rPr lang="en-US" smtClean="0"/>
              <a:t>8/26/2023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7977896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E6B5AF96-47FD-4241-A0D2-7CEAC0AB2917}" type="datetime1">
              <a:rPr lang="en-US" smtClean="0"/>
              <a:t>8/26/2023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05941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6CC78CE0-F628-5F4D-80DB-F1AA1D58E3AD}" type="datetime1">
              <a:rPr lang="en-US" smtClean="0"/>
              <a:t>8/26/2023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51329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1F1F2-7E06-2E4D-8656-D47A5EC413C9}"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B8D1C7-8764-934F-A052-B8EDC1ED3A42}"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19E89A6-DF48-E546-8E5A-EB20B69E5D23}" type="datetime1">
              <a:rPr lang="en-US" smtClean="0"/>
              <a:t>8/26/2023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91814C1-40BC-0A43-B923-BE8F200252E6}" type="datetime1">
              <a:rPr lang="en-US" smtClean="0"/>
              <a:t>8/26/2023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D32B9-E4B6-ED4A-A80C-10C01B962E46}" type="datetime1">
              <a:rPr lang="en-US" smtClean="0"/>
              <a:t>8/26/2023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13FA4E-4C34-7C40-BFD0-18AD4840B1BB}" type="datetime1">
              <a:rPr lang="en-US" smtClean="0"/>
              <a:t>8/26/2023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BE8B772-DF9C-1141-8261-A9D0CF0622FD}" type="datetime1">
              <a:rPr lang="en-US" smtClean="0"/>
              <a:t>8/26/2023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DE719-3782-BA47-A68D-9AF58FBE6AE9}" type="datetime1">
              <a:rPr lang="en-US" smtClean="0"/>
              <a:t>8/26/2023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BDA5CD3-8491-7246-AD58-67B2EBEC7C89}" type="datetime1">
              <a:rPr lang="en-US" smtClean="0"/>
              <a:t>8/26/2023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6615975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hyperlink" Target="http://www.flltutorials.com/" TargetMode="External"/><Relationship Id="rId2" Type="http://schemas.openxmlformats.org/officeDocument/2006/relationships/notesSlide" Target="../notesSlides/notesSlide3.xml"/><Relationship Id="rId1" Type="http://schemas.openxmlformats.org/officeDocument/2006/relationships/slideLayout" Target="../slideLayouts/slideLayout68.xml"/><Relationship Id="rId5" Type="http://schemas.openxmlformats.org/officeDocument/2006/relationships/image" Target="../media/image18.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hyperlink" Target="https://ev3lessons.com/en/Resources/WheelConverter/" TargetMode="External"/><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ro-RO" dirty="0"/>
              <a:t>Roțile</a:t>
            </a:r>
            <a:endParaRPr lang="en-US" dirty="0"/>
          </a:p>
        </p:txBody>
      </p:sp>
      <p:sp>
        <p:nvSpPr>
          <p:cNvPr id="2" name="Subtitle 1"/>
          <p:cNvSpPr>
            <a:spLocks noGrp="1"/>
          </p:cNvSpPr>
          <p:nvPr>
            <p:ph type="subTitle" idx="1"/>
          </p:nvPr>
        </p:nvSpPr>
        <p:spPr/>
        <p:txBody>
          <a:bodyPr/>
          <a:lstStyle/>
          <a:p>
            <a:r>
              <a:rPr lang="en-US"/>
              <a:t>SESHAN BROTHERS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1826-653C-B181-1EDE-35934284CA1D}"/>
              </a:ext>
            </a:extLst>
          </p:cNvPr>
          <p:cNvSpPr>
            <a:spLocks noGrp="1"/>
          </p:cNvSpPr>
          <p:nvPr>
            <p:ph type="title"/>
          </p:nvPr>
        </p:nvSpPr>
        <p:spPr/>
        <p:txBody>
          <a:bodyPr/>
          <a:lstStyle/>
          <a:p>
            <a:r>
              <a:rPr lang="ro-RO" dirty="0"/>
              <a:t>Roata încastrată </a:t>
            </a:r>
            <a:r>
              <a:rPr lang="en-US" dirty="0"/>
              <a:t>SPIKE PRIME</a:t>
            </a:r>
          </a:p>
        </p:txBody>
      </p:sp>
      <p:sp>
        <p:nvSpPr>
          <p:cNvPr id="3" name="Content Placeholder 2">
            <a:extLst>
              <a:ext uri="{FF2B5EF4-FFF2-40B4-BE49-F238E27FC236}">
                <a16:creationId xmlns:a16="http://schemas.microsoft.com/office/drawing/2014/main" id="{59F07F17-F67D-3574-D014-FE07193B8C66}"/>
              </a:ext>
            </a:extLst>
          </p:cNvPr>
          <p:cNvSpPr>
            <a:spLocks noGrp="1"/>
          </p:cNvSpPr>
          <p:nvPr>
            <p:ph idx="1"/>
          </p:nvPr>
        </p:nvSpPr>
        <p:spPr>
          <a:xfrm>
            <a:off x="448092" y="1505583"/>
            <a:ext cx="3834542" cy="4353215"/>
          </a:xfrm>
        </p:spPr>
        <p:txBody>
          <a:bodyPr>
            <a:normAutofit/>
          </a:bodyPr>
          <a:lstStyle/>
          <a:p>
            <a:r>
              <a:rPr lang="ro-RO" sz="2400" dirty="0"/>
              <a:t>Roata din încastrare poate fi scoasă utilizând ața dentară.</a:t>
            </a:r>
            <a:endParaRPr lang="en-US" sz="2400" dirty="0"/>
          </a:p>
          <a:p>
            <a:endParaRPr lang="en-US" sz="2400" dirty="0"/>
          </a:p>
        </p:txBody>
      </p:sp>
      <p:sp>
        <p:nvSpPr>
          <p:cNvPr id="4" name="Footer Placeholder 3">
            <a:extLst>
              <a:ext uri="{FF2B5EF4-FFF2-40B4-BE49-F238E27FC236}">
                <a16:creationId xmlns:a16="http://schemas.microsoft.com/office/drawing/2014/main" id="{C1FC521C-4FE3-34CE-38F5-DE87EA5F7062}"/>
              </a:ext>
            </a:extLst>
          </p:cNvPr>
          <p:cNvSpPr>
            <a:spLocks noGrp="1"/>
          </p:cNvSpPr>
          <p:nvPr>
            <p:ph type="ftr" sz="quarter" idx="11"/>
          </p:nvPr>
        </p:nvSpPr>
        <p:spPr/>
        <p:txBody>
          <a:bodyPr/>
          <a:lstStyle/>
          <a:p>
            <a:r>
              <a:rPr lang="en-US"/>
              <a:t>© 2023, FLLTutorials.com, Last Edit 5/29/2023</a:t>
            </a:r>
          </a:p>
        </p:txBody>
      </p:sp>
      <p:pic>
        <p:nvPicPr>
          <p:cNvPr id="5" name="Content Placeholder 10" descr="A picture containing clock&#10;&#10;Description automatically generated">
            <a:extLst>
              <a:ext uri="{FF2B5EF4-FFF2-40B4-BE49-F238E27FC236}">
                <a16:creationId xmlns:a16="http://schemas.microsoft.com/office/drawing/2014/main" id="{5CF23CB1-98C3-9E3B-6975-DC76375A2A85}"/>
              </a:ext>
            </a:extLst>
          </p:cNvPr>
          <p:cNvPicPr>
            <a:picLocks noChangeAspect="1"/>
          </p:cNvPicPr>
          <p:nvPr/>
        </p:nvPicPr>
        <p:blipFill rotWithShape="1">
          <a:blip r:embed="rId2"/>
          <a:srcRect l="63714" t="13068" r="26680" b="71681"/>
          <a:stretch/>
        </p:blipFill>
        <p:spPr>
          <a:xfrm>
            <a:off x="4655146" y="1284271"/>
            <a:ext cx="3907662" cy="3489758"/>
          </a:xfrm>
          <a:prstGeom prst="rect">
            <a:avLst/>
          </a:prstGeom>
          <a:noFill/>
        </p:spPr>
      </p:pic>
    </p:spTree>
    <p:extLst>
      <p:ext uri="{BB962C8B-B14F-4D97-AF65-F5344CB8AC3E}">
        <p14:creationId xmlns:p14="http://schemas.microsoft.com/office/powerpoint/2010/main" val="269481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Roțile pentru alte utilizări</a:t>
            </a:r>
            <a:endParaRPr lang="en-US" dirty="0"/>
          </a:p>
        </p:txBody>
      </p:sp>
      <p:sp>
        <p:nvSpPr>
          <p:cNvPr id="3" name="Content Placeholder 2"/>
          <p:cNvSpPr>
            <a:spLocks noGrp="1"/>
          </p:cNvSpPr>
          <p:nvPr>
            <p:ph idx="1"/>
          </p:nvPr>
        </p:nvSpPr>
        <p:spPr>
          <a:xfrm>
            <a:off x="457200" y="1445164"/>
            <a:ext cx="8245474" cy="4373563"/>
          </a:xfrm>
        </p:spPr>
        <p:txBody>
          <a:bodyPr>
            <a:normAutofit/>
          </a:bodyPr>
          <a:lstStyle/>
          <a:p>
            <a:r>
              <a:rPr lang="ro-RO" sz="2400" dirty="0"/>
              <a:t>Roțile pot ajuta robotul vostru să meargă de-alungul pereților</a:t>
            </a:r>
            <a:r>
              <a:rPr lang="en-US" sz="2400" dirty="0"/>
              <a:t>. </a:t>
            </a:r>
          </a:p>
          <a:p>
            <a:r>
              <a:rPr lang="ro-RO" sz="2400" dirty="0"/>
              <a:t>Sfat pentru </a:t>
            </a:r>
            <a:r>
              <a:rPr lang="en-US" sz="2400" dirty="0"/>
              <a:t>FLL: </a:t>
            </a:r>
            <a:r>
              <a:rPr lang="ro-RO" sz="2400" dirty="0"/>
              <a:t> Asigurați-vă că ele sunt instalate la înălțimea corectă pentru masa voastră (acasă sau la competiție). Poți avea pereți de lemn fie de </a:t>
            </a:r>
            <a:r>
              <a:rPr lang="en-US" sz="2400" dirty="0"/>
              <a:t>2X4 </a:t>
            </a:r>
            <a:r>
              <a:rPr lang="ro-RO" sz="2400" dirty="0"/>
              <a:t>sau</a:t>
            </a:r>
            <a:r>
              <a:rPr lang="en-US" sz="2400" dirty="0"/>
              <a:t> 2X3</a:t>
            </a:r>
            <a:r>
              <a:rPr lang="ro-RO" sz="2400" dirty="0"/>
              <a:t>.</a:t>
            </a:r>
            <a:endParaRPr lang="en-US" sz="2400" dirty="0"/>
          </a:p>
          <a:p>
            <a:endParaRPr lang="en-US" sz="2400" dirty="0"/>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Picture 5"/>
          <p:cNvPicPr>
            <a:picLocks noChangeAspect="1"/>
          </p:cNvPicPr>
          <p:nvPr/>
        </p:nvPicPr>
        <p:blipFill>
          <a:blip r:embed="rId2"/>
          <a:stretch>
            <a:fillRect/>
          </a:stretch>
        </p:blipFill>
        <p:spPr>
          <a:xfrm>
            <a:off x="4911437" y="3146270"/>
            <a:ext cx="3187700" cy="318770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07939" y="3393701"/>
            <a:ext cx="3603498" cy="2940269"/>
          </a:xfrm>
          <a:prstGeom prst="rect">
            <a:avLst/>
          </a:prstGeom>
        </p:spPr>
      </p:pic>
      <p:sp>
        <p:nvSpPr>
          <p:cNvPr id="8" name="Oval 7"/>
          <p:cNvSpPr/>
          <p:nvPr/>
        </p:nvSpPr>
        <p:spPr>
          <a:xfrm>
            <a:off x="7269522" y="4870137"/>
            <a:ext cx="754256"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57181" y="4708572"/>
            <a:ext cx="754256"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59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Instrumente utile</a:t>
            </a:r>
            <a:r>
              <a:rPr lang="en-US" dirty="0"/>
              <a:t>: </a:t>
            </a:r>
            <a:r>
              <a:rPr lang="ro-RO" dirty="0"/>
              <a:t>Fișa cu roțile </a:t>
            </a:r>
            <a:r>
              <a:rPr lang="en-US" dirty="0"/>
              <a:t>LEGO </a:t>
            </a:r>
          </a:p>
        </p:txBody>
      </p:sp>
      <p:sp>
        <p:nvSpPr>
          <p:cNvPr id="3" name="Content Placeholder 2"/>
          <p:cNvSpPr>
            <a:spLocks noGrp="1"/>
          </p:cNvSpPr>
          <p:nvPr>
            <p:ph idx="1"/>
          </p:nvPr>
        </p:nvSpPr>
        <p:spPr>
          <a:xfrm>
            <a:off x="457200" y="1831510"/>
            <a:ext cx="2576945" cy="348818"/>
          </a:xfrm>
          <a:solidFill>
            <a:schemeClr val="bg2"/>
          </a:solidFill>
        </p:spPr>
        <p:txBody>
          <a:bodyPr>
            <a:normAutofit fontScale="40000" lnSpcReduction="20000"/>
          </a:bodyPr>
          <a:lstStyle/>
          <a:p>
            <a:r>
              <a:rPr lang="en-US" dirty="0"/>
              <a:t>http://</a:t>
            </a:r>
            <a:r>
              <a:rPr lang="en-US" dirty="0" err="1"/>
              <a:t>wheels.sariel.pl</a:t>
            </a:r>
            <a:r>
              <a:rPr lang="en-US" dirty="0"/>
              <a:t>/</a:t>
            </a:r>
          </a:p>
          <a:p>
            <a:endParaRPr lang="en-US" dirty="0"/>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Content Placeholder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34145" y="1655519"/>
            <a:ext cx="5673229" cy="4296235"/>
          </a:xfrm>
          <a:prstGeom prst="rect">
            <a:avLst/>
          </a:prstGeom>
        </p:spPr>
      </p:pic>
    </p:spTree>
    <p:extLst>
      <p:ext uri="{BB962C8B-B14F-4D97-AF65-F5344CB8AC3E}">
        <p14:creationId xmlns:p14="http://schemas.microsoft.com/office/powerpoint/2010/main" val="179459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ro-RO" sz="2800" dirty="0"/>
              <a:t>Această lecție a fost scrisă de </a:t>
            </a:r>
            <a:r>
              <a:rPr lang="en-US" sz="2800" dirty="0"/>
              <a:t> Arvind </a:t>
            </a:r>
            <a:r>
              <a:rPr lang="ro-RO" sz="2800" dirty="0"/>
              <a:t>și</a:t>
            </a:r>
            <a:r>
              <a:rPr lang="en-US" sz="2800" dirty="0"/>
              <a:t> Sanjay </a:t>
            </a:r>
            <a:r>
              <a:rPr lang="en-US" sz="2800" dirty="0" err="1"/>
              <a:t>Seshan</a:t>
            </a:r>
            <a:endParaRPr lang="en-US" sz="2800" dirty="0"/>
          </a:p>
          <a:p>
            <a:r>
              <a:rPr lang="en-US" sz="2800" dirty="0"/>
              <a:t>M</a:t>
            </a:r>
            <a:r>
              <a:rPr lang="ro-RO" sz="2800" dirty="0"/>
              <a:t>ai multe lecții despre </a:t>
            </a:r>
            <a:r>
              <a:rPr lang="en-US" sz="2800" dirty="0"/>
              <a:t>FIRST LEGO League </a:t>
            </a:r>
            <a:r>
              <a:rPr lang="ro-RO" sz="2800" dirty="0"/>
              <a:t>sunt disponibile pe </a:t>
            </a:r>
            <a:r>
              <a:rPr lang="en-US" sz="2800" dirty="0">
                <a:solidFill>
                  <a:srgbClr val="0070C0"/>
                </a:solidFill>
                <a:hlinkClick r:id="rId3"/>
              </a:rPr>
              <a:t>www.flltutorials.com</a:t>
            </a:r>
            <a:endParaRPr lang="ro-RO" sz="2800" dirty="0">
              <a:solidFill>
                <a:srgbClr val="0070C0"/>
              </a:solidFill>
            </a:endParaRPr>
          </a:p>
          <a:p>
            <a:r>
              <a:rPr lang="ro-RO" sz="2800" dirty="0"/>
              <a:t>Fișa cu toți </a:t>
            </a:r>
            <a:r>
              <a:rPr lang="en-US" sz="2800" dirty="0"/>
              <a:t>LEGO </a:t>
            </a:r>
            <a:r>
              <a:rPr lang="ro-RO" sz="2800" dirty="0"/>
              <a:t>de pe </a:t>
            </a:r>
            <a:r>
              <a:rPr lang="en-US" sz="2800" dirty="0"/>
              <a:t>http://wheels.sariel.pl/ </a:t>
            </a:r>
            <a:endParaRPr lang="ro-RO" sz="2800" dirty="0">
              <a:solidFill>
                <a:srgbClr val="0070C0"/>
              </a:solidFill>
            </a:endParaRPr>
          </a:p>
          <a:p>
            <a:r>
              <a:rPr lang="ro-RO" sz="2800" dirty="0">
                <a:solidFill>
                  <a:srgbClr val="0070C0"/>
                </a:solidFill>
              </a:rPr>
              <a:t>Această lecție a fost tradusă în limba romană de echipa FTC Rosophia #21455</a:t>
            </a:r>
            <a:endParaRPr lang="en-US" sz="2800" dirty="0">
              <a:solidFill>
                <a:srgbClr val="0070C0"/>
              </a:solidFill>
            </a:endParaRPr>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69612" y="4752980"/>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Multe dintre care să alegeți</a:t>
            </a:r>
            <a:endParaRPr lang="en-US" dirty="0"/>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7" name="TextBox 6"/>
          <p:cNvSpPr txBox="1"/>
          <p:nvPr/>
        </p:nvSpPr>
        <p:spPr>
          <a:xfrm>
            <a:off x="394721" y="1510762"/>
            <a:ext cx="3193043" cy="1477328"/>
          </a:xfrm>
          <a:prstGeom prst="rect">
            <a:avLst/>
          </a:prstGeom>
          <a:noFill/>
        </p:spPr>
        <p:txBody>
          <a:bodyPr wrap="square" rtlCol="0">
            <a:spAutoFit/>
          </a:bodyPr>
          <a:lstStyle/>
          <a:p>
            <a:pPr marL="285750" indent="-285750">
              <a:buFont typeface="Arial" charset="0"/>
              <a:buChar char="•"/>
            </a:pPr>
            <a:r>
              <a:rPr lang="en-US" dirty="0"/>
              <a:t>LEGO </a:t>
            </a:r>
            <a:r>
              <a:rPr lang="ro-RO" dirty="0"/>
              <a:t>este cel mai mare producător de anvelope din lume</a:t>
            </a:r>
            <a:r>
              <a:rPr lang="en-US" dirty="0"/>
              <a:t>!</a:t>
            </a:r>
          </a:p>
          <a:p>
            <a:pPr marL="285750" indent="-285750">
              <a:buFont typeface="Arial" charset="0"/>
              <a:buChar char="•"/>
            </a:pPr>
            <a:r>
              <a:rPr lang="en-US" dirty="0"/>
              <a:t>LEGO </a:t>
            </a:r>
            <a:r>
              <a:rPr lang="ro-RO" dirty="0"/>
              <a:t>are roți de toate mărimile și fire</a:t>
            </a:r>
            <a:endParaRPr lang="en-US" dirty="0"/>
          </a:p>
        </p:txBody>
      </p:sp>
      <p:grpSp>
        <p:nvGrpSpPr>
          <p:cNvPr id="6" name="Group 5"/>
          <p:cNvGrpSpPr/>
          <p:nvPr/>
        </p:nvGrpSpPr>
        <p:grpSpPr>
          <a:xfrm>
            <a:off x="1293279" y="1707135"/>
            <a:ext cx="7850721" cy="4852139"/>
            <a:chOff x="494765" y="1765327"/>
            <a:chExt cx="7850721" cy="4852139"/>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t="14183" r="14144"/>
            <a:stretch/>
          </p:blipFill>
          <p:spPr>
            <a:xfrm>
              <a:off x="494765" y="1765327"/>
              <a:ext cx="7850721" cy="4852139"/>
            </a:xfrm>
            <a:prstGeom prst="rect">
              <a:avLst/>
            </a:prstGeom>
          </p:spPr>
        </p:pic>
        <p:sp>
          <p:nvSpPr>
            <p:cNvPr id="13" name="Rectangle 12"/>
            <p:cNvSpPr/>
            <p:nvPr/>
          </p:nvSpPr>
          <p:spPr>
            <a:xfrm>
              <a:off x="1950838" y="3192147"/>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68.8 X 36</a:t>
              </a:r>
              <a:endParaRPr lang="en-US" sz="1200" dirty="0"/>
            </a:p>
          </p:txBody>
        </p:sp>
        <p:sp>
          <p:nvSpPr>
            <p:cNvPr id="14" name="Rectangle 13"/>
            <p:cNvSpPr/>
            <p:nvPr/>
          </p:nvSpPr>
          <p:spPr>
            <a:xfrm>
              <a:off x="5209873" y="5362159"/>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94.2 X 22</a:t>
              </a:r>
              <a:endParaRPr lang="en-US" sz="1200" dirty="0"/>
            </a:p>
          </p:txBody>
        </p:sp>
        <p:sp>
          <p:nvSpPr>
            <p:cNvPr id="15" name="Rectangle 14"/>
            <p:cNvSpPr/>
            <p:nvPr/>
          </p:nvSpPr>
          <p:spPr>
            <a:xfrm>
              <a:off x="3276614" y="4312244"/>
              <a:ext cx="864433" cy="276999"/>
            </a:xfrm>
            <a:prstGeom prst="rect">
              <a:avLst/>
            </a:prstGeom>
            <a:solidFill>
              <a:schemeClr val="bg1">
                <a:lumMod val="95000"/>
                <a:alpha val="72000"/>
              </a:schemeClr>
            </a:solidFill>
          </p:spPr>
          <p:txBody>
            <a:bodyPr wrap="square">
              <a:spAutoFit/>
            </a:bodyPr>
            <a:lstStyle/>
            <a:p>
              <a:pPr algn="ctr"/>
              <a:r>
                <a:rPr lang="en-US" sz="1200" dirty="0"/>
                <a:t>56 X 26</a:t>
              </a:r>
            </a:p>
          </p:txBody>
        </p:sp>
        <p:sp>
          <p:nvSpPr>
            <p:cNvPr id="16" name="Rectangle 15"/>
            <p:cNvSpPr/>
            <p:nvPr/>
          </p:nvSpPr>
          <p:spPr>
            <a:xfrm>
              <a:off x="4675336" y="2162715"/>
              <a:ext cx="864433" cy="276999"/>
            </a:xfrm>
            <a:prstGeom prst="rect">
              <a:avLst/>
            </a:prstGeom>
            <a:solidFill>
              <a:schemeClr val="bg1">
                <a:lumMod val="95000"/>
                <a:alpha val="72000"/>
              </a:schemeClr>
            </a:solidFill>
          </p:spPr>
          <p:txBody>
            <a:bodyPr wrap="square">
              <a:spAutoFit/>
            </a:bodyPr>
            <a:lstStyle/>
            <a:p>
              <a:pPr algn="ctr"/>
              <a:r>
                <a:rPr lang="en-US" sz="1200" dirty="0"/>
                <a:t>43.2 X 22</a:t>
              </a:r>
            </a:p>
          </p:txBody>
        </p:sp>
        <p:sp>
          <p:nvSpPr>
            <p:cNvPr id="17" name="Rectangle 16"/>
            <p:cNvSpPr/>
            <p:nvPr/>
          </p:nvSpPr>
          <p:spPr>
            <a:xfrm>
              <a:off x="3487720" y="2645916"/>
              <a:ext cx="864433" cy="276999"/>
            </a:xfrm>
            <a:prstGeom prst="rect">
              <a:avLst/>
            </a:prstGeom>
            <a:solidFill>
              <a:schemeClr val="bg1">
                <a:lumMod val="95000"/>
                <a:alpha val="72000"/>
              </a:schemeClr>
            </a:solidFill>
          </p:spPr>
          <p:txBody>
            <a:bodyPr wrap="square">
              <a:spAutoFit/>
            </a:bodyPr>
            <a:lstStyle/>
            <a:p>
              <a:pPr algn="ctr"/>
              <a:r>
                <a:rPr lang="en-US" sz="1200" dirty="0"/>
                <a:t>56 X 28</a:t>
              </a:r>
            </a:p>
          </p:txBody>
        </p:sp>
        <p:sp>
          <p:nvSpPr>
            <p:cNvPr id="11" name="Rectangle 10"/>
            <p:cNvSpPr/>
            <p:nvPr/>
          </p:nvSpPr>
          <p:spPr>
            <a:xfrm>
              <a:off x="5135777" y="3391099"/>
              <a:ext cx="864433" cy="276999"/>
            </a:xfrm>
            <a:prstGeom prst="rect">
              <a:avLst/>
            </a:prstGeom>
            <a:solidFill>
              <a:schemeClr val="bg1">
                <a:lumMod val="95000"/>
                <a:alpha val="72000"/>
              </a:schemeClr>
            </a:solidFill>
          </p:spPr>
          <p:txBody>
            <a:bodyPr wrap="square">
              <a:spAutoFit/>
            </a:bodyPr>
            <a:lstStyle/>
            <a:p>
              <a:pPr algn="ctr"/>
              <a:r>
                <a:rPr lang="nb-NO" sz="1200" dirty="0">
                  <a:solidFill>
                    <a:srgbClr val="222222"/>
                  </a:solidFill>
                  <a:latin typeface="Noto Sans" charset="0"/>
                </a:rPr>
                <a:t>81.6 </a:t>
              </a:r>
              <a:r>
                <a:rPr lang="nb-NO" sz="1200" dirty="0" err="1">
                  <a:solidFill>
                    <a:srgbClr val="222222"/>
                  </a:solidFill>
                  <a:latin typeface="Noto Sans" charset="0"/>
                </a:rPr>
                <a:t>X</a:t>
              </a:r>
              <a:r>
                <a:rPr lang="nb-NO" sz="1200" dirty="0">
                  <a:solidFill>
                    <a:srgbClr val="222222"/>
                  </a:solidFill>
                  <a:latin typeface="Noto Sans" charset="0"/>
                </a:rPr>
                <a:t> 15</a:t>
              </a:r>
              <a:endParaRPr lang="en-US" sz="1200" dirty="0"/>
            </a:p>
          </p:txBody>
        </p:sp>
        <p:sp>
          <p:nvSpPr>
            <p:cNvPr id="18" name="Rectangle 17"/>
            <p:cNvSpPr/>
            <p:nvPr/>
          </p:nvSpPr>
          <p:spPr>
            <a:xfrm>
              <a:off x="7059590" y="4259500"/>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62.4 X 20</a:t>
              </a:r>
              <a:endParaRPr lang="en-US" sz="1200" dirty="0"/>
            </a:p>
          </p:txBody>
        </p:sp>
      </p:grpSp>
    </p:spTree>
    <p:extLst>
      <p:ext uri="{BB962C8B-B14F-4D97-AF65-F5344CB8AC3E}">
        <p14:creationId xmlns:p14="http://schemas.microsoft.com/office/powerpoint/2010/main" val="88096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1927-4D54-2E11-8327-5371C6396331}"/>
              </a:ext>
            </a:extLst>
          </p:cNvPr>
          <p:cNvSpPr>
            <a:spLocks noGrp="1"/>
          </p:cNvSpPr>
          <p:nvPr>
            <p:ph type="title"/>
          </p:nvPr>
        </p:nvSpPr>
        <p:spPr/>
        <p:txBody>
          <a:bodyPr/>
          <a:lstStyle/>
          <a:p>
            <a:r>
              <a:rPr lang="ro-RO" dirty="0"/>
              <a:t>Roțile spike prime</a:t>
            </a:r>
            <a:endParaRPr lang="en-US" dirty="0"/>
          </a:p>
        </p:txBody>
      </p:sp>
      <p:sp>
        <p:nvSpPr>
          <p:cNvPr id="3" name="Content Placeholder 2">
            <a:extLst>
              <a:ext uri="{FF2B5EF4-FFF2-40B4-BE49-F238E27FC236}">
                <a16:creationId xmlns:a16="http://schemas.microsoft.com/office/drawing/2014/main" id="{174B3B79-E373-7E10-DA5A-D6AF2C720C44}"/>
              </a:ext>
            </a:extLst>
          </p:cNvPr>
          <p:cNvSpPr>
            <a:spLocks noGrp="1"/>
          </p:cNvSpPr>
          <p:nvPr>
            <p:ph idx="1"/>
          </p:nvPr>
        </p:nvSpPr>
        <p:spPr>
          <a:xfrm>
            <a:off x="448091" y="1505583"/>
            <a:ext cx="8209772" cy="4353215"/>
          </a:xfrm>
        </p:spPr>
        <p:txBody>
          <a:bodyPr>
            <a:normAutofit/>
          </a:bodyPr>
          <a:lstStyle/>
          <a:p>
            <a:r>
              <a:rPr lang="ro-RO" sz="1600" dirty="0"/>
              <a:t>Cauciucul roții este turnat pe jantă. De aceea, nu vor aluneca de pe jantă așa cum fac multe alte cauciucuri LEGO</a:t>
            </a:r>
            <a:r>
              <a:rPr lang="en-US" sz="1600" dirty="0"/>
              <a:t>.</a:t>
            </a:r>
          </a:p>
          <a:p>
            <a:r>
              <a:rPr lang="ro-RO" sz="1600" dirty="0"/>
              <a:t>Cea mai mică roată e de </a:t>
            </a:r>
            <a:r>
              <a:rPr lang="en-US" sz="1600" dirty="0"/>
              <a:t>56 X14 (</a:t>
            </a:r>
            <a:r>
              <a:rPr lang="ro-RO" sz="1600" dirty="0"/>
              <a:t>aceeași mărime ca roata din setul </a:t>
            </a:r>
            <a:r>
              <a:rPr lang="en-US" sz="1600" dirty="0"/>
              <a:t>EV3 Core) </a:t>
            </a:r>
            <a:r>
              <a:rPr lang="ro-RO" sz="1600" dirty="0"/>
              <a:t>și cea mare are </a:t>
            </a:r>
            <a:r>
              <a:rPr lang="en-US" sz="1600" dirty="0"/>
              <a:t> X 14</a:t>
            </a:r>
          </a:p>
          <a:p>
            <a:r>
              <a:rPr lang="ro-RO" sz="1600" dirty="0"/>
              <a:t>Î</a:t>
            </a:r>
            <a:r>
              <a:rPr lang="en-US" sz="1600" dirty="0"/>
              <a:t>n SPIKE Prime, </a:t>
            </a:r>
            <a:r>
              <a:rPr lang="ro-RO" sz="1600" dirty="0"/>
              <a:t>primești patru roți </a:t>
            </a:r>
            <a:r>
              <a:rPr lang="en-US" sz="1600" dirty="0"/>
              <a:t>56 X14</a:t>
            </a:r>
            <a:r>
              <a:rPr lang="ro-RO" sz="1600" dirty="0"/>
              <a:t> în setul de bază și alte patru roți de </a:t>
            </a:r>
            <a:r>
              <a:rPr lang="en-US" sz="1600" dirty="0"/>
              <a:t>88 X 14 </a:t>
            </a:r>
            <a:r>
              <a:rPr lang="ro-RO" sz="1600" dirty="0"/>
              <a:t>î</a:t>
            </a:r>
            <a:r>
              <a:rPr lang="en-US" sz="1600" dirty="0"/>
              <a:t>n </a:t>
            </a:r>
            <a:r>
              <a:rPr lang="ro-RO" sz="1600" dirty="0"/>
              <a:t>setul de extensie</a:t>
            </a:r>
            <a:endParaRPr lang="en-US" sz="1600" dirty="0"/>
          </a:p>
          <a:p>
            <a:r>
              <a:rPr lang="ro-RO" sz="1600" dirty="0"/>
              <a:t>În timp ce aceste roți sunt tari</a:t>
            </a:r>
            <a:r>
              <a:rPr lang="en-US" sz="1600" dirty="0"/>
              <a:t>, </a:t>
            </a:r>
            <a:r>
              <a:rPr lang="ro-RO" sz="1600" dirty="0"/>
              <a:t>echipele adeseori se plâng că se murdăresc ușor și nu au destulă tracțiune. Din cauza acestor roți, robotul tinde să alunece pe planșă iar echipele care doresc să le folosească trebuie să le curețe foarte des.</a:t>
            </a:r>
            <a:endParaRPr lang="en-US" sz="1600" dirty="0"/>
          </a:p>
        </p:txBody>
      </p:sp>
      <p:sp>
        <p:nvSpPr>
          <p:cNvPr id="4" name="Footer Placeholder 3">
            <a:extLst>
              <a:ext uri="{FF2B5EF4-FFF2-40B4-BE49-F238E27FC236}">
                <a16:creationId xmlns:a16="http://schemas.microsoft.com/office/drawing/2014/main" id="{DF7C3767-A1DA-F32A-EA5B-DD25357DBCC7}"/>
              </a:ext>
            </a:extLst>
          </p:cNvPr>
          <p:cNvSpPr>
            <a:spLocks noGrp="1"/>
          </p:cNvSpPr>
          <p:nvPr>
            <p:ph type="ftr" sz="quarter" idx="11"/>
          </p:nvPr>
        </p:nvSpPr>
        <p:spPr/>
        <p:txBody>
          <a:bodyPr/>
          <a:lstStyle/>
          <a:p>
            <a:r>
              <a:rPr lang="en-US"/>
              <a:t>© 2023, FLLTutorials.com, Last Edit 5/29/2023</a:t>
            </a:r>
          </a:p>
        </p:txBody>
      </p:sp>
      <p:pic>
        <p:nvPicPr>
          <p:cNvPr id="5" name="Picture 4" descr="A picture containing object, clock, blue&#10;&#10;Description automatically generated">
            <a:extLst>
              <a:ext uri="{FF2B5EF4-FFF2-40B4-BE49-F238E27FC236}">
                <a16:creationId xmlns:a16="http://schemas.microsoft.com/office/drawing/2014/main" id="{09C28491-89C6-D616-B04F-957C643CA428}"/>
              </a:ext>
            </a:extLst>
          </p:cNvPr>
          <p:cNvPicPr>
            <a:picLocks noChangeAspect="1"/>
          </p:cNvPicPr>
          <p:nvPr/>
        </p:nvPicPr>
        <p:blipFill rotWithShape="1">
          <a:blip r:embed="rId2"/>
          <a:srcRect l="29141" t="40444" r="29622"/>
          <a:stretch/>
        </p:blipFill>
        <p:spPr>
          <a:xfrm>
            <a:off x="4692324" y="3836015"/>
            <a:ext cx="2155212" cy="2334510"/>
          </a:xfrm>
          <a:prstGeom prst="rect">
            <a:avLst/>
          </a:prstGeom>
        </p:spPr>
      </p:pic>
      <p:pic>
        <p:nvPicPr>
          <p:cNvPr id="6" name="Picture 5" descr="A picture containing object, clock, blue&#10;&#10;Description automatically generated">
            <a:extLst>
              <a:ext uri="{FF2B5EF4-FFF2-40B4-BE49-F238E27FC236}">
                <a16:creationId xmlns:a16="http://schemas.microsoft.com/office/drawing/2014/main" id="{3937CFAA-3C37-29C7-3B1F-07268B020DD6}"/>
              </a:ext>
            </a:extLst>
          </p:cNvPr>
          <p:cNvPicPr>
            <a:picLocks noChangeAspect="1"/>
          </p:cNvPicPr>
          <p:nvPr/>
        </p:nvPicPr>
        <p:blipFill rotWithShape="1">
          <a:blip r:embed="rId2"/>
          <a:srcRect l="29141" r="29622" b="59556"/>
          <a:stretch/>
        </p:blipFill>
        <p:spPr>
          <a:xfrm>
            <a:off x="2203768" y="4263150"/>
            <a:ext cx="2155212" cy="1585361"/>
          </a:xfrm>
          <a:prstGeom prst="rect">
            <a:avLst/>
          </a:prstGeom>
        </p:spPr>
      </p:pic>
    </p:spTree>
    <p:extLst>
      <p:ext uri="{BB962C8B-B14F-4D97-AF65-F5344CB8AC3E}">
        <p14:creationId xmlns:p14="http://schemas.microsoft.com/office/powerpoint/2010/main" val="240279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Sfat</a:t>
            </a:r>
            <a:r>
              <a:rPr lang="en-US" dirty="0"/>
              <a:t>: </a:t>
            </a:r>
            <a:r>
              <a:rPr lang="ro-RO" dirty="0"/>
              <a:t>Măsurați mărimea cauciucului</a:t>
            </a:r>
            <a:endParaRPr lang="en-US" dirty="0"/>
          </a:p>
        </p:txBody>
      </p:sp>
      <p:sp>
        <p:nvSpPr>
          <p:cNvPr id="3" name="Content Placeholder 2"/>
          <p:cNvSpPr>
            <a:spLocks noGrp="1"/>
          </p:cNvSpPr>
          <p:nvPr>
            <p:ph idx="1"/>
          </p:nvPr>
        </p:nvSpPr>
        <p:spPr>
          <a:xfrm>
            <a:off x="457200" y="1752600"/>
            <a:ext cx="3972296" cy="4373563"/>
          </a:xfrm>
        </p:spPr>
        <p:txBody>
          <a:bodyPr>
            <a:normAutofit fontScale="70000" lnSpcReduction="20000"/>
          </a:bodyPr>
          <a:lstStyle/>
          <a:p>
            <a:pPr marL="457200" indent="-457200">
              <a:buAutoNum type="arabicParenR"/>
            </a:pPr>
            <a:r>
              <a:rPr lang="ro-RO" dirty="0"/>
              <a:t>Uitați-vă la dimensiunile cauciucului însuși</a:t>
            </a:r>
            <a:endParaRPr lang="en-US" dirty="0"/>
          </a:p>
          <a:p>
            <a:pPr lvl="1" indent="0">
              <a:buNone/>
            </a:pPr>
            <a:r>
              <a:rPr lang="ro-RO" dirty="0"/>
              <a:t>Primul număr este diametru roții în mm. Al doilea este lățimea cauciucului î</a:t>
            </a:r>
            <a:r>
              <a:rPr lang="en-US" dirty="0"/>
              <a:t>n mm.</a:t>
            </a:r>
          </a:p>
          <a:p>
            <a:pPr marL="457200" indent="-457200">
              <a:buFont typeface="Arial" pitchFamily="34" charset="0"/>
              <a:buAutoNum type="arabicParenR"/>
            </a:pPr>
            <a:r>
              <a:rPr lang="ro-RO" dirty="0"/>
              <a:t>Căutați cauciucul în catalogul LEGO</a:t>
            </a:r>
            <a:r>
              <a:rPr lang="en-US" dirty="0"/>
              <a:t> (e.g. Brickowl.com </a:t>
            </a:r>
            <a:r>
              <a:rPr lang="ro-RO" dirty="0"/>
              <a:t>și</a:t>
            </a:r>
            <a:r>
              <a:rPr lang="en-US" dirty="0"/>
              <a:t> Bricklink.com), </a:t>
            </a:r>
            <a:r>
              <a:rPr lang="ro-RO" dirty="0"/>
              <a:t>sau folosiți graficul </a:t>
            </a:r>
            <a:r>
              <a:rPr lang="en-US" dirty="0"/>
              <a:t>LEGO </a:t>
            </a:r>
            <a:r>
              <a:rPr lang="ro-RO" dirty="0"/>
              <a:t>a lui </a:t>
            </a:r>
            <a:r>
              <a:rPr lang="en-US" dirty="0" err="1"/>
              <a:t>Sariel</a:t>
            </a:r>
            <a:r>
              <a:rPr lang="en-US" dirty="0"/>
              <a:t> (</a:t>
            </a:r>
            <a:r>
              <a:rPr lang="ro-RO" dirty="0"/>
              <a:t>vezi</a:t>
            </a:r>
            <a:r>
              <a:rPr lang="en-US" dirty="0"/>
              <a:t> </a:t>
            </a:r>
            <a:r>
              <a:rPr lang="en-US" dirty="0" err="1"/>
              <a:t>pag</a:t>
            </a:r>
            <a:r>
              <a:rPr lang="ro-RO" dirty="0"/>
              <a:t>ina</a:t>
            </a:r>
            <a:r>
              <a:rPr lang="en-US" dirty="0"/>
              <a:t> 12)</a:t>
            </a:r>
          </a:p>
          <a:p>
            <a:pPr marL="457200" indent="-457200">
              <a:buAutoNum type="arabicParenR"/>
            </a:pPr>
            <a:endParaRPr lang="en-US" dirty="0"/>
          </a:p>
        </p:txBody>
      </p:sp>
      <p:sp>
        <p:nvSpPr>
          <p:cNvPr id="4" name="Footer Placeholder 3"/>
          <p:cNvSpPr>
            <a:spLocks noGrp="1"/>
          </p:cNvSpPr>
          <p:nvPr>
            <p:ph type="ftr" sz="quarter" idx="11"/>
          </p:nvPr>
        </p:nvSpPr>
        <p:spPr/>
        <p:txBody>
          <a:bodyPr/>
          <a:lstStyle/>
          <a:p>
            <a:r>
              <a:rPr lang="en-US"/>
              <a:t>© 2023, FLLTutorials.com, Last Edit 5/29/2023</a:t>
            </a:r>
          </a:p>
        </p:txBody>
      </p:sp>
      <p:grpSp>
        <p:nvGrpSpPr>
          <p:cNvPr id="6" name="Group 5"/>
          <p:cNvGrpSpPr/>
          <p:nvPr/>
        </p:nvGrpSpPr>
        <p:grpSpPr>
          <a:xfrm>
            <a:off x="4536558" y="2374223"/>
            <a:ext cx="3454400" cy="2590800"/>
            <a:chOff x="4536558" y="2374223"/>
            <a:chExt cx="3454400" cy="2590800"/>
          </a:xfrm>
        </p:grpSpPr>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0800000">
              <a:off x="4536558" y="2374223"/>
              <a:ext cx="3454400" cy="2590800"/>
            </a:xfrm>
            <a:prstGeom prst="rect">
              <a:avLst/>
            </a:prstGeom>
          </p:spPr>
        </p:pic>
        <p:sp>
          <p:nvSpPr>
            <p:cNvPr id="10" name="Oval 9"/>
            <p:cNvSpPr/>
            <p:nvPr/>
          </p:nvSpPr>
          <p:spPr>
            <a:xfrm rot="1897420">
              <a:off x="6048624" y="2870968"/>
              <a:ext cx="1425441" cy="7475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488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87474"/>
            <a:ext cx="7989752" cy="749349"/>
          </a:xfrm>
        </p:spPr>
        <p:txBody>
          <a:bodyPr>
            <a:normAutofit fontScale="90000"/>
          </a:bodyPr>
          <a:lstStyle/>
          <a:p>
            <a:r>
              <a:rPr lang="ro-RO" dirty="0"/>
              <a:t>Dacă știi mărimea roții tale aceasta te ajută să convertești distanța în grade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65922" y="1436823"/>
            <a:ext cx="6949068" cy="4534096"/>
          </a:xfrm>
        </p:spPr>
      </p:pic>
      <p:sp>
        <p:nvSpPr>
          <p:cNvPr id="4" name="Footer Placeholder 3"/>
          <p:cNvSpPr>
            <a:spLocks noGrp="1"/>
          </p:cNvSpPr>
          <p:nvPr>
            <p:ph type="ftr" sz="quarter" idx="11"/>
          </p:nvPr>
        </p:nvSpPr>
        <p:spPr/>
        <p:txBody>
          <a:bodyPr/>
          <a:lstStyle/>
          <a:p>
            <a:r>
              <a:rPr lang="en-US"/>
              <a:t>© 2023, FLLTutorials.com, Last Edit 5/29/2023</a:t>
            </a:r>
          </a:p>
        </p:txBody>
      </p:sp>
      <p:sp>
        <p:nvSpPr>
          <p:cNvPr id="8" name="Content Placeholder 2"/>
          <p:cNvSpPr txBox="1">
            <a:spLocks/>
          </p:cNvSpPr>
          <p:nvPr/>
        </p:nvSpPr>
        <p:spPr>
          <a:xfrm>
            <a:off x="2500560" y="5754946"/>
            <a:ext cx="6333546" cy="431945"/>
          </a:xfrm>
          <a:prstGeom prst="rect">
            <a:avLst/>
          </a:prstGeom>
          <a:solidFill>
            <a:schemeClr val="bg2"/>
          </a:solidFill>
          <a:ln>
            <a:solidFill>
              <a:schemeClr val="bg2"/>
            </a:solidFill>
          </a:ln>
        </p:spPr>
        <p:txBody>
          <a:bodyPr vert="horz" lIns="91440" tIns="45720" rIns="91440" bIns="45720" rtlCol="0">
            <a:normAutofit fontScale="925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a:hlinkClick r:id="rId3"/>
              </a:rPr>
              <a:t>https://ev3lessons.com/en/Resources/WheelConverter/</a:t>
            </a:r>
            <a:endParaRPr lang="en-US" dirty="0"/>
          </a:p>
        </p:txBody>
      </p:sp>
    </p:spTree>
    <p:extLst>
      <p:ext uri="{BB962C8B-B14F-4D97-AF65-F5344CB8AC3E}">
        <p14:creationId xmlns:p14="http://schemas.microsoft.com/office/powerpoint/2010/main" val="60296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07531" y="4142846"/>
            <a:ext cx="5259590" cy="2416173"/>
          </a:xfrm>
          <a:prstGeom prst="rect">
            <a:avLst/>
          </a:prstGeom>
        </p:spPr>
      </p:pic>
      <p:sp>
        <p:nvSpPr>
          <p:cNvPr id="2" name="Title 1"/>
          <p:cNvSpPr>
            <a:spLocks noGrp="1"/>
          </p:cNvSpPr>
          <p:nvPr>
            <p:ph type="title"/>
          </p:nvPr>
        </p:nvSpPr>
        <p:spPr/>
        <p:txBody>
          <a:bodyPr>
            <a:normAutofit fontScale="90000"/>
          </a:bodyPr>
          <a:lstStyle/>
          <a:p>
            <a:r>
              <a:rPr lang="en-US" dirty="0"/>
              <a:t>“</a:t>
            </a:r>
            <a:r>
              <a:rPr lang="ro-RO" dirty="0"/>
              <a:t>cele mai bune</a:t>
            </a:r>
            <a:r>
              <a:rPr lang="en-US" dirty="0"/>
              <a:t>”</a:t>
            </a:r>
            <a:r>
              <a:rPr lang="ro-RO" dirty="0"/>
              <a:t> roți pentru </a:t>
            </a:r>
            <a:r>
              <a:rPr lang="en-US" i="1" dirty="0"/>
              <a:t>FIRST</a:t>
            </a:r>
            <a:r>
              <a:rPr lang="en-US" dirty="0"/>
              <a:t> LEGO LEAGUE</a:t>
            </a:r>
          </a:p>
        </p:txBody>
      </p:sp>
      <p:sp>
        <p:nvSpPr>
          <p:cNvPr id="3" name="Content Placeholder 2"/>
          <p:cNvSpPr>
            <a:spLocks noGrp="1"/>
          </p:cNvSpPr>
          <p:nvPr>
            <p:ph idx="1"/>
          </p:nvPr>
        </p:nvSpPr>
        <p:spPr>
          <a:xfrm>
            <a:off x="247650" y="1565839"/>
            <a:ext cx="8420099" cy="2763821"/>
          </a:xfrm>
        </p:spPr>
        <p:txBody>
          <a:bodyPr>
            <a:normAutofit fontScale="55000" lnSpcReduction="20000"/>
          </a:bodyPr>
          <a:lstStyle/>
          <a:p>
            <a:r>
              <a:rPr lang="ro-RO" dirty="0"/>
              <a:t>Sunt mai multe opțiuni din care poți alege pentru robotul de competiție. Nu există ,,cea mai bună</a:t>
            </a:r>
            <a:r>
              <a:rPr lang="en-US" dirty="0"/>
              <a:t>”</a:t>
            </a:r>
            <a:r>
              <a:rPr lang="ro-RO" dirty="0"/>
              <a:t>roată.</a:t>
            </a:r>
            <a:endParaRPr lang="en-US" dirty="0"/>
          </a:p>
          <a:p>
            <a:pPr marL="457200" indent="-457200">
              <a:buAutoNum type="arabicParenR"/>
            </a:pPr>
            <a:r>
              <a:rPr lang="ro-RO" dirty="0"/>
              <a:t>Unele roți sunt mai bune decât altele, dar nicio roată nu este perfectă pentru orice task sau orice suprafață pe care trebuie să meargă robotul</a:t>
            </a:r>
            <a:r>
              <a:rPr lang="en-US" dirty="0"/>
              <a:t>.</a:t>
            </a:r>
          </a:p>
          <a:p>
            <a:pPr marL="457200" indent="-457200">
              <a:buAutoNum type="arabicParenR"/>
            </a:pPr>
            <a:r>
              <a:rPr lang="ro-RO" dirty="0"/>
              <a:t>Toate roțile au pro și contra.</a:t>
            </a:r>
            <a:endParaRPr lang="en-US" dirty="0"/>
          </a:p>
          <a:p>
            <a:pPr marL="457200" indent="-457200">
              <a:buAutoNum type="arabicParenR"/>
            </a:pPr>
            <a:r>
              <a:rPr lang="ro-RO" dirty="0"/>
              <a:t>Nu faceți alegerea ce roată să folosiți pe baza experienței altcuiva</a:t>
            </a:r>
            <a:endParaRPr lang="en-US" dirty="0"/>
          </a:p>
          <a:p>
            <a:pPr lvl="1" indent="0">
              <a:buNone/>
            </a:pPr>
            <a:r>
              <a:rPr lang="ro-RO" dirty="0">
                <a:solidFill>
                  <a:srgbClr val="FF0000"/>
                </a:solidFill>
                <a:sym typeface="Wingdings"/>
              </a:rPr>
              <a:t>Creează un set de teste </a:t>
            </a:r>
            <a:r>
              <a:rPr lang="ro-RO" dirty="0">
                <a:solidFill>
                  <a:schemeClr val="tx1"/>
                </a:solidFill>
                <a:sym typeface="Wingdings"/>
              </a:rPr>
              <a:t>pentru a vedea ce roți pot susține greutatea robotului, dacă merge drept și îndeajuns de rapid pentru a face sarcinile </a:t>
            </a:r>
            <a:r>
              <a:rPr lang="en-US" dirty="0">
                <a:sym typeface="Wingdings"/>
              </a:rPr>
              <a:t>(</a:t>
            </a:r>
            <a:r>
              <a:rPr lang="ro-RO" dirty="0">
                <a:sym typeface="Wingdings"/>
              </a:rPr>
              <a:t>vezi următoarea pagină</a:t>
            </a:r>
            <a:r>
              <a:rPr lang="en-US" dirty="0">
                <a:sym typeface="Wingdings"/>
              </a:rPr>
              <a:t>)</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7" name="TextBox 6"/>
          <p:cNvSpPr txBox="1"/>
          <p:nvPr/>
        </p:nvSpPr>
        <p:spPr>
          <a:xfrm>
            <a:off x="5691632" y="4861274"/>
            <a:ext cx="580380" cy="430887"/>
          </a:xfrm>
          <a:prstGeom prst="rect">
            <a:avLst/>
          </a:prstGeom>
          <a:solidFill>
            <a:schemeClr val="bg1">
              <a:lumMod val="95000"/>
              <a:alpha val="91000"/>
            </a:schemeClr>
          </a:solidFill>
        </p:spPr>
        <p:txBody>
          <a:bodyPr wrap="square" rtlCol="0">
            <a:spAutoFit/>
          </a:bodyPr>
          <a:lstStyle/>
          <a:p>
            <a:pPr algn="ctr"/>
            <a:r>
              <a:rPr lang="en-US" sz="1100" dirty="0"/>
              <a:t>31313 EV3</a:t>
            </a:r>
          </a:p>
        </p:txBody>
      </p:sp>
      <p:sp>
        <p:nvSpPr>
          <p:cNvPr id="8" name="TextBox 7"/>
          <p:cNvSpPr txBox="1"/>
          <p:nvPr/>
        </p:nvSpPr>
        <p:spPr>
          <a:xfrm>
            <a:off x="3801370" y="4861273"/>
            <a:ext cx="853225" cy="430887"/>
          </a:xfrm>
          <a:prstGeom prst="rect">
            <a:avLst/>
          </a:prstGeom>
          <a:solidFill>
            <a:schemeClr val="bg1">
              <a:lumMod val="95000"/>
              <a:alpha val="91000"/>
            </a:schemeClr>
          </a:solidFill>
        </p:spPr>
        <p:txBody>
          <a:bodyPr wrap="square" rtlCol="0">
            <a:spAutoFit/>
          </a:bodyPr>
          <a:lstStyle/>
          <a:p>
            <a:pPr algn="ctr"/>
            <a:r>
              <a:rPr lang="en-US" sz="1100" dirty="0"/>
              <a:t>45544 EV3 Core</a:t>
            </a:r>
          </a:p>
        </p:txBody>
      </p:sp>
      <p:sp>
        <p:nvSpPr>
          <p:cNvPr id="9" name="TextBox 8"/>
          <p:cNvSpPr txBox="1"/>
          <p:nvPr/>
        </p:nvSpPr>
        <p:spPr>
          <a:xfrm>
            <a:off x="1744003" y="5857561"/>
            <a:ext cx="855394" cy="261610"/>
          </a:xfrm>
          <a:prstGeom prst="rect">
            <a:avLst/>
          </a:prstGeom>
          <a:solidFill>
            <a:schemeClr val="bg1">
              <a:lumMod val="95000"/>
              <a:alpha val="91000"/>
            </a:schemeClr>
          </a:solidFill>
        </p:spPr>
        <p:txBody>
          <a:bodyPr wrap="square" rtlCol="0">
            <a:spAutoFit/>
          </a:bodyPr>
          <a:lstStyle/>
          <a:p>
            <a:pPr algn="ctr"/>
            <a:r>
              <a:rPr lang="en-US" sz="1100" dirty="0"/>
              <a:t>9797 NXT </a:t>
            </a:r>
          </a:p>
        </p:txBody>
      </p:sp>
      <p:sp>
        <p:nvSpPr>
          <p:cNvPr id="10" name="TextBox 9"/>
          <p:cNvSpPr txBox="1"/>
          <p:nvPr/>
        </p:nvSpPr>
        <p:spPr>
          <a:xfrm>
            <a:off x="1478013" y="4861273"/>
            <a:ext cx="1606477" cy="261610"/>
          </a:xfrm>
          <a:prstGeom prst="rect">
            <a:avLst/>
          </a:prstGeom>
          <a:solidFill>
            <a:schemeClr val="bg1">
              <a:lumMod val="95000"/>
              <a:alpha val="91000"/>
            </a:schemeClr>
          </a:solidFill>
        </p:spPr>
        <p:txBody>
          <a:bodyPr wrap="square" rtlCol="0">
            <a:spAutoFit/>
          </a:bodyPr>
          <a:lstStyle/>
          <a:p>
            <a:pPr algn="ctr"/>
            <a:r>
              <a:rPr lang="en-US" sz="1100"/>
              <a:t>45560 EV3 Expansion</a:t>
            </a:r>
            <a:endParaRPr lang="en-US" sz="1100" dirty="0"/>
          </a:p>
        </p:txBody>
      </p:sp>
      <p:sp>
        <p:nvSpPr>
          <p:cNvPr id="12" name="TextBox 11"/>
          <p:cNvSpPr txBox="1"/>
          <p:nvPr/>
        </p:nvSpPr>
        <p:spPr>
          <a:xfrm>
            <a:off x="4194233" y="6117705"/>
            <a:ext cx="1490960" cy="261610"/>
          </a:xfrm>
          <a:prstGeom prst="rect">
            <a:avLst/>
          </a:prstGeom>
          <a:solidFill>
            <a:schemeClr val="bg1">
              <a:lumMod val="95000"/>
              <a:alpha val="91000"/>
            </a:schemeClr>
          </a:solidFill>
        </p:spPr>
        <p:txBody>
          <a:bodyPr wrap="square" rtlCol="0">
            <a:spAutoFit/>
          </a:bodyPr>
          <a:lstStyle/>
          <a:p>
            <a:pPr algn="ctr"/>
            <a:r>
              <a:rPr lang="en-US" sz="1100" dirty="0"/>
              <a:t>9695 NXT Resource</a:t>
            </a:r>
          </a:p>
        </p:txBody>
      </p:sp>
      <p:sp>
        <p:nvSpPr>
          <p:cNvPr id="13" name="TextBox 12"/>
          <p:cNvSpPr txBox="1"/>
          <p:nvPr/>
        </p:nvSpPr>
        <p:spPr>
          <a:xfrm>
            <a:off x="6701741" y="4745620"/>
            <a:ext cx="1870153" cy="1200329"/>
          </a:xfrm>
          <a:prstGeom prst="rect">
            <a:avLst/>
          </a:prstGeom>
          <a:noFill/>
        </p:spPr>
        <p:txBody>
          <a:bodyPr wrap="square" rtlCol="0">
            <a:spAutoFit/>
          </a:bodyPr>
          <a:lstStyle/>
          <a:p>
            <a:r>
              <a:rPr lang="en-US" dirty="0"/>
              <a:t>Common </a:t>
            </a:r>
            <a:r>
              <a:rPr lang="en-US"/>
              <a:t>wheels found in MINDSTORMS sets</a:t>
            </a:r>
          </a:p>
        </p:txBody>
      </p:sp>
    </p:spTree>
    <p:extLst>
      <p:ext uri="{BB962C8B-B14F-4D97-AF65-F5344CB8AC3E}">
        <p14:creationId xmlns:p14="http://schemas.microsoft.com/office/powerpoint/2010/main" val="8174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95" y="687475"/>
            <a:ext cx="8864580" cy="713942"/>
          </a:xfrm>
        </p:spPr>
        <p:txBody>
          <a:bodyPr>
            <a:normAutofit fontScale="90000"/>
          </a:bodyPr>
          <a:lstStyle/>
          <a:p>
            <a:r>
              <a:rPr lang="ro-RO" dirty="0"/>
              <a:t>Lucruri pe care trebuie să le luați în considerare</a:t>
            </a:r>
            <a:r>
              <a:rPr lang="en-US" dirty="0"/>
              <a:t>: </a:t>
            </a:r>
            <a:r>
              <a:rPr lang="ro-RO" dirty="0"/>
              <a:t>Mărime, viteză, acuratețe, stabilitate</a:t>
            </a:r>
            <a:r>
              <a:rPr lang="is-IS" dirty="0"/>
              <a:t>...</a:t>
            </a:r>
            <a:endParaRPr lang="en-US" dirty="0"/>
          </a:p>
        </p:txBody>
      </p:sp>
      <p:sp>
        <p:nvSpPr>
          <p:cNvPr id="3" name="Content Placeholder 2"/>
          <p:cNvSpPr>
            <a:spLocks noGrp="1"/>
          </p:cNvSpPr>
          <p:nvPr>
            <p:ph idx="1"/>
          </p:nvPr>
        </p:nvSpPr>
        <p:spPr>
          <a:xfrm>
            <a:off x="568035" y="1524318"/>
            <a:ext cx="7889348" cy="3352482"/>
          </a:xfrm>
        </p:spPr>
        <p:txBody>
          <a:bodyPr>
            <a:noAutofit/>
          </a:bodyPr>
          <a:lstStyle/>
          <a:p>
            <a:pPr marL="457200" indent="-457200">
              <a:buFont typeface="Arial" charset="0"/>
              <a:buChar char="•"/>
            </a:pPr>
            <a:r>
              <a:rPr lang="ro-RO" sz="1600" b="0" dirty="0"/>
              <a:t>Roțile mari fac robotul mai înalt așa că aveți mai multă distanță de la sol la fel ca și un centru de greutate situat mai sus. </a:t>
            </a:r>
            <a:endParaRPr lang="en-US" sz="1600" b="0" dirty="0"/>
          </a:p>
          <a:p>
            <a:pPr marL="914400" lvl="1" indent="-457200">
              <a:buFont typeface="Arial" charset="0"/>
              <a:buChar char="•"/>
            </a:pPr>
            <a:r>
              <a:rPr lang="ro-RO" sz="1600" dirty="0"/>
              <a:t>Acesta poate fi un lucru pozitiv pentru că robotul va fi capabil să meargă peste obstacole, dar poate și face ca robotul să fie instabil.</a:t>
            </a:r>
            <a:endParaRPr lang="en-US" sz="1600" dirty="0"/>
          </a:p>
          <a:p>
            <a:pPr marL="457200" indent="-457200">
              <a:buFont typeface="Arial" charset="0"/>
              <a:buChar char="•"/>
            </a:pPr>
            <a:r>
              <a:rPr lang="ro-RO" sz="1600" b="0" dirty="0"/>
              <a:t>Roțile mari fac ca robotul vostru să meargă mai departe la fiecare rotație, și ca urmare să facă robotul mai rapid</a:t>
            </a:r>
            <a:r>
              <a:rPr lang="en-US" sz="1600" b="0" dirty="0"/>
              <a:t>.</a:t>
            </a:r>
          </a:p>
          <a:p>
            <a:pPr marL="914400" lvl="1" indent="-457200">
              <a:buFont typeface="Arial" charset="0"/>
              <a:buChar char="•"/>
            </a:pPr>
            <a:r>
              <a:rPr lang="ro-RO" sz="1600" dirty="0"/>
              <a:t>Viteza poate fi un lucru pozitiv într-un concurs de robotică bazat pe timp, dar e posibil ca robotul vostru să nu aibă și acuratețe în deplasare. </a:t>
            </a:r>
            <a:endParaRPr lang="en-US" sz="1600" dirty="0"/>
          </a:p>
          <a:p>
            <a:pPr marL="457200" indent="-457200">
              <a:buFont typeface="Arial" charset="0"/>
              <a:buChar char="•"/>
            </a:pPr>
            <a:r>
              <a:rPr lang="ro-RO" sz="1600" b="0" dirty="0"/>
              <a:t>Roțile mici sunt mai încete, dar pot avea acuratețe mai mare decât roțile mari. Roțile mai late permit un contact mai mare cu solul iar asta poate crește stabilitatea, dar pot avea mai multă fricțiune.</a:t>
            </a:r>
            <a:r>
              <a:rPr lang="en-US" sz="1600" b="0" dirty="0"/>
              <a:t> </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379071" y="4340111"/>
            <a:ext cx="4460347" cy="1987142"/>
          </a:xfrm>
          <a:prstGeom prst="rect">
            <a:avLst/>
          </a:prstGeom>
        </p:spPr>
      </p:pic>
      <p:sp>
        <p:nvSpPr>
          <p:cNvPr id="7" name="TextBox 6"/>
          <p:cNvSpPr txBox="1"/>
          <p:nvPr/>
        </p:nvSpPr>
        <p:spPr>
          <a:xfrm>
            <a:off x="568035" y="5358407"/>
            <a:ext cx="2543175" cy="646331"/>
          </a:xfrm>
          <a:prstGeom prst="rect">
            <a:avLst/>
          </a:prstGeom>
          <a:noFill/>
        </p:spPr>
        <p:txBody>
          <a:bodyPr wrap="square" rtlCol="0">
            <a:spAutoFit/>
          </a:bodyPr>
          <a:lstStyle/>
          <a:p>
            <a:r>
              <a:rPr lang="ro-RO" dirty="0"/>
              <a:t>Vezi pagina următoare pentru teste</a:t>
            </a:r>
            <a:endParaRPr lang="en-US" dirty="0"/>
          </a:p>
        </p:txBody>
      </p:sp>
    </p:spTree>
    <p:extLst>
      <p:ext uri="{BB962C8B-B14F-4D97-AF65-F5344CB8AC3E}">
        <p14:creationId xmlns:p14="http://schemas.microsoft.com/office/powerpoint/2010/main" val="196850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Fișă de testare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52683237"/>
              </p:ext>
            </p:extLst>
          </p:nvPr>
        </p:nvGraphicFramePr>
        <p:xfrm>
          <a:off x="457198" y="1414503"/>
          <a:ext cx="8245476" cy="4587240"/>
        </p:xfrm>
        <a:graphic>
          <a:graphicData uri="http://schemas.openxmlformats.org/drawingml/2006/table">
            <a:tbl>
              <a:tblPr firstRow="1" bandRow="1">
                <a:tableStyleId>{7DF18680-E054-41AD-8BC1-D1AEF772440D}</a:tableStyleId>
              </a:tblPr>
              <a:tblGrid>
                <a:gridCol w="2586942">
                  <a:extLst>
                    <a:ext uri="{9D8B030D-6E8A-4147-A177-3AD203B41FA5}">
                      <a16:colId xmlns:a16="http://schemas.microsoft.com/office/drawing/2014/main" val="20000"/>
                    </a:ext>
                  </a:extLst>
                </a:gridCol>
                <a:gridCol w="5658534">
                  <a:extLst>
                    <a:ext uri="{9D8B030D-6E8A-4147-A177-3AD203B41FA5}">
                      <a16:colId xmlns:a16="http://schemas.microsoft.com/office/drawing/2014/main" val="20001"/>
                    </a:ext>
                  </a:extLst>
                </a:gridCol>
              </a:tblGrid>
              <a:tr h="370840">
                <a:tc>
                  <a:txBody>
                    <a:bodyPr/>
                    <a:lstStyle/>
                    <a:p>
                      <a:pPr algn="ctr"/>
                      <a:r>
                        <a:rPr lang="en-US" dirty="0"/>
                        <a:t>Test</a:t>
                      </a:r>
                      <a:r>
                        <a:rPr lang="ro-RO" dirty="0"/>
                        <a:t>e</a:t>
                      </a:r>
                      <a:endParaRPr lang="en-US" dirty="0"/>
                    </a:p>
                  </a:txBody>
                  <a:tcPr/>
                </a:tc>
                <a:tc>
                  <a:txBody>
                    <a:bodyPr/>
                    <a:lstStyle/>
                    <a:p>
                      <a:pPr algn="ctr"/>
                      <a:r>
                        <a:rPr lang="en-US" dirty="0"/>
                        <a:t>Re</a:t>
                      </a:r>
                      <a:r>
                        <a:rPr lang="ro-RO" dirty="0"/>
                        <a:t>zultate</a:t>
                      </a:r>
                      <a:endParaRPr lang="en-US" dirty="0"/>
                    </a:p>
                  </a:txBody>
                  <a:tcPr/>
                </a:tc>
                <a:extLst>
                  <a:ext uri="{0D108BD9-81ED-4DB2-BD59-A6C34878D82A}">
                    <a16:rowId xmlns:a16="http://schemas.microsoft.com/office/drawing/2014/main" val="10000"/>
                  </a:ext>
                </a:extLst>
              </a:tr>
              <a:tr h="370840">
                <a:tc>
                  <a:txBody>
                    <a:bodyPr/>
                    <a:lstStyle/>
                    <a:p>
                      <a:r>
                        <a:rPr lang="ro-RO" dirty="0"/>
                        <a:t>Roți utilizate</a:t>
                      </a:r>
                      <a:endParaRPr lang="en-US" dirty="0"/>
                    </a:p>
                  </a:txBody>
                  <a:tcPr/>
                </a:tc>
                <a:tc>
                  <a:txBody>
                    <a:bodyPr/>
                    <a:lstStyle/>
                    <a:p>
                      <a:r>
                        <a:rPr lang="en-US" i="1" dirty="0"/>
                        <a:t>(</a:t>
                      </a:r>
                      <a:r>
                        <a:rPr lang="ro-RO" i="1" dirty="0"/>
                        <a:t>Notează tipul de roată și mărimea</a:t>
                      </a:r>
                      <a:r>
                        <a:rPr lang="en-US" i="1" dirty="0"/>
                        <a:t>)</a:t>
                      </a:r>
                    </a:p>
                  </a:txBody>
                  <a:tcPr/>
                </a:tc>
                <a:extLst>
                  <a:ext uri="{0D108BD9-81ED-4DB2-BD59-A6C34878D82A}">
                    <a16:rowId xmlns:a16="http://schemas.microsoft.com/office/drawing/2014/main" val="10001"/>
                  </a:ext>
                </a:extLst>
              </a:tr>
              <a:tr h="370840">
                <a:tc>
                  <a:txBody>
                    <a:bodyPr/>
                    <a:lstStyle/>
                    <a:p>
                      <a:r>
                        <a:rPr lang="ro-RO" dirty="0"/>
                        <a:t>Test de acuratețe</a:t>
                      </a:r>
                      <a:r>
                        <a:rPr lang="en-US" dirty="0"/>
                        <a:t>: </a:t>
                      </a:r>
                      <a:r>
                        <a:rPr lang="ro-RO" dirty="0"/>
                        <a:t>Mergi înainte </a:t>
                      </a:r>
                      <a:r>
                        <a:rPr lang="en-US" dirty="0"/>
                        <a:t>20-30</a:t>
                      </a:r>
                      <a:r>
                        <a:rPr lang="en-US" baseline="0" dirty="0"/>
                        <a:t> inch</a:t>
                      </a:r>
                      <a:r>
                        <a:rPr lang="ro-RO" baseline="0" dirty="0"/>
                        <a:t>i</a:t>
                      </a:r>
                      <a:endParaRPr lang="en-US" dirty="0"/>
                    </a:p>
                  </a:txBody>
                  <a:tcPr/>
                </a:tc>
                <a:tc>
                  <a:txBody>
                    <a:bodyPr/>
                    <a:lstStyle/>
                    <a:p>
                      <a:r>
                        <a:rPr lang="en-US" i="1" dirty="0"/>
                        <a:t>(</a:t>
                      </a:r>
                      <a:r>
                        <a:rPr lang="ro-RO" i="1" dirty="0"/>
                        <a:t>Robotul merge perfect drept</a:t>
                      </a:r>
                      <a:r>
                        <a:rPr lang="en-US" i="1" baseline="0" dirty="0"/>
                        <a:t>?)</a:t>
                      </a:r>
                      <a:endParaRPr lang="en-US" i="1" dirty="0"/>
                    </a:p>
                  </a:txBody>
                  <a:tcPr/>
                </a:tc>
                <a:extLst>
                  <a:ext uri="{0D108BD9-81ED-4DB2-BD59-A6C34878D82A}">
                    <a16:rowId xmlns:a16="http://schemas.microsoft.com/office/drawing/2014/main" val="10002"/>
                  </a:ext>
                </a:extLst>
              </a:tr>
              <a:tr h="370840">
                <a:tc>
                  <a:txBody>
                    <a:bodyPr/>
                    <a:lstStyle/>
                    <a:p>
                      <a:r>
                        <a:rPr lang="ro-RO" baseline="0" dirty="0"/>
                        <a:t>Teste de întoarcere</a:t>
                      </a:r>
                      <a:r>
                        <a:rPr lang="en-US" dirty="0"/>
                        <a:t>: </a:t>
                      </a:r>
                      <a:r>
                        <a:rPr lang="ro-RO" dirty="0"/>
                        <a:t>4 întoarceri la </a:t>
                      </a:r>
                      <a:r>
                        <a:rPr lang="en-US" baseline="0" dirty="0"/>
                        <a:t>90 ˚</a:t>
                      </a:r>
                      <a:r>
                        <a:rPr lang="ro-RO" baseline="0" dirty="0"/>
                        <a:t>la rând</a:t>
                      </a:r>
                      <a:endParaRPr lang="en-US" dirty="0"/>
                    </a:p>
                  </a:txBody>
                  <a:tcPr/>
                </a:tc>
                <a:tc>
                  <a:txBody>
                    <a:bodyPr/>
                    <a:lstStyle/>
                    <a:p>
                      <a:r>
                        <a:rPr lang="en-US" i="1" dirty="0"/>
                        <a:t>(</a:t>
                      </a:r>
                      <a:r>
                        <a:rPr lang="ro-RO" i="1" dirty="0"/>
                        <a:t>Sunt aceste întoarceri perfecte </a:t>
                      </a:r>
                      <a:r>
                        <a:rPr lang="en-US" i="1" baseline="0" dirty="0"/>
                        <a:t>?)</a:t>
                      </a:r>
                      <a:endParaRPr lang="en-US" i="1" dirty="0"/>
                    </a:p>
                  </a:txBody>
                  <a:tcPr/>
                </a:tc>
                <a:extLst>
                  <a:ext uri="{0D108BD9-81ED-4DB2-BD59-A6C34878D82A}">
                    <a16:rowId xmlns:a16="http://schemas.microsoft.com/office/drawing/2014/main" val="10003"/>
                  </a:ext>
                </a:extLst>
              </a:tr>
              <a:tr h="370840">
                <a:tc>
                  <a:txBody>
                    <a:bodyPr/>
                    <a:lstStyle/>
                    <a:p>
                      <a:r>
                        <a:rPr lang="ro-RO" dirty="0"/>
                        <a:t>Testul tractării</a:t>
                      </a:r>
                      <a:r>
                        <a:rPr lang="en-US" baseline="0" dirty="0"/>
                        <a:t>: </a:t>
                      </a:r>
                      <a:r>
                        <a:rPr lang="ro-RO" baseline="0" dirty="0"/>
                        <a:t>Împinge un obiect</a:t>
                      </a:r>
                      <a:endParaRPr lang="en-US" dirty="0"/>
                    </a:p>
                  </a:txBody>
                  <a:tcPr/>
                </a:tc>
                <a:tc>
                  <a:txBody>
                    <a:bodyPr/>
                    <a:lstStyle/>
                    <a:p>
                      <a:r>
                        <a:rPr lang="en-US" i="1" dirty="0"/>
                        <a:t>(</a:t>
                      </a:r>
                      <a:r>
                        <a:rPr lang="ro-RO" i="1" dirty="0"/>
                        <a:t>Robotul alunecă</a:t>
                      </a:r>
                      <a:r>
                        <a:rPr lang="en-US" i="1" baseline="0" dirty="0"/>
                        <a:t>?)</a:t>
                      </a:r>
                      <a:endParaRPr lang="en-US" i="1" dirty="0"/>
                    </a:p>
                  </a:txBody>
                  <a:tcPr/>
                </a:tc>
                <a:extLst>
                  <a:ext uri="{0D108BD9-81ED-4DB2-BD59-A6C34878D82A}">
                    <a16:rowId xmlns:a16="http://schemas.microsoft.com/office/drawing/2014/main" val="10004"/>
                  </a:ext>
                </a:extLst>
              </a:tr>
              <a:tr h="370840">
                <a:tc>
                  <a:txBody>
                    <a:bodyPr/>
                    <a:lstStyle/>
                    <a:p>
                      <a:r>
                        <a:rPr lang="ro-RO" dirty="0"/>
                        <a:t>Testul viteză</a:t>
                      </a:r>
                      <a:r>
                        <a:rPr lang="en-US" dirty="0"/>
                        <a:t>: </a:t>
                      </a:r>
                      <a:r>
                        <a:rPr lang="ro-RO" dirty="0"/>
                        <a:t>Mers înainte </a:t>
                      </a:r>
                      <a:r>
                        <a:rPr lang="en-US" baseline="0" dirty="0"/>
                        <a:t>70 inch</a:t>
                      </a:r>
                      <a:r>
                        <a:rPr lang="ro-RO" baseline="0" dirty="0"/>
                        <a:t>i</a:t>
                      </a:r>
                      <a:r>
                        <a:rPr lang="en-US" baseline="0" dirty="0"/>
                        <a:t>, </a:t>
                      </a:r>
                      <a:r>
                        <a:rPr lang="ro-RO" baseline="0" dirty="0"/>
                        <a:t>întoarcere 360 ˚</a:t>
                      </a:r>
                      <a:endParaRPr lang="en-US" dirty="0"/>
                    </a:p>
                  </a:txBody>
                  <a:tcPr/>
                </a:tc>
                <a:tc>
                  <a:txBody>
                    <a:bodyPr/>
                    <a:lstStyle/>
                    <a:p>
                      <a:r>
                        <a:rPr lang="en-US" i="1" dirty="0"/>
                        <a:t>(</a:t>
                      </a:r>
                      <a:r>
                        <a:rPr lang="ro-RO" i="1" dirty="0"/>
                        <a:t>Este robotul destul de rapid</a:t>
                      </a:r>
                      <a:r>
                        <a:rPr lang="en-US" i="1" baseline="0" dirty="0"/>
                        <a:t>?)</a:t>
                      </a:r>
                      <a:endParaRPr lang="en-US" i="1" dirty="0"/>
                    </a:p>
                  </a:txBody>
                  <a:tcPr/>
                </a:tc>
                <a:extLst>
                  <a:ext uri="{0D108BD9-81ED-4DB2-BD59-A6C34878D82A}">
                    <a16:rowId xmlns:a16="http://schemas.microsoft.com/office/drawing/2014/main" val="10005"/>
                  </a:ext>
                </a:extLst>
              </a:tr>
              <a:tr h="370840">
                <a:tc>
                  <a:txBody>
                    <a:bodyPr/>
                    <a:lstStyle/>
                    <a:p>
                      <a:r>
                        <a:rPr lang="ro-RO" dirty="0"/>
                        <a:t>Observația anvelopei</a:t>
                      </a:r>
                      <a:endParaRPr lang="en-US" dirty="0"/>
                    </a:p>
                  </a:txBody>
                  <a:tcPr/>
                </a:tc>
                <a:tc>
                  <a:txBody>
                    <a:bodyPr/>
                    <a:lstStyle/>
                    <a:p>
                      <a:r>
                        <a:rPr lang="en-US" i="1" dirty="0"/>
                        <a:t>(</a:t>
                      </a:r>
                      <a:r>
                        <a:rPr lang="ro-RO" i="1" dirty="0"/>
                        <a:t>Anvelopa stă pe jantă sau se desprinde</a:t>
                      </a:r>
                      <a:r>
                        <a:rPr lang="en-US" i="1" baseline="0" dirty="0"/>
                        <a:t>?)</a:t>
                      </a:r>
                      <a:endParaRPr lang="en-US" i="1" dirty="0"/>
                    </a:p>
                  </a:txBody>
                  <a:tcPr/>
                </a:tc>
                <a:extLst>
                  <a:ext uri="{0D108BD9-81ED-4DB2-BD59-A6C34878D82A}">
                    <a16:rowId xmlns:a16="http://schemas.microsoft.com/office/drawing/2014/main" val="10006"/>
                  </a:ext>
                </a:extLst>
              </a:tr>
              <a:tr h="370840">
                <a:tc>
                  <a:txBody>
                    <a:bodyPr/>
                    <a:lstStyle/>
                    <a:p>
                      <a:r>
                        <a:rPr lang="ro-RO" dirty="0"/>
                        <a:t>Înălțime și lățimea robotului când folosește roțile respective</a:t>
                      </a:r>
                      <a:endParaRPr lang="en-US" dirty="0"/>
                    </a:p>
                  </a:txBody>
                  <a:tcPr/>
                </a:tc>
                <a:tc>
                  <a:txBody>
                    <a:bodyPr/>
                    <a:lstStyle/>
                    <a:p>
                      <a:r>
                        <a:rPr lang="en-US" i="1" dirty="0"/>
                        <a:t>(</a:t>
                      </a:r>
                      <a:r>
                        <a:rPr lang="ro-RO" i="1" dirty="0"/>
                        <a:t>Roțile fac robotul mai îngust, mai lat, mai înalt sau mai scurt</a:t>
                      </a:r>
                      <a:r>
                        <a:rPr lang="en-US" i="1" baseline="0" dirty="0"/>
                        <a:t>?)</a:t>
                      </a:r>
                      <a:endParaRPr lang="en-US" i="1" dirty="0"/>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a:t>© 2023, FLLTutorials.com, Last Edit 5/29/2023</a:t>
            </a:r>
          </a:p>
        </p:txBody>
      </p:sp>
      <p:sp>
        <p:nvSpPr>
          <p:cNvPr id="3" name="TextBox 2"/>
          <p:cNvSpPr txBox="1"/>
          <p:nvPr/>
        </p:nvSpPr>
        <p:spPr>
          <a:xfrm>
            <a:off x="449261" y="6007437"/>
            <a:ext cx="8245477" cy="369332"/>
          </a:xfrm>
          <a:prstGeom prst="rect">
            <a:avLst/>
          </a:prstGeom>
          <a:noFill/>
        </p:spPr>
        <p:txBody>
          <a:bodyPr wrap="square" rtlCol="0">
            <a:spAutoFit/>
          </a:bodyPr>
          <a:lstStyle/>
          <a:p>
            <a:r>
              <a:rPr lang="ro-RO" dirty="0"/>
              <a:t>Va trebui să cântăriți plusurile și minusurile fiecărei roți pentru robotul vostru</a:t>
            </a:r>
            <a:r>
              <a:rPr lang="en-US" dirty="0"/>
              <a:t>. </a:t>
            </a:r>
          </a:p>
        </p:txBody>
      </p:sp>
    </p:spTree>
    <p:extLst>
      <p:ext uri="{BB962C8B-B14F-4D97-AF65-F5344CB8AC3E}">
        <p14:creationId xmlns:p14="http://schemas.microsoft.com/office/powerpoint/2010/main" val="118928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Roțile spate</a:t>
            </a:r>
            <a:r>
              <a:rPr lang="en-US" dirty="0"/>
              <a:t>: </a:t>
            </a:r>
            <a:r>
              <a:rPr lang="ro-RO" dirty="0"/>
              <a:t>derapaje</a:t>
            </a:r>
            <a:r>
              <a:rPr lang="en-US" dirty="0"/>
              <a:t>, </a:t>
            </a:r>
            <a:r>
              <a:rPr lang="ro-RO" dirty="0"/>
              <a:t>roțile încastrate..</a:t>
            </a:r>
            <a:r>
              <a:rPr lang="is-IS" dirty="0"/>
              <a:t>.</a:t>
            </a:r>
            <a:endParaRPr lang="en-US" dirty="0"/>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b="-3778"/>
          <a:stretch/>
        </p:blipFill>
        <p:spPr>
          <a:xfrm>
            <a:off x="5145890" y="1496440"/>
            <a:ext cx="3691093" cy="2429158"/>
          </a:xfrm>
          <a:prstGeom prst="rect">
            <a:avLst/>
          </a:prstGeom>
        </p:spPr>
      </p:pic>
      <p:sp>
        <p:nvSpPr>
          <p:cNvPr id="6" name="TextBox 5"/>
          <p:cNvSpPr txBox="1"/>
          <p:nvPr/>
        </p:nvSpPr>
        <p:spPr>
          <a:xfrm>
            <a:off x="517576" y="4565435"/>
            <a:ext cx="8266902" cy="1200329"/>
          </a:xfrm>
          <a:prstGeom prst="rect">
            <a:avLst/>
          </a:prstGeom>
          <a:noFill/>
        </p:spPr>
        <p:txBody>
          <a:bodyPr wrap="square" rtlCol="0">
            <a:spAutoFit/>
          </a:bodyPr>
          <a:lstStyle/>
          <a:p>
            <a:r>
              <a:rPr lang="ro-RO" dirty="0"/>
              <a:t>Roțile spate sau roțile de susținere trebuie să permită robotului să se întoarcă ușor</a:t>
            </a:r>
            <a:r>
              <a:rPr lang="en-US" dirty="0"/>
              <a:t>. </a:t>
            </a:r>
            <a:r>
              <a:rPr lang="ro-RO" dirty="0"/>
              <a:t> Le puteți creea din multe elemente </a:t>
            </a:r>
            <a:r>
              <a:rPr lang="en-US" dirty="0"/>
              <a:t>LEGO </a:t>
            </a:r>
            <a:r>
              <a:rPr lang="ro-RO" dirty="0"/>
              <a:t>incluzând roți fără cauciuc, bile </a:t>
            </a:r>
            <a:r>
              <a:rPr lang="en-US" dirty="0"/>
              <a:t>LEGO, </a:t>
            </a:r>
            <a:r>
              <a:rPr lang="ro-RO" dirty="0"/>
              <a:t>roți încastrate </a:t>
            </a:r>
            <a:r>
              <a:rPr lang="en-US" dirty="0"/>
              <a:t>EV3, etc. </a:t>
            </a:r>
            <a:r>
              <a:rPr lang="ro-RO" dirty="0"/>
              <a:t>Și aici, sunt argumente pro și contra</a:t>
            </a:r>
            <a:r>
              <a:rPr lang="en-US" dirty="0"/>
              <a:t>.</a:t>
            </a:r>
            <a:r>
              <a:rPr lang="ro-RO" dirty="0"/>
              <a:t> Trebuie să testați pentru a afla ce se potrivește pe robotul vostru</a:t>
            </a:r>
            <a:r>
              <a:rPr lang="en-US" dirty="0"/>
              <a:t>.</a:t>
            </a: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3132" y="1390121"/>
            <a:ext cx="2570832" cy="3069464"/>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2575058" y="1496440"/>
            <a:ext cx="2950350" cy="2577840"/>
          </a:xfrm>
          <a:prstGeom prst="rect">
            <a:avLst/>
          </a:prstGeom>
        </p:spPr>
      </p:pic>
      <p:sp>
        <p:nvSpPr>
          <p:cNvPr id="7" name="Oval 6"/>
          <p:cNvSpPr/>
          <p:nvPr/>
        </p:nvSpPr>
        <p:spPr>
          <a:xfrm>
            <a:off x="3731778" y="3319281"/>
            <a:ext cx="919249" cy="9476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310493">
            <a:off x="249430" y="3619795"/>
            <a:ext cx="1188864" cy="546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952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6493</TotalTime>
  <Words>1035</Words>
  <Application>Microsoft Office PowerPoint</Application>
  <PresentationFormat>On-screen Show (4:3)</PresentationFormat>
  <Paragraphs>90</Paragraphs>
  <Slides>13</Slides>
  <Notes>3</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13</vt:i4>
      </vt:variant>
    </vt:vector>
  </HeadingPairs>
  <TitlesOfParts>
    <vt:vector size="28" baseType="lpstr">
      <vt:lpstr>Arial</vt:lpstr>
      <vt:lpstr>Arial Black</vt:lpstr>
      <vt:lpstr>Calibri</vt:lpstr>
      <vt:lpstr>Calibri Light</vt:lpstr>
      <vt:lpstr>Gill Sans MT</vt:lpstr>
      <vt:lpstr>Helvetica Neue</vt:lpstr>
      <vt:lpstr>Noto Sans</vt:lpstr>
      <vt:lpstr>Wingdings 2</vt:lpstr>
      <vt:lpstr>Essential</vt:lpstr>
      <vt:lpstr>beginner</vt:lpstr>
      <vt:lpstr>Custom Design</vt:lpstr>
      <vt:lpstr>robotdesign</vt:lpstr>
      <vt:lpstr>1_beginner</vt:lpstr>
      <vt:lpstr>1_Custom Design</vt:lpstr>
      <vt:lpstr>Dividend</vt:lpstr>
      <vt:lpstr>Roțile</vt:lpstr>
      <vt:lpstr>Multe dintre care să alegeți</vt:lpstr>
      <vt:lpstr>Roțile spike prime</vt:lpstr>
      <vt:lpstr>Sfat: Măsurați mărimea cauciucului</vt:lpstr>
      <vt:lpstr>Dacă știi mărimea roții tale aceasta te ajută să convertești distanța în grade</vt:lpstr>
      <vt:lpstr>“cele mai bune” roți pentru FIRST LEGO LEAGUE</vt:lpstr>
      <vt:lpstr>Lucruri pe care trebuie să le luați în considerare: Mărime, viteză, acuratețe, stabilitate...</vt:lpstr>
      <vt:lpstr>Fișă de testare</vt:lpstr>
      <vt:lpstr>Roțile spate: derapaje, roțile încastrate...</vt:lpstr>
      <vt:lpstr>Roata încastrată SPIKE PRIME</vt:lpstr>
      <vt:lpstr>Roțile pentru alte utilizări</vt:lpstr>
      <vt:lpstr>Instrumente utile: Fișa cu roțile LEGO </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Adnim</cp:lastModifiedBy>
  <cp:revision>171</cp:revision>
  <cp:lastPrinted>2016-08-13T13:30:28Z</cp:lastPrinted>
  <dcterms:created xsi:type="dcterms:W3CDTF">2014-10-28T21:59:38Z</dcterms:created>
  <dcterms:modified xsi:type="dcterms:W3CDTF">2023-08-26T11:49:22Z</dcterms:modified>
</cp:coreProperties>
</file>