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397" r:id="rId3"/>
    <p:sldId id="398" r:id="rId4"/>
    <p:sldId id="257" r:id="rId5"/>
    <p:sldId id="263" r:id="rId6"/>
    <p:sldId id="258" r:id="rId7"/>
    <p:sldId id="259" r:id="rId8"/>
    <p:sldId id="399" r:id="rId9"/>
    <p:sldId id="400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650"/>
  </p:normalViewPr>
  <p:slideViewPr>
    <p:cSldViewPr snapToGrid="0" snapToObjects="1">
      <p:cViewPr varScale="1">
        <p:scale>
          <a:sx n="85" d="100"/>
          <a:sy n="85" d="100"/>
        </p:scale>
        <p:origin x="7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1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27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54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85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52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4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B0599773-11A5-944D-8FFA-F86809759A4D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CF15BF-D8D0-7547-BB28-51661AFF6544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F1571-E5EE-0044-B688-7B99D4F5EAC9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84519" y="6507480"/>
            <a:ext cx="2008407" cy="14320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47FED357-F72D-6E4C-BE3D-29F42CF1AAC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8" y="6507480"/>
            <a:ext cx="457202" cy="350519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58A400-2A48-2C41-9893-6F2940CBC17D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58FEA2-5998-FB4A-B4B9-5BE8E7226281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6382021"/>
            <a:ext cx="2133600" cy="365125"/>
          </a:xfrm>
          <a:prstGeom prst="rect">
            <a:avLst/>
          </a:prstGeom>
        </p:spPr>
        <p:txBody>
          <a:bodyPr/>
          <a:lstStyle/>
          <a:p>
            <a:fld id="{BCBDF66C-1B4D-A540-BF9A-9F0A78123139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1" y="64779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9069" y="6482229"/>
            <a:ext cx="4165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78540D9-4CD3-C64D-8BFE-A43F289C7C5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816BA6-22FC-7643-9B94-074ACF885DDE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46FCB52-0199-1646-B4EA-AB538ADB02C3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FAA321E8-DDA5-504D-8DAC-E0DBE3176D51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oubuilder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Jurizarea valorilor fundamentale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Bayou Builders  AND 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576"/>
            </a:pPr>
            <a:r>
              <a:rPr lang="ro-RO" sz="24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Această lecție a fost realizată de </a:t>
            </a:r>
            <a:r>
              <a:rPr lang="en-US" sz="2400" dirty="0"/>
              <a:t>Bayou Builders (</a:t>
            </a:r>
            <a:r>
              <a:rPr lang="en-US" sz="2400" dirty="0">
                <a:hlinkClick r:id="rId3"/>
              </a:rPr>
              <a:t>https://www.bayoubuilders.org/</a:t>
            </a:r>
            <a:r>
              <a:rPr lang="en-US" sz="2400" dirty="0"/>
              <a:t>) </a:t>
            </a:r>
            <a:r>
              <a:rPr lang="ro-RO" sz="2400" dirty="0"/>
              <a:t>și </a:t>
            </a:r>
            <a:r>
              <a:rPr lang="en-US" sz="2400" dirty="0" err="1"/>
              <a:t>Seshan</a:t>
            </a:r>
            <a:r>
              <a:rPr lang="en-US" sz="2400" dirty="0"/>
              <a:t> Brothers</a:t>
            </a:r>
          </a:p>
          <a:p>
            <a:r>
              <a:rPr lang="en-US" sz="2400" dirty="0"/>
              <a:t>M</a:t>
            </a:r>
            <a:r>
              <a:rPr lang="ro-RO" sz="2400" dirty="0"/>
              <a:t>ai multe lecții despre </a:t>
            </a:r>
            <a:r>
              <a:rPr lang="en-US" sz="2400" dirty="0"/>
              <a:t>FIRST LEGO League </a:t>
            </a:r>
            <a:r>
              <a:rPr lang="ro-RO" sz="2400" dirty="0"/>
              <a:t>sunt disponibile pe </a:t>
            </a:r>
            <a:r>
              <a:rPr lang="en-US" sz="2400" dirty="0">
                <a:solidFill>
                  <a:srgbClr val="0070C0"/>
                </a:solidFill>
                <a:hlinkClick r:id="rId4"/>
              </a:rPr>
              <a:t>www.flltutorials.com</a:t>
            </a:r>
            <a:endParaRPr lang="ro-RO" sz="2400" dirty="0">
              <a:solidFill>
                <a:srgbClr val="0070C0"/>
              </a:solidFill>
            </a:endParaRPr>
          </a:p>
          <a:p>
            <a:pPr>
              <a:spcBef>
                <a:spcPts val="1160"/>
              </a:spcBef>
              <a:spcAft>
                <a:spcPts val="0"/>
              </a:spcAft>
              <a:buSzPts val="2576"/>
            </a:pPr>
            <a:r>
              <a:rPr lang="ro-RO" sz="24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160"/>
              </a:spcBef>
              <a:spcAft>
                <a:spcPts val="0"/>
              </a:spcAft>
              <a:buSzPts val="2576"/>
            </a:pPr>
            <a:endParaRPr sz="28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06000" marR="0" lvl="0" indent="-142424" algn="l" rtl="0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None/>
            </a:pPr>
            <a:endParaRPr sz="28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06000" marR="0" lvl="0" indent="-95688" algn="l" rtl="0">
              <a:spcBef>
                <a:spcPts val="13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None/>
            </a:pPr>
            <a:endParaRPr sz="36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800" b="0" i="0" u="none" strike="noStrike" cap="none" dirty="0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10</a:t>
            </a:fld>
            <a:endParaRPr sz="1800" b="0" i="0" u="none" strike="noStrike" cap="none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Creative Commons Attribution-NonCommercial-ShareAlike 4.0 International License</a:t>
            </a:r>
            <a:endParaRPr sz="24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86559" y="4035813"/>
            <a:ext cx="2552700" cy="88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23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311E-1C03-744B-B5D0-AB7D5362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Să facem cunoștință cu autorii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AAAB1-593B-7842-A5C1-8F1ABFF7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3F1D6-1FFA-F745-A2B8-20E2873E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B56F2-6E87-654C-B1E5-F5B814863B91}"/>
              </a:ext>
            </a:extLst>
          </p:cNvPr>
          <p:cNvSpPr txBox="1">
            <a:spLocks/>
          </p:cNvSpPr>
          <p:nvPr/>
        </p:nvSpPr>
        <p:spPr>
          <a:xfrm>
            <a:off x="348023" y="1585717"/>
            <a:ext cx="8398086" cy="432424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Bayou Builders </a:t>
            </a:r>
            <a:r>
              <a:rPr lang="ro-RO" dirty="0"/>
              <a:t>sunt o echipă de 10 persoană înființată de comunitate din </a:t>
            </a:r>
            <a:r>
              <a:rPr lang="en-US" dirty="0"/>
              <a:t>Hammond, Louisiana.</a:t>
            </a:r>
          </a:p>
          <a:p>
            <a:r>
              <a:rPr lang="ro-RO" dirty="0"/>
              <a:t>Ei au câștigat titlul de </a:t>
            </a:r>
            <a:r>
              <a:rPr lang="en-US" dirty="0"/>
              <a:t>Champions’ </a:t>
            </a:r>
            <a:r>
              <a:rPr lang="ro-RO" dirty="0"/>
              <a:t>și</a:t>
            </a:r>
            <a:r>
              <a:rPr lang="en-US" dirty="0"/>
              <a:t> Champion’s Runner-up award </a:t>
            </a:r>
            <a:r>
              <a:rPr lang="ro-RO" dirty="0"/>
              <a:t>în fiecare an în statul lor și au participat la </a:t>
            </a:r>
            <a:r>
              <a:rPr lang="en-US" dirty="0"/>
              <a:t>North American Open, Razorback Open </a:t>
            </a:r>
            <a:r>
              <a:rPr lang="ro-RO" dirty="0"/>
              <a:t>și </a:t>
            </a:r>
            <a:r>
              <a:rPr lang="en-US" dirty="0"/>
              <a:t>World Festival. </a:t>
            </a:r>
          </a:p>
          <a:p>
            <a:r>
              <a:rPr lang="ro-RO" dirty="0"/>
              <a:t>Î</a:t>
            </a:r>
            <a:r>
              <a:rPr lang="en-US" dirty="0"/>
              <a:t>n 2017, </a:t>
            </a:r>
            <a:r>
              <a:rPr lang="ro-RO" dirty="0"/>
              <a:t>au fost nominalizați pentru</a:t>
            </a:r>
            <a:r>
              <a:rPr lang="en-US" dirty="0"/>
              <a:t> Global Innovation Award </a:t>
            </a:r>
            <a:r>
              <a:rPr lang="ro-RO" dirty="0"/>
              <a:t>pentru statul</a:t>
            </a:r>
            <a:r>
              <a:rPr lang="en-US" dirty="0"/>
              <a:t> Louisiana.</a:t>
            </a:r>
          </a:p>
          <a:p>
            <a:r>
              <a:rPr lang="en-US" dirty="0"/>
              <a:t>Bayou Builders </a:t>
            </a:r>
            <a:r>
              <a:rPr lang="ro-RO" dirty="0"/>
              <a:t>sunt foarte implicați în comunitate, având zeci de ore de activități de outreach în fiecare an.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9A5E2-BA8C-8348-AB6C-C78826FE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5960" y="4280932"/>
            <a:ext cx="4609250" cy="20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ro-RO" dirty="0">
                <a:sym typeface="Cabin"/>
              </a:rPr>
              <a:t>Cum sunt sesiunile tipice de jurizare</a:t>
            </a:r>
            <a:r>
              <a:rPr lang="en-US" dirty="0">
                <a:sym typeface="Cabin"/>
              </a:rPr>
              <a:t>?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xfrm>
            <a:off x="448092" y="1505583"/>
            <a:ext cx="4588420" cy="47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ro-RO" sz="1900" dirty="0"/>
              <a:t>Sesiunea de consolidare de jurizare de 30 de minute are o secțiune specifică de reflecție, dedicată Valorilor fundamentale de 3 minute.</a:t>
            </a:r>
            <a:endParaRPr lang="en-US" sz="1900" dirty="0"/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ro-RO" sz="1900" dirty="0"/>
              <a:t>În acest timp, jurații vor pune întrebări pentru a umple acele părți reprezentate de Valorile Fundamentale.</a:t>
            </a:r>
            <a:r>
              <a:rPr lang="en-US" sz="1900" dirty="0"/>
              <a:t> 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1900" dirty="0"/>
              <a:t>M</a:t>
            </a:r>
            <a:r>
              <a:rPr lang="ro-RO" sz="1900" dirty="0"/>
              <a:t>ulte din regiuni nu vă vor permite să faceți o prezentare formală în acest timp</a:t>
            </a:r>
            <a:r>
              <a:rPr lang="en-US" sz="1900" dirty="0"/>
              <a:t>.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ro-RO" sz="1900" dirty="0">
                <a:solidFill>
                  <a:srgbClr val="FF0000"/>
                </a:solidFill>
              </a:rPr>
              <a:t>Jurații Valorilor Fundamentale vor asculta întreaga sesiune pentru a se asigura că vorbiți despre Valorile Fundamentale în timpul  primirii echipei, a prezentării proiectului de inovare și prezentarea design-ului robotului</a:t>
            </a:r>
            <a:r>
              <a:rPr lang="en-US" sz="1900" dirty="0">
                <a:solidFill>
                  <a:srgbClr val="FF0000"/>
                </a:solidFill>
              </a:rPr>
              <a:t>.</a:t>
            </a:r>
            <a:endParaRPr sz="19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  <a:endParaRPr sz="20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A53B-9EBC-F145-BBA8-68B565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diagram of a team&#10;&#10;Description automatically generated">
            <a:extLst>
              <a:ext uri="{FF2B5EF4-FFF2-40B4-BE49-F238E27FC236}">
                <a16:creationId xmlns:a16="http://schemas.microsoft.com/office/drawing/2014/main" id="{C3E9A195-9658-E05A-1595-BDCF2CF7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88" y="1505583"/>
            <a:ext cx="372252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8091" y="67142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ro-RO" sz="2400" dirty="0">
                <a:sym typeface="Cabin"/>
              </a:rPr>
              <a:t>Obiectivele jurizării valorilor fundamentale</a:t>
            </a:r>
            <a:endParaRPr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ro-RO" sz="2400" dirty="0"/>
              <a:t>Împărtășește țelurile tale și de ce a fi o parte din F</a:t>
            </a:r>
            <a:r>
              <a:rPr lang="en-US" sz="2400" dirty="0"/>
              <a:t>IRST </a:t>
            </a:r>
            <a:r>
              <a:rPr lang="ro-RO" sz="2400" dirty="0"/>
              <a:t>este important pentru tine</a:t>
            </a:r>
            <a:r>
              <a:rPr lang="en-US" sz="2400" dirty="0"/>
              <a:t>. 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ro-RO" sz="24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Împărtășește identitatea echipei tale</a:t>
            </a:r>
            <a:r>
              <a:rPr lang="en-US" sz="24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ro-RO" sz="24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Împărtășește cu exemple multiple și specifice arătând cum echipa a folosit Valorile Fundamentale de-alungul întregului sezon</a:t>
            </a:r>
            <a:r>
              <a:rPr lang="en-US" sz="24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24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A53B-9EBC-F145-BBA8-68B565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400" y="3765525"/>
            <a:ext cx="3211176" cy="24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450" y="3765525"/>
            <a:ext cx="3211150" cy="240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1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48091" y="871506"/>
            <a:ext cx="7989752" cy="596796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Pregătirea pentru jurizarea valorilor fundamentale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322729" y="1505583"/>
            <a:ext cx="4547855" cy="46890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ro-RO" sz="2200" dirty="0"/>
              <a:t>Asigură-te că atingi rubrica de jurizare a Valorilor Fundamentale</a:t>
            </a:r>
            <a:r>
              <a:rPr lang="en-US" sz="2200" dirty="0"/>
              <a:t> 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ro-RO" sz="2200" dirty="0"/>
              <a:t>Asigură-te că dai exemple specifice despre cum echipa ta utilizează și aplică fiecare Valoare Fundamentală de-alungul întregului sezon.</a:t>
            </a:r>
            <a:endParaRPr lang="en-US" sz="2200" dirty="0"/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ro-RO" sz="2200" dirty="0"/>
              <a:t>Asigură-te ca mai </a:t>
            </a:r>
            <a:r>
              <a:rPr lang="ro-RO" sz="2200" u="sng" dirty="0"/>
              <a:t>mulți elevi</a:t>
            </a:r>
            <a:r>
              <a:rPr lang="ro-RO" sz="2200" dirty="0"/>
              <a:t> pot da exemple. </a:t>
            </a:r>
            <a:endParaRPr lang="en-US" sz="2200" dirty="0"/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ro-RO" sz="2200" dirty="0"/>
              <a:t>Asigură-te că exemplele tale merg dincolo de împărtășirea proiectului </a:t>
            </a:r>
            <a:r>
              <a:rPr lang="en-US" sz="2200" dirty="0"/>
              <a:t>(Impact) </a:t>
            </a:r>
            <a:r>
              <a:rPr lang="ro-RO" sz="2200" dirty="0"/>
              <a:t>sau învățărea limbajului de programare</a:t>
            </a:r>
            <a:r>
              <a:rPr lang="en-US" sz="2200" dirty="0"/>
              <a:t> (Discovery)</a:t>
            </a:r>
            <a:r>
              <a:rPr lang="ro-RO" sz="2200" dirty="0"/>
              <a:t>.</a:t>
            </a: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2051B1-3845-1C40-978D-CA7A4B3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2023, </a:t>
            </a:r>
            <a:r>
              <a:rPr lang="en-US" dirty="0" err="1"/>
              <a:t>FLLTutorials.com</a:t>
            </a:r>
            <a:r>
              <a:rPr lang="en-US" dirty="0"/>
              <a:t>. Last Update 5/29/2023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 descr="A pink and white survey&#10;&#10;Description automatically generated">
            <a:extLst>
              <a:ext uri="{FF2B5EF4-FFF2-40B4-BE49-F238E27FC236}">
                <a16:creationId xmlns:a16="http://schemas.microsoft.com/office/drawing/2014/main" id="{186D73BF-F132-4298-F5E9-74763B01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84" y="2426690"/>
            <a:ext cx="3787225" cy="26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Documentarea valorilor fundamentale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xfrm>
            <a:off x="448092" y="1505583"/>
            <a:ext cx="4422494" cy="43532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ro-RO" sz="2400" dirty="0"/>
              <a:t>Unele echipe crează un poster pentru Valorile Fundamentale pentru a ajuta echipa să-și aducă aminte sezonul sau să aibă o reprezentare vizuală pentru jurați</a:t>
            </a:r>
            <a:r>
              <a:rPr lang="en-US" sz="2400" dirty="0"/>
              <a:t>.</a:t>
            </a:r>
            <a:endParaRPr lang="ro-RO" sz="2400" dirty="0"/>
          </a:p>
          <a:p>
            <a:pPr marL="0" lvl="1" indent="0"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lang="en-US" sz="2400" dirty="0"/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ro-RO" sz="2400" dirty="0"/>
              <a:t>Alte echipe crează un jurnal pentru Valorile Fundamentale pentru a documenta activitățile echipei.</a:t>
            </a:r>
            <a:r>
              <a:rPr lang="en-US" sz="2400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38B41-60F8-3042-AA79-358F62F2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917"/>
          <a:stretch/>
        </p:blipFill>
        <p:spPr>
          <a:xfrm>
            <a:off x="4870585" y="2027028"/>
            <a:ext cx="3589941" cy="3723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5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ro-RO" dirty="0"/>
              <a:t>Activități de team building</a:t>
            </a: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448091" y="1505583"/>
            <a:ext cx="459083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2400" dirty="0"/>
              <a:t>În trecut, echipele trebuiau să facă activități împreună live la jurizare</a:t>
            </a:r>
            <a:r>
              <a:rPr lang="en-US" sz="2400" dirty="0"/>
              <a:t>.</a:t>
            </a:r>
            <a:endParaRPr lang="ro-RO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2400" dirty="0"/>
              <a:t>Asta nu se mai întâmplă astăzi</a:t>
            </a:r>
            <a:r>
              <a:rPr lang="en-US" sz="2400" dirty="0"/>
              <a:t>.</a:t>
            </a:r>
            <a:endParaRPr lang="ro-RO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2400" dirty="0"/>
              <a:t>Cu toate acestea, astfel de activități pot ajuta echipa să învețe să lucreze împreună mai bine și e un mod bun de a aplica Valorile Fundamentale în timpul sezonului</a:t>
            </a:r>
            <a:r>
              <a:rPr lang="en-US" sz="2400" dirty="0"/>
              <a:t>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b="0" i="0" u="none" strike="noStrike" cap="none" dirty="0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b="0" i="0" u="none" strike="noStrike" cap="none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2108" y="2181600"/>
            <a:ext cx="3503801" cy="2627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3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2DD7-1EBE-9ADE-BC02-ED7C0957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4860-2877-DAD5-77D0-6D070DEE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2"/>
            <a:ext cx="8238707" cy="4844417"/>
          </a:xfrm>
        </p:spPr>
        <p:txBody>
          <a:bodyPr>
            <a:normAutofit fontScale="55000" lnSpcReduction="20000"/>
          </a:bodyPr>
          <a:lstStyle/>
          <a:p>
            <a:r>
              <a:rPr lang="ro-RO" dirty="0"/>
              <a:t>Trebuie să facem o prezentare în timpul reflecției asupra Valorilor Fundamentale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</a:t>
            </a:r>
            <a:r>
              <a:rPr lang="ro-RO" dirty="0"/>
              <a:t>u</a:t>
            </a:r>
            <a:r>
              <a:rPr lang="en-US" dirty="0"/>
              <a:t>. </a:t>
            </a:r>
            <a:r>
              <a:rPr lang="ro-RO" dirty="0"/>
              <a:t>Jurații se presupune că adresează echipei întrebări în timpul acestei perioade. Întreabă în prealabil dacă prezentările sunt permise.</a:t>
            </a:r>
            <a:endParaRPr lang="en-US" dirty="0"/>
          </a:p>
          <a:p>
            <a:r>
              <a:rPr lang="ro-RO" dirty="0"/>
              <a:t>Atunci cum pot vorbi juraților despre cum aplică echipa mea Valorile Fundamentale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Ar trebui să incluzi exemple în perioada celor 30 de minute de jurizare</a:t>
            </a:r>
            <a:r>
              <a:rPr lang="en-US" dirty="0"/>
              <a:t> – e.g. </a:t>
            </a:r>
            <a:r>
              <a:rPr lang="ro-RO" dirty="0"/>
              <a:t>Cum ați ales topicul proiectului împreună</a:t>
            </a:r>
            <a:r>
              <a:rPr lang="en-US" dirty="0"/>
              <a:t>, </a:t>
            </a:r>
            <a:r>
              <a:rPr lang="ro-RO" dirty="0"/>
              <a:t>cum ați rezolvat o problemă în timpul construcției robotului, cum ați ajutat o altă echipă, cum ați programat</a:t>
            </a:r>
            <a:r>
              <a:rPr lang="en-US" dirty="0"/>
              <a:t>, etc.</a:t>
            </a:r>
          </a:p>
          <a:p>
            <a:r>
              <a:rPr lang="ro-RO" dirty="0"/>
              <a:t>Trebuie să avem un poster tri-fold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</a:t>
            </a:r>
            <a:r>
              <a:rPr lang="ro-RO" dirty="0"/>
              <a:t>u</a:t>
            </a:r>
            <a:r>
              <a:rPr lang="en-US" dirty="0"/>
              <a:t>. </a:t>
            </a:r>
            <a:r>
              <a:rPr lang="ro-RO" dirty="0"/>
              <a:t>Unele echipe aduc unul (dacă este permis). Ele nu sunt cerute sunt doar materiale ajutătoare pe care echipa alege să le facă.</a:t>
            </a:r>
            <a:endParaRPr lang="en-US" dirty="0"/>
          </a:p>
          <a:p>
            <a:r>
              <a:rPr lang="ro-RO" dirty="0"/>
              <a:t>Ce fel de documentație este utilă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Poster</a:t>
            </a:r>
            <a:r>
              <a:rPr lang="ro-RO" dirty="0"/>
              <a:t>e cu fotografii și jurnalul Valorilor Fundamentale care să documenteze toate activitățile voastre sunt cele mai comune printre echipe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24D6D-A137-6C9A-B33F-CE60C20F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23787-8CE0-AE87-C11A-8497F6AA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C54E-DC39-7A1D-6F80-2C7D973A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Exemple de întrebări ale juraților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BFF5-ADE6-58DD-5B60-8179F228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66494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Questions will focus on the rubric categories that the judge has not been able to complete during the rest of your judging session.</a:t>
            </a:r>
          </a:p>
          <a:p>
            <a:pPr lvl="1"/>
            <a:r>
              <a:rPr lang="en-US" sz="2000" dirty="0"/>
              <a:t>Remember to include everyone and give multiple examples.</a:t>
            </a:r>
          </a:p>
          <a:p>
            <a:pPr lvl="1"/>
            <a:r>
              <a:rPr lang="en-US" sz="2000" dirty="0"/>
              <a:t>Remember to go beyond just the robot game and innovation project where possible.</a:t>
            </a:r>
          </a:p>
          <a:p>
            <a:r>
              <a:rPr lang="en-US" sz="2400" dirty="0"/>
              <a:t>Describe a challenge your team faced this season and how you overcame it. </a:t>
            </a:r>
          </a:p>
          <a:p>
            <a:r>
              <a:rPr lang="en-US" sz="2400" dirty="0"/>
              <a:t>What was something your team did for fun?</a:t>
            </a:r>
          </a:p>
          <a:p>
            <a:r>
              <a:rPr lang="en-US" sz="2400" dirty="0"/>
              <a:t>Did you have any disagreements this season? How did you resolve it?</a:t>
            </a:r>
          </a:p>
          <a:p>
            <a:r>
              <a:rPr lang="en-US" sz="2400" dirty="0"/>
              <a:t>What is one thing you learned this season?</a:t>
            </a:r>
          </a:p>
          <a:p>
            <a:r>
              <a:rPr lang="en-US" sz="2400" dirty="0"/>
              <a:t>Did you have the opportunity to collaborate with or help another team?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66A2-33C1-FF25-B1C1-CFF4707C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6F146-5DF5-7B89-6717-B98F3571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60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</TotalTime>
  <Words>825</Words>
  <Application>Microsoft Office PowerPoint</Application>
  <PresentationFormat>On-screen Show (4:3)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Cabin</vt:lpstr>
      <vt:lpstr>Calibri</vt:lpstr>
      <vt:lpstr>Gill Sans MT</vt:lpstr>
      <vt:lpstr>Noto Sans Symbols</vt:lpstr>
      <vt:lpstr>Wingdings 2</vt:lpstr>
      <vt:lpstr>Dividend</vt:lpstr>
      <vt:lpstr>Jurizarea valorilor fundamentale</vt:lpstr>
      <vt:lpstr>Să facem cunoștință cu autorii</vt:lpstr>
      <vt:lpstr>Cum sunt sesiunile tipice de jurizare?</vt:lpstr>
      <vt:lpstr>Obiectivele jurizării valorilor fundamentale</vt:lpstr>
      <vt:lpstr>Pregătirea pentru jurizarea valorilor fundamentale</vt:lpstr>
      <vt:lpstr>Documentarea valorilor fundamentale</vt:lpstr>
      <vt:lpstr>Activități de team building</vt:lpstr>
      <vt:lpstr>FAQs</vt:lpstr>
      <vt:lpstr>Exemple de întrebări ale juraților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Adnim</cp:lastModifiedBy>
  <cp:revision>69</cp:revision>
  <dcterms:created xsi:type="dcterms:W3CDTF">2018-06-09T21:02:33Z</dcterms:created>
  <dcterms:modified xsi:type="dcterms:W3CDTF">2023-08-21T18:06:30Z</dcterms:modified>
</cp:coreProperties>
</file>