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392" r:id="rId3"/>
    <p:sldId id="399" r:id="rId4"/>
    <p:sldId id="395" r:id="rId5"/>
    <p:sldId id="390" r:id="rId6"/>
    <p:sldId id="391" r:id="rId7"/>
    <p:sldId id="396" r:id="rId8"/>
    <p:sldId id="398" r:id="rId9"/>
    <p:sldId id="40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2"/>
    <p:restoredTop sz="94650"/>
  </p:normalViewPr>
  <p:slideViewPr>
    <p:cSldViewPr snapToGrid="0" snapToObjects="1">
      <p:cViewPr varScale="1">
        <p:scale>
          <a:sx n="85" d="100"/>
          <a:sy n="8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7F7AB42-ED77-1A46-A372-3EB00F02EDD3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40C7-4816-D143-9264-4DFBBB485947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1C2FDE63-C451-C04B-81FA-900798757DE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7913C1C-9F34-E145-B7E3-96BFF6BF2C8C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CAE8D72-7B6E-3E4C-954E-11C72B9B4AD8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75949A7-6BDF-8946-B119-124470DB208C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F4D7C07-D114-A244-89C2-C607D09B9A81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6E88-B31C-0042-ACC5-C465C2D68648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5EA13F-67F4-1C49-9710-042726A2FD04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542E1F7F-D424-2346-BD6A-147C3ACA69D5}" type="datetime1">
              <a:rPr lang="en-US" smtClean="0"/>
              <a:t>8/21/2023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Importanța valorilor fundamentale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ro-RO" sz="2400" dirty="0"/>
              <a:t>Primul autor al acestei lecții este V</a:t>
            </a:r>
            <a:r>
              <a:rPr lang="en-US" sz="2400" dirty="0"/>
              <a:t>icky </a:t>
            </a:r>
            <a:r>
              <a:rPr lang="en-US" sz="2400" dirty="0" err="1"/>
              <a:t>Zhai</a:t>
            </a:r>
            <a:r>
              <a:rPr lang="en-US" sz="2400" dirty="0"/>
              <a:t> </a:t>
            </a:r>
            <a:r>
              <a:rPr lang="ro-RO" sz="2400" dirty="0"/>
              <a:t>din echipa </a:t>
            </a:r>
            <a:r>
              <a:rPr lang="en-US" sz="2400" dirty="0"/>
              <a:t> FTC 9873. </a:t>
            </a:r>
            <a:r>
              <a:rPr lang="ro-RO" sz="2400" dirty="0"/>
              <a:t> Înformații adiționale au fost adăugate de C</a:t>
            </a:r>
            <a:r>
              <a:rPr lang="en-US" sz="2400" dirty="0" err="1"/>
              <a:t>ristopher</a:t>
            </a:r>
            <a:r>
              <a:rPr lang="en-US" sz="2400" dirty="0"/>
              <a:t> Haines </a:t>
            </a:r>
            <a:r>
              <a:rPr lang="ro-RO" sz="2400" dirty="0"/>
              <a:t>și</a:t>
            </a:r>
            <a:r>
              <a:rPr lang="en-US" sz="2400" dirty="0"/>
              <a:t> Chris Baker.</a:t>
            </a:r>
          </a:p>
          <a:p>
            <a:r>
              <a:rPr lang="en-US" sz="2400" dirty="0"/>
              <a:t>M</a:t>
            </a:r>
            <a:r>
              <a:rPr lang="ro-RO" sz="2400" dirty="0"/>
              <a:t>ai multe lecții despre </a:t>
            </a:r>
            <a:r>
              <a:rPr lang="en-US" sz="2400" dirty="0"/>
              <a:t>FIRST LEGO League </a:t>
            </a:r>
            <a:r>
              <a:rPr lang="ro-RO" sz="2400" dirty="0"/>
              <a:t>sunt disponibile pe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Valori fundamentale</a:t>
            </a:r>
            <a:r>
              <a:rPr lang="en-US" dirty="0"/>
              <a:t>: </a:t>
            </a:r>
            <a:r>
              <a:rPr lang="ro-RO" dirty="0"/>
              <a:t>cum se îmbină împreună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5075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o-RO" sz="2800" dirty="0"/>
              <a:t>Design-ul robotului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ro-RO" sz="2800" dirty="0">
                <a:solidFill>
                  <a:schemeClr val="tx1"/>
                </a:solidFill>
              </a:rPr>
              <a:t>Proiectul de Inovare și Jocurile Robotului sunt ceea ce echipele FAC.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ro-RO" sz="2800" dirty="0">
                <a:solidFill>
                  <a:schemeClr val="tx1"/>
                </a:solidFill>
              </a:rPr>
              <a:t>Valorile fundamentale sunt </a:t>
            </a:r>
            <a:r>
              <a:rPr lang="ro-RO" sz="2800" dirty="0">
                <a:solidFill>
                  <a:srgbClr val="FF0000"/>
                </a:solidFill>
              </a:rPr>
              <a:t>cum</a:t>
            </a:r>
            <a:r>
              <a:rPr lang="ro-RO" sz="2800" dirty="0">
                <a:solidFill>
                  <a:schemeClr val="tx1"/>
                </a:solidFill>
              </a:rPr>
              <a:t> fac asta.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2ED70B-F26B-8D43-AE25-9745216A3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 b="62592"/>
          <a:stretch/>
        </p:blipFill>
        <p:spPr>
          <a:xfrm>
            <a:off x="3161680" y="1545921"/>
            <a:ext cx="2783041" cy="1286384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073CA8-2F77-F047-A169-47F1D4C1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2" b="2902"/>
          <a:stretch/>
        </p:blipFill>
        <p:spPr>
          <a:xfrm>
            <a:off x="3157633" y="3037102"/>
            <a:ext cx="2783041" cy="1500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A1D9-EA5F-D9D5-2802-46641FE9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" y="1506772"/>
            <a:ext cx="3187700" cy="29337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940D4-034B-F54B-A004-D048B628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62"/>
          <a:stretch/>
        </p:blipFill>
        <p:spPr>
          <a:xfrm>
            <a:off x="5660493" y="3093955"/>
            <a:ext cx="3034928" cy="1350715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425A-9EDD-1A48-8ABF-4D1AE789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38" b="33121"/>
          <a:stretch/>
        </p:blipFill>
        <p:spPr>
          <a:xfrm>
            <a:off x="5786436" y="1545921"/>
            <a:ext cx="2783041" cy="1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958D-619A-8B49-9590-948DC374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 anchor="b">
            <a:normAutofit/>
          </a:bodyPr>
          <a:lstStyle/>
          <a:p>
            <a:r>
              <a:rPr lang="ro-RO" dirty="0"/>
              <a:t>Valorile fundamentale - first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D0AE-49AF-314B-8F7E-A267EFD5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Copyright 2023, FLLTutorials.com,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795A-DCA1-A74A-BE4E-AD6DBB6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213C7-2E00-DCD7-3C5F-D5B67EAA6B44}"/>
              </a:ext>
            </a:extLst>
          </p:cNvPr>
          <p:cNvSpPr txBox="1"/>
          <p:nvPr/>
        </p:nvSpPr>
        <p:spPr>
          <a:xfrm>
            <a:off x="448091" y="1660065"/>
            <a:ext cx="797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Sunt șase Valori Fundamentale care se aplică în toate programele FIRST</a:t>
            </a:r>
            <a:endParaRPr lang="en-US" dirty="0"/>
          </a:p>
        </p:txBody>
      </p:sp>
      <p:pic>
        <p:nvPicPr>
          <p:cNvPr id="11" name="Picture 10" descr="A picture containing text, font, screenshot, logo&#10;&#10;Description automatically generated">
            <a:extLst>
              <a:ext uri="{FF2B5EF4-FFF2-40B4-BE49-F238E27FC236}">
                <a16:creationId xmlns:a16="http://schemas.microsoft.com/office/drawing/2014/main" id="{E963E292-F9D7-0DBF-5DB9-8152B0F5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68" y="3024190"/>
            <a:ext cx="8594909" cy="25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FB48F8-43EF-4DCD-B275-029F2AFDECB5}"/>
              </a:ext>
            </a:extLst>
          </p:cNvPr>
          <p:cNvSpPr txBox="1"/>
          <p:nvPr/>
        </p:nvSpPr>
        <p:spPr>
          <a:xfrm>
            <a:off x="1137005" y="2137478"/>
            <a:ext cx="209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            RO </a:t>
            </a:r>
          </a:p>
          <a:p>
            <a:r>
              <a:rPr lang="ro-RO" sz="1600" dirty="0"/>
              <a:t>Suntem mai puternici dacă lucrăm împreună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CF665-01AE-40F8-A82C-5F28F5053CFE}"/>
              </a:ext>
            </a:extLst>
          </p:cNvPr>
          <p:cNvSpPr txBox="1"/>
          <p:nvPr/>
        </p:nvSpPr>
        <p:spPr>
          <a:xfrm>
            <a:off x="3980330" y="2140827"/>
            <a:ext cx="209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             RO </a:t>
            </a:r>
          </a:p>
          <a:p>
            <a:r>
              <a:rPr lang="ro-RO" sz="1600" dirty="0"/>
              <a:t>Ne respectăm și ne acceptăm diferențele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21357-E2AB-45D6-88D0-B950EABC840B}"/>
              </a:ext>
            </a:extLst>
          </p:cNvPr>
          <p:cNvSpPr txBox="1"/>
          <p:nvPr/>
        </p:nvSpPr>
        <p:spPr>
          <a:xfrm>
            <a:off x="6756879" y="2135494"/>
            <a:ext cx="2243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                RO </a:t>
            </a:r>
          </a:p>
          <a:p>
            <a:r>
              <a:rPr lang="ro-RO" sz="1600" dirty="0"/>
              <a:t>Aplică ce învățăm pentru a îmbunătăți lumea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D2212-65C1-4B30-9569-2935321CB7D5}"/>
              </a:ext>
            </a:extLst>
          </p:cNvPr>
          <p:cNvSpPr txBox="1"/>
          <p:nvPr/>
        </p:nvSpPr>
        <p:spPr>
          <a:xfrm>
            <a:off x="1271475" y="5440948"/>
            <a:ext cx="209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            RO </a:t>
            </a:r>
          </a:p>
          <a:p>
            <a:r>
              <a:rPr lang="ro-RO" sz="1600" dirty="0"/>
              <a:t>Ne place ce facem și ne distrăm împreună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22435-B849-4102-82B0-DCAFA3177280}"/>
              </a:ext>
            </a:extLst>
          </p:cNvPr>
          <p:cNvSpPr txBox="1"/>
          <p:nvPr/>
        </p:nvSpPr>
        <p:spPr>
          <a:xfrm>
            <a:off x="4077428" y="5432263"/>
            <a:ext cx="209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            RO </a:t>
            </a:r>
          </a:p>
          <a:p>
            <a:r>
              <a:rPr lang="ro-RO" sz="1600" dirty="0"/>
              <a:t>Explorăm noi abilități și idei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32A12-18B4-455A-8581-9EE0348D3800}"/>
              </a:ext>
            </a:extLst>
          </p:cNvPr>
          <p:cNvSpPr txBox="1"/>
          <p:nvPr/>
        </p:nvSpPr>
        <p:spPr>
          <a:xfrm>
            <a:off x="6829176" y="5594536"/>
            <a:ext cx="2090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FF0000"/>
                </a:solidFill>
              </a:rPr>
              <a:t>            RO </a:t>
            </a:r>
          </a:p>
          <a:p>
            <a:r>
              <a:rPr lang="ro-RO" sz="1600" dirty="0"/>
              <a:t>Utilizăm creativitatea și perseverența pentru a rezolva problemele</a:t>
            </a:r>
          </a:p>
        </p:txBody>
      </p:sp>
    </p:spTree>
    <p:extLst>
      <p:ext uri="{BB962C8B-B14F-4D97-AF65-F5344CB8AC3E}">
        <p14:creationId xmlns:p14="http://schemas.microsoft.com/office/powerpoint/2010/main" val="22847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42" y="801490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Să învățăm despre termenii utilizați în valorile fundamentale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420A-D2C1-4439-AB9E-71DA8EB477FF}"/>
              </a:ext>
            </a:extLst>
          </p:cNvPr>
          <p:cNvSpPr txBox="1"/>
          <p:nvPr/>
        </p:nvSpPr>
        <p:spPr>
          <a:xfrm>
            <a:off x="364040" y="1544642"/>
            <a:ext cx="869031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Exprimăm filozofiile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FIRST </a:t>
            </a:r>
            <a:r>
              <a:rPr lang="ro-RO" sz="2400" b="1" dirty="0">
                <a:solidFill>
                  <a:srgbClr val="333333"/>
                </a:solidFill>
                <a:latin typeface="Roboto" panose="02000000000000000000" pitchFamily="2" charset="0"/>
              </a:rPr>
              <a:t>de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400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Gracious</a:t>
            </a:r>
            <a:r>
              <a:rPr lang="ro-RO" sz="2400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n-US" sz="2400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Professionalism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și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2400" b="1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Coopertition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prin Valorile Fundamentale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algn="l"/>
            <a:endParaRPr lang="en-US" sz="24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escoperire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ro-RO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Explorăm </a:t>
            </a:r>
            <a:r>
              <a:rPr lang="ro-RO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noi abilități și idei</a:t>
            </a:r>
            <a:r>
              <a:rPr lang="en-US" sz="240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</a:t>
            </a:r>
            <a:endParaRPr lang="en-US" sz="240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ovație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Folosim </a:t>
            </a:r>
            <a:r>
              <a:rPr lang="en-US" sz="240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</a:t>
            </a:r>
            <a:r>
              <a:rPr lang="ro-RO" sz="240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reativitatea și perseverența</a:t>
            </a:r>
            <a:r>
              <a:rPr lang="ro-RO" sz="2400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ro-RO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pentru a rezolva problemele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Impact: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  </a:t>
            </a:r>
            <a:r>
              <a:rPr lang="ro-RO" sz="2400" i="1" dirty="0">
                <a:solidFill>
                  <a:srgbClr val="333333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Aplicăm ce am învățat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pentru a îmbunătăți lumea noastră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ziune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 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respect</a:t>
            </a:r>
            <a:r>
              <a:rPr lang="ro-RO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ăm unii pe alții</a:t>
            </a:r>
            <a:r>
              <a:rPr lang="ro-RO" sz="2400" i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ro-RO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și ne acceptăm diferențele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Lucrul în echipă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ro-RO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sz="2400" i="1" dirty="0">
                <a:solidFill>
                  <a:srgbClr val="333333"/>
                </a:solidFill>
                <a:latin typeface="Roboto" panose="02000000000000000000" pitchFamily="2" charset="0"/>
              </a:rPr>
              <a:t>S</a:t>
            </a:r>
            <a:r>
              <a:rPr lang="ro-RO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untem mai puternici când </a:t>
            </a:r>
            <a:r>
              <a:rPr lang="ro-RO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lucrăm împreună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Fun: </a:t>
            </a:r>
            <a:r>
              <a:rPr lang="ro-RO" sz="2400" i="1" dirty="0">
                <a:solidFill>
                  <a:srgbClr val="333333"/>
                </a:solidFill>
                <a:latin typeface="Roboto" panose="02000000000000000000" pitchFamily="2" charset="0"/>
              </a:rPr>
              <a:t>Ne </a:t>
            </a:r>
            <a:r>
              <a:rPr lang="ro-RO" sz="2400" i="1" dirty="0">
                <a:solidFill>
                  <a:srgbClr val="333333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place ceea ce facem și ne distrăm împreună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!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</a:t>
            </a:r>
            <a:r>
              <a:rPr lang="en-US" dirty="0"/>
              <a:t>Gracious professionalism?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99" y="2285995"/>
            <a:ext cx="7633802" cy="152400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</a:t>
            </a:r>
            <a:r>
              <a:rPr lang="en-US" sz="1400" i="1" dirty="0"/>
              <a:t>FIRST</a:t>
            </a:r>
            <a:r>
              <a:rPr lang="en-US" sz="1400" dirty="0"/>
              <a:t>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2AED0-62F5-4F0B-9445-E62A9C087767}"/>
              </a:ext>
            </a:extLst>
          </p:cNvPr>
          <p:cNvSpPr txBox="1"/>
          <p:nvPr/>
        </p:nvSpPr>
        <p:spPr>
          <a:xfrm>
            <a:off x="914400" y="4356847"/>
            <a:ext cx="75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,,Învață și participă la competiție cu entuziam, dar tratați-vă unii pe alții cu respect și bunătate</a:t>
            </a:r>
            <a:r>
              <a:rPr lang="en-US" sz="2000" dirty="0"/>
              <a:t>”</a:t>
            </a:r>
          </a:p>
          <a:p>
            <a:pPr algn="ctr"/>
            <a:endParaRPr lang="en-US" sz="2000" dirty="0"/>
          </a:p>
          <a:p>
            <a:pPr algn="ctr"/>
            <a:r>
              <a:rPr lang="en-US" sz="1200" dirty="0"/>
              <a:t>(dr. Woodie Flowers, First Distinguished Advisor)</a:t>
            </a: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Coopertition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71" y="2148505"/>
            <a:ext cx="8062473" cy="3470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</a:t>
            </a:r>
            <a:r>
              <a:rPr lang="en-US" sz="1400" i="1" dirty="0">
                <a:solidFill>
                  <a:schemeClr val="tx1"/>
                </a:solidFill>
              </a:rPr>
              <a:t>FIRST</a:t>
            </a:r>
            <a:r>
              <a:rPr lang="en-US" sz="1400" dirty="0">
                <a:solidFill>
                  <a:schemeClr val="tx1"/>
                </a:solidFill>
              </a:rPr>
              <a:t>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10742-A869-46F8-A426-832D4684AC6F}"/>
              </a:ext>
            </a:extLst>
          </p:cNvPr>
          <p:cNvSpPr txBox="1"/>
          <p:nvPr/>
        </p:nvSpPr>
        <p:spPr>
          <a:xfrm>
            <a:off x="914400" y="4356847"/>
            <a:ext cx="753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,,Echipele pot și ar trebui să se ajute și să coopereze unele cu altele chia dacă concurează în competiție</a:t>
            </a:r>
            <a:r>
              <a:rPr lang="en-US" sz="2000" dirty="0"/>
              <a:t>”</a:t>
            </a:r>
          </a:p>
          <a:p>
            <a:pPr algn="ctr"/>
            <a:endParaRPr lang="en-US" sz="2000" dirty="0"/>
          </a:p>
          <a:p>
            <a:pPr algn="ctr"/>
            <a:r>
              <a:rPr lang="en-US" sz="1200" dirty="0"/>
              <a:t>(dr. Woodie Flowers, First Distinguished Advisor)</a:t>
            </a:r>
            <a:endParaRPr lang="ro-RO" sz="1200" dirty="0"/>
          </a:p>
        </p:txBody>
      </p:sp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este ,,</a:t>
            </a:r>
            <a:r>
              <a:rPr lang="en-US" dirty="0"/>
              <a:t>COOPERTITION’’ important</a:t>
            </a:r>
            <a:r>
              <a:rPr lang="ro-RO" dirty="0"/>
              <a:t>ă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053" y="1520891"/>
            <a:ext cx="5217453" cy="521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</a:rPr>
              <a:t>Î</a:t>
            </a:r>
            <a:r>
              <a:rPr lang="en-US" sz="2000" dirty="0" err="1">
                <a:solidFill>
                  <a:schemeClr val="tx2"/>
                </a:solidFill>
              </a:rPr>
              <a:t>ncurajeaz</a:t>
            </a:r>
            <a:r>
              <a:rPr lang="ro-RO" sz="2000" dirty="0">
                <a:solidFill>
                  <a:schemeClr val="tx2"/>
                </a:solidFill>
              </a:rPr>
              <a:t>ă învățarea de la coechipieri, de la competitori, și de la mentori</a:t>
            </a:r>
            <a:endParaRPr lang="en-US" sz="2000" dirty="0">
              <a:solidFill>
                <a:schemeClr val="tx2"/>
              </a:solidFill>
            </a:endParaRPr>
          </a:p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ro-RO" sz="2000" dirty="0">
                <a:solidFill>
                  <a:schemeClr val="tx2"/>
                </a:solidFill>
              </a:rPr>
              <a:t>Este ceea ce face ca programul </a:t>
            </a:r>
            <a:r>
              <a:rPr lang="en-US" sz="2000" i="1" dirty="0">
                <a:solidFill>
                  <a:schemeClr val="tx2"/>
                </a:solidFill>
              </a:rPr>
              <a:t>FIRST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ro-RO" sz="2000" dirty="0">
                <a:solidFill>
                  <a:schemeClr val="tx2"/>
                </a:solidFill>
              </a:rPr>
              <a:t>să fie diferit</a:t>
            </a:r>
            <a:endParaRPr lang="en-US" sz="2000" dirty="0">
              <a:solidFill>
                <a:schemeClr val="tx2"/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ro-RO" sz="2000" b="1" dirty="0">
                <a:solidFill>
                  <a:schemeClr val="tx2"/>
                </a:solidFill>
              </a:rPr>
              <a:t>Sunt multe moduri de a arăta Co</a:t>
            </a:r>
            <a:r>
              <a:rPr lang="en-US" sz="2000" b="1" dirty="0" err="1">
                <a:solidFill>
                  <a:schemeClr val="tx2"/>
                </a:solidFill>
              </a:rPr>
              <a:t>opertition</a:t>
            </a:r>
            <a:endParaRPr lang="en-US" sz="2000" b="1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ro-RO" sz="1700" dirty="0">
                <a:solidFill>
                  <a:schemeClr val="tx2"/>
                </a:solidFill>
              </a:rPr>
              <a:t>Împrumută piese dacă alte echipe au nevoie, chiar dacă asta îi va face să obțină un scor mai mare</a:t>
            </a:r>
            <a:endParaRPr lang="en-US" sz="1700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1700" dirty="0" err="1">
                <a:solidFill>
                  <a:schemeClr val="tx2"/>
                </a:solidFill>
              </a:rPr>
              <a:t>Invit</a:t>
            </a:r>
            <a:r>
              <a:rPr lang="ro-RO" sz="1700" dirty="0">
                <a:solidFill>
                  <a:schemeClr val="tx2"/>
                </a:solidFill>
              </a:rPr>
              <a:t>ă echipele la tine acasă pentru a îi învăța cum să facă proiecte mai bune și cum să dobandească abilități de robotică mai bune.</a:t>
            </a:r>
            <a:endParaRPr lang="en-US" sz="1700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ro-RO" sz="1700" dirty="0">
                <a:solidFill>
                  <a:schemeClr val="tx2"/>
                </a:solidFill>
              </a:rPr>
              <a:t>Nu rezolva provocarea pentru ei și nu le oferi soluții. În loc de asta, inspiră-i sau arată-le cum să descopere soluțiile proprii.</a:t>
            </a:r>
            <a:endParaRPr lang="en-US" sz="1700" dirty="0">
              <a:solidFill>
                <a:schemeClr val="tx2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135" y="1833504"/>
            <a:ext cx="2877322" cy="21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0" y="811179"/>
            <a:ext cx="8337639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Cel </a:t>
            </a:r>
            <a:r>
              <a:rPr lang="en-US" dirty="0"/>
              <a:t>M</a:t>
            </a:r>
            <a:r>
              <a:rPr lang="ro-RO" dirty="0"/>
              <a:t>ai</a:t>
            </a:r>
            <a:r>
              <a:rPr lang="en-US" dirty="0"/>
              <a:t> IMPORTANT: </a:t>
            </a:r>
            <a:r>
              <a:rPr lang="ro-RO" dirty="0"/>
              <a:t>să îmbrățișăm valorile fundamentale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571999" y="2358953"/>
            <a:ext cx="3981690" cy="2986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283B-F5C1-6C4C-A7F3-73E863F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A95BB-44CF-4B29-9DC7-E4FEEDAF42ED}"/>
              </a:ext>
            </a:extLst>
          </p:cNvPr>
          <p:cNvSpPr txBox="1"/>
          <p:nvPr/>
        </p:nvSpPr>
        <p:spPr>
          <a:xfrm>
            <a:off x="403180" y="1943872"/>
            <a:ext cx="3756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/>
              <a:t>Valorile Fundamentale nu sunt doar ceva ce faci.</a:t>
            </a:r>
          </a:p>
          <a:p>
            <a:endParaRPr lang="ro-RO" sz="2200" dirty="0"/>
          </a:p>
          <a:p>
            <a:r>
              <a:rPr lang="ro-RO" sz="2200" dirty="0"/>
              <a:t>Este un mod, </a:t>
            </a:r>
            <a:r>
              <a:rPr lang="ro-RO" sz="2200" dirty="0">
                <a:solidFill>
                  <a:srgbClr val="FF0000"/>
                </a:solidFill>
              </a:rPr>
              <a:t>o metodă </a:t>
            </a:r>
            <a:r>
              <a:rPr lang="ro-RO" sz="2200" dirty="0"/>
              <a:t>de a face lucruri, așa se construiesc caractere și asta ne ghidează prin toată această experiență.</a:t>
            </a:r>
          </a:p>
          <a:p>
            <a:endParaRPr lang="ro-RO" sz="2200" dirty="0"/>
          </a:p>
          <a:p>
            <a:r>
              <a:rPr lang="ro-RO" sz="2200" dirty="0"/>
              <a:t>E ceva ce trebuie să faci în fiecare zi și în fiecare întâlnire, nu doar pentru jurați!</a:t>
            </a:r>
          </a:p>
        </p:txBody>
      </p:sp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aplici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420A-D2C1-4439-AB9E-71DA8EB477FF}"/>
              </a:ext>
            </a:extLst>
          </p:cNvPr>
          <p:cNvSpPr txBox="1"/>
          <p:nvPr/>
        </p:nvSpPr>
        <p:spPr>
          <a:xfrm>
            <a:off x="364040" y="1526179"/>
            <a:ext cx="832275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Acestea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sunt c</a:t>
            </a:r>
            <a:r>
              <a:rPr lang="ro-RO" sz="20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â</a:t>
            </a:r>
            <a:r>
              <a:rPr lang="en-US" sz="2000" b="1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teva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1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idei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cu care po</a:t>
            </a:r>
            <a:r>
              <a:rPr lang="ro-RO" sz="20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ți începe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</a:t>
            </a:r>
            <a:endParaRPr lang="ro-RO" sz="2000" b="1" i="1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000" b="1" i="1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Gracious Professionalism: 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Fii drăguț cu ceilalți din echipă, mulțumește voluntarilor, ajută și tu la pregătirea evenimentelor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etc. </a:t>
            </a: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000" b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Coopertition</a:t>
            </a:r>
            <a:r>
              <a:rPr lang="en-US" sz="2000" b="1" dirty="0">
                <a:solidFill>
                  <a:srgbClr val="333333"/>
                </a:solidFill>
                <a:latin typeface="Roboto" panose="02000000000000000000" pitchFamily="2" charset="0"/>
              </a:rPr>
              <a:t>:</a:t>
            </a:r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Ajută-i pe cei cu care concurezi când ai nevoie.</a:t>
            </a:r>
            <a:endParaRPr lang="en-US" sz="200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</a:t>
            </a:r>
            <a:r>
              <a:rPr lang="ro-RO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escoperire</a:t>
            </a:r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Încearcă lucruri noi. Fii dispus să înveți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</a:t>
            </a:r>
            <a:r>
              <a:rPr lang="ro-RO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ovație</a:t>
            </a:r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Persevere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ază când una din misiuni este grea și găsește o soluție la problemă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(e.g. </a:t>
            </a:r>
            <a:r>
              <a:rPr lang="ro-RO" sz="2000" dirty="0">
                <a:solidFill>
                  <a:srgbClr val="333333"/>
                </a:solidFill>
                <a:latin typeface="Roboto" panose="02000000000000000000" pitchFamily="2" charset="0"/>
              </a:rPr>
              <a:t>g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ândește-te la un mod nou de a rezolva această misiune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00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Impact: 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Ia ceea ce ai învățat și folosește asta pentru educa/ajuta pe altcineva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? (e.g. 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Poate să faci o tabără de programare în comunitatea ta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en-US" sz="2000" b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</a:t>
            </a:r>
            <a:r>
              <a:rPr lang="ro-RO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ziune</a:t>
            </a:r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 </a:t>
            </a:r>
            <a:r>
              <a:rPr lang="ro-RO" sz="2000" dirty="0">
                <a:solidFill>
                  <a:srgbClr val="333333"/>
                </a:solidFill>
                <a:latin typeface="Roboto" panose="02000000000000000000" pitchFamily="2" charset="0"/>
              </a:rPr>
              <a:t>A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sigură-te că fiecare persoană din echipa ta este implicată și se simte valorizat, și incluzi pe toată lumea în prezentarea din fața juraților.</a:t>
            </a:r>
            <a:endParaRPr lang="en-US" sz="200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o-RO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Munca în echipă</a:t>
            </a:r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Luați decizii împreună, împărțiți munca dificilă.</a:t>
            </a:r>
            <a:endParaRPr lang="en-US" sz="200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Fun: </a:t>
            </a:r>
            <a:r>
              <a:rPr lang="ro-RO" sz="2000" dirty="0">
                <a:solidFill>
                  <a:srgbClr val="333333"/>
                </a:solidFill>
                <a:latin typeface="Roboto" panose="02000000000000000000" pitchFamily="2" charset="0"/>
              </a:rPr>
              <a:t>V</a:t>
            </a:r>
            <a:r>
              <a:rPr lang="ro-RO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ino cu o identitate a echipei și faceți ceva amuzant împreună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5079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4631</TotalTime>
  <Words>880</Words>
  <Application>Microsoft Office PowerPoint</Application>
  <PresentationFormat>On-screen Show (4:3)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Roboto</vt:lpstr>
      <vt:lpstr>Wingdings</vt:lpstr>
      <vt:lpstr>Wingdings 2</vt:lpstr>
      <vt:lpstr>Dividend</vt:lpstr>
      <vt:lpstr>Importanța valorilor fundamentale</vt:lpstr>
      <vt:lpstr>Valori fundamentale: cum se îmbină împreună</vt:lpstr>
      <vt:lpstr>Valorile fundamentale - first</vt:lpstr>
      <vt:lpstr>Să învățăm despre termenii utilizați în valorile fundamentale</vt:lpstr>
      <vt:lpstr>Ce este Gracious professionalism?</vt:lpstr>
      <vt:lpstr>Ce este Coopertition?</vt:lpstr>
      <vt:lpstr>De ce este ,,COOPERTITION’’ importantă?</vt:lpstr>
      <vt:lpstr>Cel Mai IMPORTANT: să îmbrățișăm valorile fundamentale</vt:lpstr>
      <vt:lpstr>Cum aplici valorile fundamentale?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69</cp:revision>
  <dcterms:created xsi:type="dcterms:W3CDTF">2018-06-09T21:02:33Z</dcterms:created>
  <dcterms:modified xsi:type="dcterms:W3CDTF">2023-08-21T16:49:33Z</dcterms:modified>
</cp:coreProperties>
</file>