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8"/>
  </p:notesMasterIdLst>
  <p:sldIdLst>
    <p:sldId id="268" r:id="rId2"/>
    <p:sldId id="269" r:id="rId3"/>
    <p:sldId id="257" r:id="rId4"/>
    <p:sldId id="267" r:id="rId5"/>
    <p:sldId id="266"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297"/>
    <p:restoredTop sz="94648"/>
  </p:normalViewPr>
  <p:slideViewPr>
    <p:cSldViewPr snapToGrid="0" snapToObjects="1">
      <p:cViewPr varScale="1">
        <p:scale>
          <a:sx n="81" d="100"/>
          <a:sy n="81" d="100"/>
        </p:scale>
        <p:origin x="176"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5/30/23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25812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5</a:t>
            </a:fld>
            <a:endParaRPr lang="en-US"/>
          </a:p>
        </p:txBody>
      </p:sp>
    </p:spTree>
    <p:extLst>
      <p:ext uri="{BB962C8B-B14F-4D97-AF65-F5344CB8AC3E}">
        <p14:creationId xmlns:p14="http://schemas.microsoft.com/office/powerpoint/2010/main" val="1027537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977C0F01-0AC5-7849-AD3C-EB3688B759F2}" type="datetime1">
              <a:rPr lang="en-US" smtClean="0"/>
              <a:t>5/30/23</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2023,FLLTutorials.com (Last Edit 05/30/2023)</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06183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35EC7110-C2C4-6047-8E15-50DCAE7F24AB}" type="datetime1">
              <a:rPr lang="en-US" smtClean="0"/>
              <a:t>5/30/23</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894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C9B8E841-54A6-C242-8B49-502EFD9020BB}" type="datetime1">
              <a:rPr lang="en-US" smtClean="0"/>
              <a:t>5/30/23</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2023,FLLTutorials.com (Last Edit 05/30/2023)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9305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B187700D-B43A-5C43-8DB6-F7F7DFB6A9AC}" type="datetime1">
              <a:rPr lang="en-US" smtClean="0"/>
              <a:t>5/30/23</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2023,FLLTutorials.com (Last Edit 05/30/2023)</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51339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5/30/23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3C05E696-5D29-4D74-8A7E-0B8F360988C0}"/>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00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0080DD86-9A00-DE40-B6B4-648EB03475D5}" type="datetime1">
              <a:rPr lang="en-US" smtClean="0"/>
              <a:t>5/30/23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60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35E16074-BB09-3A4C-9B68-0306841F3C14}" type="datetime1">
              <a:rPr lang="en-US" smtClean="0"/>
              <a:t>5/30/23</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561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FBAB68D4-DD00-5B4A-953E-A95715C3C5C8}" type="datetime1">
              <a:rPr lang="en-US" smtClean="0"/>
              <a:t>5/30/23</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663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C5A768DF-EA0C-2C4F-AE9A-D4BC0A19F6D3}" type="datetime1">
              <a:rPr lang="en-US" smtClean="0"/>
              <a:t>5/30/23</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51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D3CE48C2-5D8B-E94E-904F-F32B495A5318}" type="datetime1">
              <a:rPr lang="en-US" smtClean="0"/>
              <a:t>5/30/23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2023,FLLTutorials.com (Last Edit 05/30/2023)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9637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5F3C4D8B-A2D6-354D-BEC6-7B08ED6E1A50}" type="datetime1">
              <a:rPr lang="en-US" smtClean="0"/>
              <a:t>5/30/23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8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69B7D325-FD98-1047-83FD-8445E02BD991}" type="datetime1">
              <a:rPr lang="en-US" smtClean="0"/>
              <a:t>5/30/23</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2023,FLLTutorials.com (Last Edit 05/30/2023)</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082420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rimelessons.org/"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INNOVATION PROJECT JUDGING</a:t>
            </a:r>
          </a:p>
        </p:txBody>
      </p:sp>
      <p:sp>
        <p:nvSpPr>
          <p:cNvPr id="3" name="Subtitle 2"/>
          <p:cNvSpPr>
            <a:spLocks noGrp="1"/>
          </p:cNvSpPr>
          <p:nvPr>
            <p:ph type="subTitle" idx="1"/>
          </p:nvPr>
        </p:nvSpPr>
        <p:spPr/>
        <p:txBody>
          <a:bodyPr>
            <a:noAutofit/>
          </a:bodyPr>
          <a:lstStyle/>
          <a:p>
            <a:r>
              <a:rPr lang="en-US" sz="2400" dirty="0"/>
              <a:t>Seshan Brothers</a:t>
            </a:r>
          </a:p>
        </p:txBody>
      </p:sp>
    </p:spTree>
    <p:extLst>
      <p:ext uri="{BB962C8B-B14F-4D97-AF65-F5344CB8AC3E}">
        <p14:creationId xmlns:p14="http://schemas.microsoft.com/office/powerpoint/2010/main" val="175267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authors</a:t>
            </a:r>
          </a:p>
        </p:txBody>
      </p:sp>
      <p:sp>
        <p:nvSpPr>
          <p:cNvPr id="3" name="Content Placeholder 2"/>
          <p:cNvSpPr>
            <a:spLocks noGrp="1"/>
          </p:cNvSpPr>
          <p:nvPr>
            <p:ph idx="1"/>
          </p:nvPr>
        </p:nvSpPr>
        <p:spPr>
          <a:xfrm>
            <a:off x="454231" y="1673970"/>
            <a:ext cx="4117769" cy="4324247"/>
          </a:xfrm>
        </p:spPr>
        <p:txBody>
          <a:bodyPr>
            <a:normAutofit lnSpcReduction="10000"/>
          </a:bodyPr>
          <a:lstStyle/>
          <a:p>
            <a:r>
              <a:rPr lang="en-US" sz="2000" dirty="0"/>
              <a:t>Seshan Brothers were on Team Not the Droids You Are Looking For</a:t>
            </a:r>
          </a:p>
          <a:p>
            <a:r>
              <a:rPr lang="en-US" sz="2000" dirty="0"/>
              <a:t>They were Global Innovation Award Semi-Finalists for their Trash-Trek Project. EV3Lessons.com was their award-winning World Class project. They have also won First Place Innovative Solution at the International Open in Toronto.</a:t>
            </a:r>
          </a:p>
          <a:p>
            <a:r>
              <a:rPr lang="en-US" sz="2000" dirty="0"/>
              <a:t>They are the Champion’s Team from World Festival 2018.</a:t>
            </a:r>
          </a:p>
        </p:txBody>
      </p:sp>
      <p:sp>
        <p:nvSpPr>
          <p:cNvPr id="4" name="Footer Placeholder 3"/>
          <p:cNvSpPr>
            <a:spLocks noGrp="1"/>
          </p:cNvSpPr>
          <p:nvPr>
            <p:ph type="ftr" sz="quarter" idx="11"/>
          </p:nvPr>
        </p:nvSpPr>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Related image">
            <a:extLst>
              <a:ext uri="{FF2B5EF4-FFF2-40B4-BE49-F238E27FC236}">
                <a16:creationId xmlns:a16="http://schemas.microsoft.com/office/drawing/2014/main" id="{D51A3DDB-EE9F-4AD4-BD19-30FD10BD7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364" y="2235463"/>
            <a:ext cx="1600630" cy="160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0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PROJECT JUDGING OVERVIEW</a:t>
            </a:r>
          </a:p>
        </p:txBody>
      </p:sp>
      <p:sp>
        <p:nvSpPr>
          <p:cNvPr id="3" name="Content Placeholder 2"/>
          <p:cNvSpPr>
            <a:spLocks noGrp="1"/>
          </p:cNvSpPr>
          <p:nvPr>
            <p:ph idx="1"/>
          </p:nvPr>
        </p:nvSpPr>
        <p:spPr>
          <a:xfrm>
            <a:off x="448092" y="1505583"/>
            <a:ext cx="3824364" cy="4664942"/>
          </a:xfrm>
        </p:spPr>
        <p:txBody>
          <a:bodyPr>
            <a:normAutofit fontScale="85000" lnSpcReduction="10000"/>
          </a:bodyPr>
          <a:lstStyle/>
          <a:p>
            <a:r>
              <a:rPr lang="en-US" sz="2400" dirty="0"/>
              <a:t>Innovation Project judging  will focus on the contents of the rubric. Make sure that you address all aspects within the 5 mins.</a:t>
            </a:r>
          </a:p>
          <a:p>
            <a:r>
              <a:rPr lang="en-US" sz="2400" dirty="0"/>
              <a:t>Make sure that everyone on the team is involved. If you have anyone who is shy, try to help them or give them a role that will make them comfortable</a:t>
            </a:r>
          </a:p>
          <a:p>
            <a:r>
              <a:rPr lang="en-US" sz="2400" dirty="0"/>
              <a:t>During your 5-minute presentation, you need to cover all the components of rubric (do not wait until the Q&amp;A to cover critical components)</a:t>
            </a:r>
          </a:p>
        </p:txBody>
      </p:sp>
      <p:sp>
        <p:nvSpPr>
          <p:cNvPr id="4" name="Footer Placeholder 3"/>
          <p:cNvSpPr>
            <a:spLocks noGrp="1"/>
          </p:cNvSpPr>
          <p:nvPr>
            <p:ph type="ftr" sz="quarter" idx="11"/>
          </p:nvPr>
        </p:nvSpPr>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pic>
        <p:nvPicPr>
          <p:cNvPr id="7" name="Picture 6" descr="A picture containing text, screenshot, number, font&#10;&#10;Description automatically generated">
            <a:extLst>
              <a:ext uri="{FF2B5EF4-FFF2-40B4-BE49-F238E27FC236}">
                <a16:creationId xmlns:a16="http://schemas.microsoft.com/office/drawing/2014/main" id="{93EA1383-EDE0-CB6A-8C45-84844156DC8D}"/>
              </a:ext>
            </a:extLst>
          </p:cNvPr>
          <p:cNvPicPr>
            <a:picLocks noChangeAspect="1"/>
          </p:cNvPicPr>
          <p:nvPr/>
        </p:nvPicPr>
        <p:blipFill>
          <a:blip r:embed="rId2"/>
          <a:stretch>
            <a:fillRect/>
          </a:stretch>
        </p:blipFill>
        <p:spPr>
          <a:xfrm>
            <a:off x="4526212" y="1852149"/>
            <a:ext cx="4044732" cy="3153702"/>
          </a:xfrm>
          <a:prstGeom prst="rect">
            <a:avLst/>
          </a:prstGeom>
        </p:spPr>
      </p:pic>
    </p:spTree>
    <p:extLst>
      <p:ext uri="{BB962C8B-B14F-4D97-AF65-F5344CB8AC3E}">
        <p14:creationId xmlns:p14="http://schemas.microsoft.com/office/powerpoint/2010/main" val="112120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545E-5894-439F-9E5E-835922FC23DA}"/>
              </a:ext>
            </a:extLst>
          </p:cNvPr>
          <p:cNvSpPr>
            <a:spLocks noGrp="1"/>
          </p:cNvSpPr>
          <p:nvPr>
            <p:ph type="title"/>
          </p:nvPr>
        </p:nvSpPr>
        <p:spPr/>
        <p:txBody>
          <a:bodyPr/>
          <a:lstStyle/>
          <a:p>
            <a:r>
              <a:rPr lang="en-US" dirty="0"/>
              <a:t>FAQS</a:t>
            </a:r>
          </a:p>
        </p:txBody>
      </p:sp>
      <p:sp>
        <p:nvSpPr>
          <p:cNvPr id="3" name="Content Placeholder 2">
            <a:extLst>
              <a:ext uri="{FF2B5EF4-FFF2-40B4-BE49-F238E27FC236}">
                <a16:creationId xmlns:a16="http://schemas.microsoft.com/office/drawing/2014/main" id="{C6598827-06A2-4BE3-B5CC-3CB88F6804C5}"/>
              </a:ext>
            </a:extLst>
          </p:cNvPr>
          <p:cNvSpPr>
            <a:spLocks noGrp="1"/>
          </p:cNvSpPr>
          <p:nvPr>
            <p:ph idx="1"/>
          </p:nvPr>
        </p:nvSpPr>
        <p:spPr>
          <a:xfrm>
            <a:off x="398494" y="1543109"/>
            <a:ext cx="8367134" cy="4627416"/>
          </a:xfrm>
        </p:spPr>
        <p:txBody>
          <a:bodyPr>
            <a:normAutofit fontScale="92500" lnSpcReduction="10000"/>
          </a:bodyPr>
          <a:lstStyle/>
          <a:p>
            <a:r>
              <a:rPr lang="en-US" sz="2000" dirty="0">
                <a:solidFill>
                  <a:schemeClr val="tx1"/>
                </a:solidFill>
              </a:rPr>
              <a:t>Do we have to do a creative skit?</a:t>
            </a:r>
          </a:p>
          <a:p>
            <a:pPr lvl="1"/>
            <a:r>
              <a:rPr lang="en-US" sz="1600" dirty="0">
                <a:solidFill>
                  <a:schemeClr val="tx1"/>
                </a:solidFill>
              </a:rPr>
              <a:t>Many teams choose this route as being creative can help you stand out. However, if if it is not the personality of your team do not force a skit upon your team. Also, be careful not to get so involved in a skit that it becomes hard for a judge to understand and mark the rubric.</a:t>
            </a:r>
          </a:p>
          <a:p>
            <a:r>
              <a:rPr lang="en-US" sz="2000" dirty="0">
                <a:solidFill>
                  <a:schemeClr val="tx1"/>
                </a:solidFill>
              </a:rPr>
              <a:t>Can we do a PowerPoint presentation?</a:t>
            </a:r>
          </a:p>
          <a:p>
            <a:pPr lvl="1"/>
            <a:r>
              <a:rPr lang="en-US" sz="1600" dirty="0">
                <a:solidFill>
                  <a:schemeClr val="tx1"/>
                </a:solidFill>
              </a:rPr>
              <a:t>Yes. However, keep in mind that your presentation is supposed to be live (not a recording) and that you may or may not have access to technology (or an electricity outlet) in the room. You will have to bring your own fully-charged device to share the slides.</a:t>
            </a:r>
          </a:p>
          <a:p>
            <a:r>
              <a:rPr lang="en-US" sz="2000" dirty="0">
                <a:solidFill>
                  <a:schemeClr val="tx1"/>
                </a:solidFill>
              </a:rPr>
              <a:t>What if we go over the 5 min limit?</a:t>
            </a:r>
          </a:p>
          <a:p>
            <a:pPr lvl="1"/>
            <a:r>
              <a:rPr lang="en-US" sz="1600" dirty="0">
                <a:solidFill>
                  <a:schemeClr val="tx1"/>
                </a:solidFill>
              </a:rPr>
              <a:t>Try to keep to the time limit. If you are a few seconds over, the judges should let you keep speaking. If you are not stopping, they are likely to cut you off, or not get a chance to ask you as many questions. This will hurt your team.</a:t>
            </a:r>
          </a:p>
          <a:p>
            <a:r>
              <a:rPr lang="en-US" sz="2000" dirty="0">
                <a:solidFill>
                  <a:schemeClr val="tx1"/>
                </a:solidFill>
              </a:rPr>
              <a:t>Do we have to memorize our lines?</a:t>
            </a:r>
          </a:p>
          <a:p>
            <a:pPr lvl="1"/>
            <a:r>
              <a:rPr lang="en-US" sz="1600" dirty="0">
                <a:solidFill>
                  <a:schemeClr val="tx1"/>
                </a:solidFill>
              </a:rPr>
              <a:t>It is helpful to have eye-contact with your judges. Memorizing can help with that. However, ideally, you do not memorize the exact words, but the general content you want to convey. You are allowed notes as well. Some teams hide notes behind props or posters.</a:t>
            </a:r>
          </a:p>
          <a:p>
            <a:endParaRPr lang="en-US" sz="2000" dirty="0">
              <a:solidFill>
                <a:schemeClr val="tx1"/>
              </a:solidFill>
            </a:endParaRPr>
          </a:p>
          <a:p>
            <a:endParaRPr lang="en-US" sz="2000" dirty="0">
              <a:solidFill>
                <a:schemeClr val="tx1"/>
              </a:solidFill>
            </a:endParaRPr>
          </a:p>
        </p:txBody>
      </p:sp>
      <p:sp>
        <p:nvSpPr>
          <p:cNvPr id="4" name="Footer Placeholder 3">
            <a:extLst>
              <a:ext uri="{FF2B5EF4-FFF2-40B4-BE49-F238E27FC236}">
                <a16:creationId xmlns:a16="http://schemas.microsoft.com/office/drawing/2014/main" id="{3BBA6880-D1F4-4DBD-82FF-B7546CFAE5AA}"/>
              </a:ext>
            </a:extLst>
          </p:cNvPr>
          <p:cNvSpPr>
            <a:spLocks noGrp="1"/>
          </p:cNvSpPr>
          <p:nvPr>
            <p:ph type="ftr" sz="quarter" idx="11"/>
          </p:nvPr>
        </p:nvSpPr>
        <p:spPr/>
        <p:txBody>
          <a:bodyPr/>
          <a:lstStyle/>
          <a:p>
            <a:r>
              <a:rPr lang="en-US"/>
              <a:t>© 2023,FLLTutorials.com (Last Edit 05/30/2023)</a:t>
            </a:r>
            <a:endParaRPr lang="en-US" dirty="0"/>
          </a:p>
        </p:txBody>
      </p:sp>
      <p:sp>
        <p:nvSpPr>
          <p:cNvPr id="5" name="Slide Number Placeholder 4">
            <a:extLst>
              <a:ext uri="{FF2B5EF4-FFF2-40B4-BE49-F238E27FC236}">
                <a16:creationId xmlns:a16="http://schemas.microsoft.com/office/drawing/2014/main" id="{D705D914-52C9-43FA-929B-7492FBF79FD5}"/>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8678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JUDGE QUESTIONS</a:t>
            </a:r>
          </a:p>
        </p:txBody>
      </p:sp>
      <p:sp>
        <p:nvSpPr>
          <p:cNvPr id="3" name="Content Placeholder 2"/>
          <p:cNvSpPr>
            <a:spLocks noGrp="1"/>
          </p:cNvSpPr>
          <p:nvPr>
            <p:ph idx="1"/>
          </p:nvPr>
        </p:nvSpPr>
        <p:spPr>
          <a:xfrm>
            <a:off x="405838" y="1601894"/>
            <a:ext cx="8165106" cy="4023360"/>
          </a:xfrm>
        </p:spPr>
        <p:txBody>
          <a:bodyPr>
            <a:noAutofit/>
          </a:bodyPr>
          <a:lstStyle/>
          <a:p>
            <a:r>
              <a:rPr lang="en-US" sz="2000" dirty="0"/>
              <a:t>Describe the problem your team chose? </a:t>
            </a:r>
          </a:p>
          <a:p>
            <a:r>
              <a:rPr lang="en-US" sz="2000" dirty="0"/>
              <a:t>Why did you pick this problem?  What other problems did you consider?</a:t>
            </a:r>
          </a:p>
          <a:p>
            <a:r>
              <a:rPr lang="en-US" sz="2000" dirty="0"/>
              <a:t>Did you have a plan for the season? How did you split the work?</a:t>
            </a:r>
          </a:p>
          <a:p>
            <a:r>
              <a:rPr lang="en-US" sz="2000" dirty="0"/>
              <a:t>What are the steps you took to solve this problem?</a:t>
            </a:r>
          </a:p>
          <a:p>
            <a:r>
              <a:rPr lang="en-US" sz="2000" dirty="0"/>
              <a:t>Whom did you share the solution with? What feedback did you get? How did you incorporate that feedback? </a:t>
            </a:r>
          </a:p>
          <a:p>
            <a:r>
              <a:rPr lang="en-US" sz="2000" dirty="0"/>
              <a:t>What would it take to implement this solution?</a:t>
            </a:r>
          </a:p>
          <a:p>
            <a:r>
              <a:rPr lang="en-US" sz="2000" dirty="0"/>
              <a:t>How does your solution help your community/solve the problem?</a:t>
            </a:r>
          </a:p>
        </p:txBody>
      </p:sp>
      <p:sp>
        <p:nvSpPr>
          <p:cNvPr id="4" name="Footer Placeholder 3"/>
          <p:cNvSpPr>
            <a:spLocks noGrp="1"/>
          </p:cNvSpPr>
          <p:nvPr>
            <p:ph type="ftr" sz="quarter" idx="11"/>
          </p:nvPr>
        </p:nvSpPr>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21474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2000" dirty="0"/>
              <a:t>This lesson was written by Sanjay and Arvind Seshan</a:t>
            </a:r>
          </a:p>
          <a:p>
            <a:r>
              <a:rPr lang="en-US" sz="2000" dirty="0"/>
              <a:t>More lessons available on </a:t>
            </a:r>
            <a:r>
              <a:rPr lang="en-US" sz="2000" dirty="0">
                <a:hlinkClick r:id="rId2"/>
              </a:rPr>
              <a:t>www.ev3lessons.com</a:t>
            </a:r>
            <a:r>
              <a:rPr lang="en-US" sz="2000" dirty="0"/>
              <a:t>, </a:t>
            </a:r>
            <a:r>
              <a:rPr lang="en-US" sz="2000" dirty="0">
                <a:hlinkClick r:id="rId3"/>
              </a:rPr>
              <a:t>www.primelessons.org</a:t>
            </a:r>
            <a:r>
              <a:rPr lang="en-US" sz="2000" dirty="0"/>
              <a:t> and </a:t>
            </a:r>
            <a:r>
              <a:rPr lang="en-US" sz="2000" dirty="0">
                <a:hlinkClick r:id="rId4"/>
              </a:rPr>
              <a:t>www.flltutorials.com</a:t>
            </a:r>
            <a:endParaRPr lang="en-US" sz="2000" dirty="0"/>
          </a:p>
          <a:p>
            <a:endParaRPr lang="en-US" sz="2000" dirty="0"/>
          </a:p>
          <a:p>
            <a:endParaRPr lang="en-US" sz="2000" dirty="0"/>
          </a:p>
          <a:p>
            <a:endParaRPr lang="en-US" dirty="0"/>
          </a:p>
        </p:txBody>
      </p:sp>
      <p:sp>
        <p:nvSpPr>
          <p:cNvPr id="4" name="Footer Placeholder 3"/>
          <p:cNvSpPr>
            <a:spLocks noGrp="1"/>
          </p:cNvSpPr>
          <p:nvPr>
            <p:ph type="ftr" sz="quarter" idx="11"/>
          </p:nvPr>
        </p:nvSpPr>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846437" y="3710237"/>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193</TotalTime>
  <Words>600</Words>
  <Application>Microsoft Macintosh PowerPoint</Application>
  <PresentationFormat>On-screen Show (4:3)</PresentationFormat>
  <Paragraphs>43</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lpstr>
      <vt:lpstr>INNOVATION PROJECT JUDGING</vt:lpstr>
      <vt:lpstr>About the authors</vt:lpstr>
      <vt:lpstr>INNOVATION PROJECT JUDGING OVERVIEW</vt:lpstr>
      <vt:lpstr>FAQS</vt:lpstr>
      <vt:lpstr>COMMON JUDGE QUESTIONS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24</cp:revision>
  <cp:lastPrinted>2017-10-31T12:52:55Z</cp:lastPrinted>
  <dcterms:created xsi:type="dcterms:W3CDTF">2017-08-13T17:46:18Z</dcterms:created>
  <dcterms:modified xsi:type="dcterms:W3CDTF">2023-05-30T20:33:42Z</dcterms:modified>
</cp:coreProperties>
</file>