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9"/>
  </p:notesMasterIdLst>
  <p:sldIdLst>
    <p:sldId id="256" r:id="rId2"/>
    <p:sldId id="398" r:id="rId3"/>
    <p:sldId id="257" r:id="rId4"/>
    <p:sldId id="401" r:id="rId5"/>
    <p:sldId id="402" r:id="rId6"/>
    <p:sldId id="403" r:id="rId7"/>
    <p:sldId id="26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023"/>
    <p:restoredTop sz="94650"/>
  </p:normalViewPr>
  <p:slideViewPr>
    <p:cSldViewPr snapToGrid="0" snapToObjects="1">
      <p:cViewPr>
        <p:scale>
          <a:sx n="90" d="100"/>
          <a:sy n="90" d="100"/>
        </p:scale>
        <p:origin x="608"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8CD71-4833-D241-9C24-E07BA428460D}" type="datetimeFigureOut">
              <a:rPr lang="en-US" smtClean="0"/>
              <a:t>8/6/24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FE4-573E-044B-86F2-A86FD38E6320}" type="slidenum">
              <a:rPr lang="en-US" smtClean="0"/>
              <a:t>‹#›</a:t>
            </a:fld>
            <a:endParaRPr lang="en-US"/>
          </a:p>
        </p:txBody>
      </p:sp>
    </p:spTree>
    <p:extLst>
      <p:ext uri="{BB962C8B-B14F-4D97-AF65-F5344CB8AC3E}">
        <p14:creationId xmlns:p14="http://schemas.microsoft.com/office/powerpoint/2010/main" val="420567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5" name="Shape 1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1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5" name="Shape 105"/>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27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06" name="Shape 206"/>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434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r>
              <a:rPr lang="en-US" dirty="0"/>
              <a:t>Last Edit</a:t>
            </a:r>
            <a:r>
              <a:rPr lang="en-US"/>
              <a:t>: </a:t>
            </a:r>
            <a:fld id="{CCC3A2DB-AE16-0C49-B3B2-3790064B655A}" type="datetime1">
              <a:rPr lang="en-US" smtClean="0"/>
              <a:t>8/6/24</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Copyright 2024, FLLTutorials.com. Last Update 8/06/2024</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35279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F26C277C-EB50-934B-900E-66DC5B8AA178}" type="datetime1">
              <a:rPr lang="en-US" smtClean="0"/>
              <a:t>8/6/24</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2024, FLLTutorials.com. Last Update 8/06/2024</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95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6D3C26BC-6F1A-074A-A06A-7756C270E8A1}" type="datetime1">
              <a:rPr lang="en-US" smtClean="0"/>
              <a:t>8/6/24</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2024, FLLTutorials.com. Last Update 8/06/2024</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03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dirty="0"/>
              <a:t>Click to edit Master title style</a:t>
            </a:r>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684519" y="6507480"/>
            <a:ext cx="2008407" cy="143207"/>
          </a:xfrm>
        </p:spPr>
        <p:txBody>
          <a:bodyPr/>
          <a:lstStyle>
            <a:lvl1pPr>
              <a:defRPr>
                <a:solidFill>
                  <a:schemeClr val="accent1">
                    <a:lumMod val="75000"/>
                    <a:lumOff val="25000"/>
                  </a:schemeClr>
                </a:solidFill>
              </a:defRPr>
            </a:lvl1pPr>
          </a:lstStyle>
          <a:p>
            <a:r>
              <a:rPr lang="en-US" dirty="0"/>
              <a:t>Last Edit</a:t>
            </a:r>
            <a:r>
              <a:rPr lang="en-US"/>
              <a:t>: </a:t>
            </a:r>
            <a:fld id="{7DB26844-D8DC-FB47-8E75-646374651EA3}" type="datetime1">
              <a:rPr lang="en-US" smtClean="0"/>
              <a:t>8/6/24</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0" y="6492875"/>
            <a:ext cx="4870585" cy="365125"/>
          </a:xfrm>
        </p:spPr>
        <p:txBody>
          <a:bodyPr/>
          <a:lstStyle>
            <a:lvl1pPr>
              <a:defRPr sz="1200">
                <a:solidFill>
                  <a:schemeClr val="accent1">
                    <a:lumMod val="75000"/>
                    <a:lumOff val="25000"/>
                  </a:schemeClr>
                </a:solidFill>
              </a:defRPr>
            </a:lvl1pPr>
          </a:lstStyle>
          <a:p>
            <a:r>
              <a:rPr lang="en-US"/>
              <a:t>Copyright 2024, FLLTutorials.com. Last Update 8/06/2024</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8686798" y="6507480"/>
            <a:ext cx="457202" cy="350519"/>
          </a:xfrm>
        </p:spPr>
        <p:txBody>
          <a:bodyPr/>
          <a:lstStyle>
            <a:lvl1pPr>
              <a:defRPr sz="1200">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6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userDrawn="1"/>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8/6/24</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userDrawn="1"/>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userDrawn="1"/>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58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D6A1C2E1-DB05-D244-8F2B-5D575892964B}" type="datetime1">
              <a:rPr lang="en-US" smtClean="0"/>
              <a:t>8/6/24</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2024, FLLTutorials.com. Last Update 8/06/2024</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71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2AAECA69-5A4E-A94E-B1A1-E690BC82877D}" type="datetime1">
              <a:rPr lang="en-US" smtClean="0"/>
              <a:t>8/6/24</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2024, FLLTutorials.com. Last Update 8/06/2024</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98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6382021"/>
            <a:ext cx="2133600" cy="365125"/>
          </a:xfrm>
          <a:prstGeom prst="rect">
            <a:avLst/>
          </a:prstGeom>
        </p:spPr>
        <p:txBody>
          <a:bodyPr/>
          <a:lstStyle/>
          <a:p>
            <a:fld id="{A237DF9A-6979-404E-9288-DA547BF618F1}" type="datetime1">
              <a:rPr lang="en-US" smtClean="0"/>
              <a:t>8/6/24</a:t>
            </a:fld>
            <a:endParaRPr lang="en-US" dirty="0"/>
          </a:p>
        </p:txBody>
      </p:sp>
      <p:sp>
        <p:nvSpPr>
          <p:cNvPr id="4" name="Footer Placeholder 3"/>
          <p:cNvSpPr>
            <a:spLocks noGrp="1"/>
          </p:cNvSpPr>
          <p:nvPr>
            <p:ph type="ftr" sz="quarter" idx="11"/>
          </p:nvPr>
        </p:nvSpPr>
        <p:spPr>
          <a:xfrm>
            <a:off x="17521" y="6477903"/>
            <a:ext cx="4870585" cy="365125"/>
          </a:xfrm>
          <a:prstGeom prst="rect">
            <a:avLst/>
          </a:prstGeom>
        </p:spPr>
        <p:txBody>
          <a:bodyPr/>
          <a:lstStyle>
            <a:lvl1pPr>
              <a:defRPr sz="1200"/>
            </a:lvl1pPr>
          </a:lstStyle>
          <a:p>
            <a:r>
              <a:rPr lang="en-US"/>
              <a:t>Copyright 2024, FLLTutorials.com. Last Update 8/06/2024</a:t>
            </a:r>
            <a:endParaRPr lang="en-US" dirty="0"/>
          </a:p>
        </p:txBody>
      </p:sp>
      <p:sp>
        <p:nvSpPr>
          <p:cNvPr id="5" name="Slide Number Placeholder 4"/>
          <p:cNvSpPr>
            <a:spLocks noGrp="1"/>
          </p:cNvSpPr>
          <p:nvPr>
            <p:ph type="sldNum" sz="quarter" idx="12"/>
          </p:nvPr>
        </p:nvSpPr>
        <p:spPr>
          <a:xfrm>
            <a:off x="8729069" y="6482229"/>
            <a:ext cx="416500" cy="365125"/>
          </a:xfrm>
          <a:prstGeom prst="rect">
            <a:avLst/>
          </a:prstGeom>
        </p:spPr>
        <p:txBody>
          <a:bodyPr/>
          <a:lstStyle>
            <a:lvl1pPr>
              <a:defRPr sz="12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39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134A131B-9CD8-AF4D-A442-270FE8479F8F}" type="datetime1">
              <a:rPr lang="en-US" smtClean="0"/>
              <a:t>8/6/24</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Copyright 2024, FLLTutorials.com. Last Update 8/06/2024</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72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BC8B572F-F240-C74A-9166-98BDDBE3DA2F}" type="datetime1">
              <a:rPr lang="en-US" smtClean="0"/>
              <a:t>8/6/24</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2024, FLLTutorials.com. Last Update 8/06/2024</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8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523743FB-2CC5-3A47-BB67-CFDE584B1AB2}" type="datetime1">
              <a:rPr lang="en-US" smtClean="0"/>
              <a:t>8/6/24</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2024, FLLTutorials.com. Last Update 8/06/2024</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64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r>
              <a:rPr lang="en-US" dirty="0"/>
              <a:t>Last Edit</a:t>
            </a:r>
            <a:r>
              <a:rPr lang="en-US"/>
              <a:t>: </a:t>
            </a:r>
            <a:fld id="{BB114CBC-757C-AF4B-BEFD-C8FE2241AE59}" type="datetime1">
              <a:rPr lang="en-US" smtClean="0"/>
              <a:t>8/6/24</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Copyright 2024, FLLTutorials.com. Last Update 8/06/2024</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56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creativecommons.org/licenses/by-nc-sa/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8D1-16D7-AC48-8FF7-4AF4CC152D2A}"/>
              </a:ext>
            </a:extLst>
          </p:cNvPr>
          <p:cNvSpPr>
            <a:spLocks noGrp="1"/>
          </p:cNvSpPr>
          <p:nvPr>
            <p:ph type="ctrTitle"/>
          </p:nvPr>
        </p:nvSpPr>
        <p:spPr/>
        <p:txBody>
          <a:bodyPr/>
          <a:lstStyle/>
          <a:p>
            <a:r>
              <a:rPr lang="en-US" dirty="0"/>
              <a:t>CORE VALUES JUDGING</a:t>
            </a:r>
          </a:p>
        </p:txBody>
      </p:sp>
      <p:sp>
        <p:nvSpPr>
          <p:cNvPr id="3" name="Subtitle 2">
            <a:extLst>
              <a:ext uri="{FF2B5EF4-FFF2-40B4-BE49-F238E27FC236}">
                <a16:creationId xmlns:a16="http://schemas.microsoft.com/office/drawing/2014/main" id="{4061BC93-F90C-8A4F-A719-10187FF93249}"/>
              </a:ext>
            </a:extLst>
          </p:cNvPr>
          <p:cNvSpPr>
            <a:spLocks noGrp="1"/>
          </p:cNvSpPr>
          <p:nvPr>
            <p:ph type="subTitle" idx="1"/>
          </p:nvPr>
        </p:nvSpPr>
        <p:spPr>
          <a:xfrm>
            <a:off x="581192" y="5161024"/>
            <a:ext cx="7989752" cy="590321"/>
          </a:xfrm>
          <a:ln>
            <a:noFill/>
          </a:ln>
        </p:spPr>
        <p:txBody>
          <a:bodyPr/>
          <a:lstStyle/>
          <a:p>
            <a:r>
              <a:rPr lang="en-US" dirty="0"/>
              <a:t>SESHAN BROTHERS</a:t>
            </a:r>
          </a:p>
        </p:txBody>
      </p:sp>
    </p:spTree>
    <p:extLst>
      <p:ext uri="{BB962C8B-B14F-4D97-AF65-F5344CB8AC3E}">
        <p14:creationId xmlns:p14="http://schemas.microsoft.com/office/powerpoint/2010/main" val="89238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a:spcBef>
                <a:spcPts val="0"/>
              </a:spcBef>
              <a:buClr>
                <a:schemeClr val="lt1"/>
              </a:buClr>
              <a:buSzPts val="2800"/>
            </a:pPr>
            <a:r>
              <a:rPr lang="en-US" dirty="0">
                <a:sym typeface="Cabin"/>
              </a:rPr>
              <a:t>JUDGING FLOWCHART</a:t>
            </a:r>
            <a:endParaRPr dirty="0"/>
          </a:p>
        </p:txBody>
      </p:sp>
      <p:sp>
        <p:nvSpPr>
          <p:cNvPr id="108" name="Shape 108"/>
          <p:cNvSpPr txBox="1">
            <a:spLocks noGrp="1"/>
          </p:cNvSpPr>
          <p:nvPr>
            <p:ph idx="1"/>
          </p:nvPr>
        </p:nvSpPr>
        <p:spPr>
          <a:xfrm>
            <a:off x="448092" y="1505583"/>
            <a:ext cx="4588420" cy="4353215"/>
          </a:xfrm>
          <a:prstGeom prst="rect">
            <a:avLst/>
          </a:prstGeom>
          <a:noFill/>
          <a:ln>
            <a:noFill/>
          </a:ln>
        </p:spPr>
        <p:txBody>
          <a:bodyPr spcFirstLastPara="1" wrap="square" lIns="91425" tIns="45700" rIns="91425" bIns="45700" anchor="t" anchorCtr="0">
            <a:noAutofit/>
          </a:bodyPr>
          <a:lstStyle/>
          <a:p>
            <a:pPr marL="342900" lvl="1" indent="-342900">
              <a:spcBef>
                <a:spcPts val="0"/>
              </a:spcBef>
              <a:spcAft>
                <a:spcPts val="0"/>
              </a:spcAft>
              <a:buSzPts val="2208"/>
            </a:pPr>
            <a:r>
              <a:rPr lang="en-US" sz="2800" dirty="0"/>
              <a:t>New for 2024-25 Season</a:t>
            </a:r>
          </a:p>
          <a:p>
            <a:pPr marL="612900" lvl="2" indent="-342900">
              <a:spcBef>
                <a:spcPts val="0"/>
              </a:spcBef>
              <a:spcAft>
                <a:spcPts val="0"/>
              </a:spcAft>
              <a:buSzPts val="2208"/>
            </a:pPr>
            <a:r>
              <a:rPr lang="en-US" sz="2400" dirty="0"/>
              <a:t>There is no specific time allotted for discussing Core Values</a:t>
            </a:r>
          </a:p>
          <a:p>
            <a:pPr marL="612900" lvl="2" indent="-342900">
              <a:spcBef>
                <a:spcPts val="0"/>
              </a:spcBef>
              <a:spcAft>
                <a:spcPts val="0"/>
              </a:spcAft>
              <a:buSzPts val="2208"/>
            </a:pPr>
            <a:r>
              <a:rPr lang="en-US" sz="2400" dirty="0">
                <a:solidFill>
                  <a:schemeClr val="tx1"/>
                </a:solidFill>
              </a:rPr>
              <a:t>There is no presentation required for Core Values</a:t>
            </a:r>
          </a:p>
          <a:p>
            <a:pPr marL="0" marR="0" lvl="0" indent="0" algn="l" rtl="0">
              <a:spcBef>
                <a:spcPts val="0"/>
              </a:spcBef>
              <a:spcAft>
                <a:spcPts val="0"/>
              </a:spcAft>
              <a:buNone/>
            </a:pPr>
            <a:r>
              <a:rPr lang="en-US" sz="2000" dirty="0">
                <a:solidFill>
                  <a:schemeClr val="tx1"/>
                </a:solidFill>
              </a:rPr>
              <a:t> </a:t>
            </a:r>
            <a:endParaRPr sz="2000" b="0" i="0" u="none" strike="noStrike" cap="none" dirty="0">
              <a:solidFill>
                <a:schemeClr val="tx1"/>
              </a:solidFill>
              <a:latin typeface="Cabin"/>
              <a:ea typeface="Cabin"/>
              <a:cs typeface="Cabin"/>
              <a:sym typeface="Cabin"/>
            </a:endParaRPr>
          </a:p>
        </p:txBody>
      </p:sp>
      <p:sp>
        <p:nvSpPr>
          <p:cNvPr id="110" name="Shape 1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0" i="0" u="none" strike="noStrike" cap="none">
                <a:solidFill>
                  <a:srgbClr val="2D58AC"/>
                </a:solidFill>
                <a:latin typeface="Cabin"/>
                <a:ea typeface="Cabin"/>
                <a:cs typeface="Cabin"/>
                <a:sym typeface="Cabin"/>
              </a:rPr>
              <a:t>Copyright 2024, FLLTutorials.com. Last Update 8/06/2024</a:t>
            </a:r>
            <a:endParaRPr sz="1000" dirty="0"/>
          </a:p>
        </p:txBody>
      </p:sp>
      <p:sp>
        <p:nvSpPr>
          <p:cNvPr id="2" name="Slide Number Placeholder 1">
            <a:extLst>
              <a:ext uri="{FF2B5EF4-FFF2-40B4-BE49-F238E27FC236}">
                <a16:creationId xmlns:a16="http://schemas.microsoft.com/office/drawing/2014/main" id="{7213A53B-9EBC-F145-BBA8-68B565F41E04}"/>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5" name="Picture 4" descr="A diagram of a project&#10;&#10;Description automatically generated">
            <a:extLst>
              <a:ext uri="{FF2B5EF4-FFF2-40B4-BE49-F238E27FC236}">
                <a16:creationId xmlns:a16="http://schemas.microsoft.com/office/drawing/2014/main" id="{631A8EE8-3000-7501-A9A2-2E904EA0EB19}"/>
              </a:ext>
            </a:extLst>
          </p:cNvPr>
          <p:cNvPicPr>
            <a:picLocks noChangeAspect="1"/>
          </p:cNvPicPr>
          <p:nvPr/>
        </p:nvPicPr>
        <p:blipFill>
          <a:blip r:embed="rId3"/>
          <a:stretch>
            <a:fillRect/>
          </a:stretch>
        </p:blipFill>
        <p:spPr>
          <a:xfrm>
            <a:off x="5440433" y="1943521"/>
            <a:ext cx="3255475" cy="4325295"/>
          </a:xfrm>
          <a:prstGeom prst="rect">
            <a:avLst/>
          </a:prstGeom>
          <a:ln>
            <a:solidFill>
              <a:schemeClr val="tx1"/>
            </a:solidFill>
          </a:ln>
        </p:spPr>
      </p:pic>
    </p:spTree>
    <p:extLst>
      <p:ext uri="{BB962C8B-B14F-4D97-AF65-F5344CB8AC3E}">
        <p14:creationId xmlns:p14="http://schemas.microsoft.com/office/powerpoint/2010/main" val="306367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spcBef>
                <a:spcPts val="0"/>
              </a:spcBef>
              <a:spcAft>
                <a:spcPts val="0"/>
              </a:spcAft>
              <a:buClr>
                <a:schemeClr val="lt1"/>
              </a:buClr>
              <a:buSzPts val="2800"/>
            </a:pPr>
            <a:r>
              <a:rPr lang="en-US" dirty="0">
                <a:sym typeface="Cabin"/>
              </a:rPr>
              <a:t>CORE VALUEs JUDGING OBJECTIVES</a:t>
            </a:r>
            <a:endParaRPr dirty="0"/>
          </a:p>
        </p:txBody>
      </p:sp>
      <p:sp>
        <p:nvSpPr>
          <p:cNvPr id="108" name="Shape 10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1" indent="-342900">
              <a:spcBef>
                <a:spcPts val="0"/>
              </a:spcBef>
              <a:spcAft>
                <a:spcPts val="0"/>
              </a:spcAft>
              <a:buSzPts val="2208"/>
            </a:pPr>
            <a:r>
              <a:rPr lang="en-US" sz="2400" dirty="0">
                <a:solidFill>
                  <a:schemeClr val="dk2"/>
                </a:solidFill>
                <a:latin typeface="Cabin"/>
                <a:ea typeface="Cabin"/>
                <a:cs typeface="Cabin"/>
                <a:sym typeface="Cabin"/>
              </a:rPr>
              <a:t>Core Values are supposed to be applied to your daily work as a team </a:t>
            </a:r>
          </a:p>
          <a:p>
            <a:pPr marL="0" lvl="1" indent="0">
              <a:spcBef>
                <a:spcPts val="0"/>
              </a:spcBef>
              <a:spcAft>
                <a:spcPts val="0"/>
              </a:spcAft>
              <a:buSzPts val="2208"/>
              <a:buNone/>
            </a:pPr>
            <a:endParaRPr lang="en-US" sz="2400" dirty="0">
              <a:solidFill>
                <a:schemeClr val="dk2"/>
              </a:solidFill>
              <a:latin typeface="Cabin"/>
              <a:ea typeface="Cabin"/>
              <a:cs typeface="Cabin"/>
              <a:sym typeface="Cabin"/>
            </a:endParaRPr>
          </a:p>
          <a:p>
            <a:pPr marL="342900" lvl="1" indent="-342900">
              <a:spcBef>
                <a:spcPts val="0"/>
              </a:spcBef>
              <a:spcAft>
                <a:spcPts val="0"/>
              </a:spcAft>
              <a:buSzPts val="2208"/>
            </a:pPr>
            <a:r>
              <a:rPr lang="en-US" sz="2400" dirty="0"/>
              <a:t>Judges will be listening to your during Robot Design and Innovation Project judging to see how you actually used teamwork, discovery, inclusion, innovation, impact and fun</a:t>
            </a:r>
          </a:p>
          <a:p>
            <a:pPr marL="0" lvl="1" indent="0">
              <a:spcBef>
                <a:spcPts val="0"/>
              </a:spcBef>
              <a:spcAft>
                <a:spcPts val="0"/>
              </a:spcAft>
              <a:buSzPts val="2208"/>
              <a:buNone/>
            </a:pPr>
            <a:endParaRPr lang="en-US" sz="2400" dirty="0"/>
          </a:p>
        </p:txBody>
      </p:sp>
      <p:sp>
        <p:nvSpPr>
          <p:cNvPr id="110" name="Shape 110"/>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0" i="0" u="none" strike="noStrike" cap="none">
                <a:solidFill>
                  <a:srgbClr val="2D58AC"/>
                </a:solidFill>
                <a:latin typeface="Cabin"/>
                <a:ea typeface="Cabin"/>
                <a:cs typeface="Cabin"/>
                <a:sym typeface="Cabin"/>
              </a:rPr>
              <a:t>Copyright 2024, FLLTutorials.com. Last Update 8/06/2024</a:t>
            </a:r>
            <a:endParaRPr sz="1000" dirty="0"/>
          </a:p>
        </p:txBody>
      </p:sp>
      <p:sp>
        <p:nvSpPr>
          <p:cNvPr id="2" name="Slide Number Placeholder 1">
            <a:extLst>
              <a:ext uri="{FF2B5EF4-FFF2-40B4-BE49-F238E27FC236}">
                <a16:creationId xmlns:a16="http://schemas.microsoft.com/office/drawing/2014/main" id="{7213A53B-9EBC-F145-BBA8-68B565F41E04}"/>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 name="Picture 2" descr="A diagram of a project&#10;&#10;Description automatically generated">
            <a:extLst>
              <a:ext uri="{FF2B5EF4-FFF2-40B4-BE49-F238E27FC236}">
                <a16:creationId xmlns:a16="http://schemas.microsoft.com/office/drawing/2014/main" id="{7C2944B9-651E-05B0-C036-3ECCE33EB9B9}"/>
              </a:ext>
            </a:extLst>
          </p:cNvPr>
          <p:cNvPicPr>
            <a:picLocks noChangeAspect="1"/>
          </p:cNvPicPr>
          <p:nvPr/>
        </p:nvPicPr>
        <p:blipFill rotWithShape="1">
          <a:blip r:embed="rId3"/>
          <a:srcRect l="27678" t="6955" r="38624" b="83417"/>
          <a:stretch/>
        </p:blipFill>
        <p:spPr>
          <a:xfrm>
            <a:off x="2660237" y="4295190"/>
            <a:ext cx="4091016" cy="1553004"/>
          </a:xfrm>
          <a:prstGeom prst="rect">
            <a:avLst/>
          </a:prstGeom>
          <a:ln>
            <a:solidFill>
              <a:schemeClr val="tx1"/>
            </a:solidFill>
          </a:ln>
        </p:spPr>
      </p:pic>
    </p:spTree>
    <p:extLst>
      <p:ext uri="{BB962C8B-B14F-4D97-AF65-F5344CB8AC3E}">
        <p14:creationId xmlns:p14="http://schemas.microsoft.com/office/powerpoint/2010/main" val="216011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968E-E7C5-237E-20F8-B116F95209B1}"/>
              </a:ext>
            </a:extLst>
          </p:cNvPr>
          <p:cNvSpPr>
            <a:spLocks noGrp="1"/>
          </p:cNvSpPr>
          <p:nvPr>
            <p:ph type="title"/>
          </p:nvPr>
        </p:nvSpPr>
        <p:spPr/>
        <p:txBody>
          <a:bodyPr/>
          <a:lstStyle/>
          <a:p>
            <a:r>
              <a:rPr lang="en-US" dirty="0"/>
              <a:t>HOW DO YOU GET A CORE VALUES SCORE?</a:t>
            </a:r>
          </a:p>
        </p:txBody>
      </p:sp>
      <p:sp>
        <p:nvSpPr>
          <p:cNvPr id="3" name="Content Placeholder 2">
            <a:extLst>
              <a:ext uri="{FF2B5EF4-FFF2-40B4-BE49-F238E27FC236}">
                <a16:creationId xmlns:a16="http://schemas.microsoft.com/office/drawing/2014/main" id="{82880A06-774A-319A-8C6F-A2A1DB35884C}"/>
              </a:ext>
            </a:extLst>
          </p:cNvPr>
          <p:cNvSpPr>
            <a:spLocks noGrp="1"/>
          </p:cNvSpPr>
          <p:nvPr>
            <p:ph idx="1"/>
          </p:nvPr>
        </p:nvSpPr>
        <p:spPr>
          <a:xfrm>
            <a:off x="448091" y="1505583"/>
            <a:ext cx="3835151" cy="4353215"/>
          </a:xfrm>
        </p:spPr>
        <p:txBody>
          <a:bodyPr>
            <a:normAutofit fontScale="70000" lnSpcReduction="20000"/>
          </a:bodyPr>
          <a:lstStyle/>
          <a:p>
            <a:r>
              <a:rPr lang="en-US" dirty="0">
                <a:solidFill>
                  <a:srgbClr val="141413"/>
                </a:solidFill>
                <a:effectLst/>
                <a:latin typeface="Arial" panose="020B0604020202020204" pitchFamily="34" charset="0"/>
              </a:rPr>
              <a:t>Core Values Score is calculated by adding together 5 criteria from the Innovation Project Rubric and 5 from the Robot Design Rubric (marked with a flower icon)</a:t>
            </a:r>
          </a:p>
          <a:p>
            <a:r>
              <a:rPr lang="en-US" dirty="0">
                <a:solidFill>
                  <a:srgbClr val="141413"/>
                </a:solidFill>
                <a:effectLst/>
                <a:latin typeface="Arial" panose="020B0604020202020204" pitchFamily="34" charset="0"/>
              </a:rPr>
              <a:t>In addition, a Gracious Professionalism (judged at the Robot Game table) score is added.</a:t>
            </a:r>
            <a:endParaRPr lang="en-US" dirty="0"/>
          </a:p>
        </p:txBody>
      </p:sp>
      <p:sp>
        <p:nvSpPr>
          <p:cNvPr id="4" name="Footer Placeholder 3">
            <a:extLst>
              <a:ext uri="{FF2B5EF4-FFF2-40B4-BE49-F238E27FC236}">
                <a16:creationId xmlns:a16="http://schemas.microsoft.com/office/drawing/2014/main" id="{1D9F102B-179C-51E6-B665-1E431136027D}"/>
              </a:ext>
            </a:extLst>
          </p:cNvPr>
          <p:cNvSpPr>
            <a:spLocks noGrp="1"/>
          </p:cNvSpPr>
          <p:nvPr>
            <p:ph type="ftr" sz="quarter" idx="11"/>
          </p:nvPr>
        </p:nvSpPr>
        <p:spPr/>
        <p:txBody>
          <a:bodyPr/>
          <a:lstStyle/>
          <a:p>
            <a:r>
              <a:rPr lang="en-US"/>
              <a:t>Copyright 2024, FLLTutorials.com. Last Update 8/06/2024</a:t>
            </a:r>
            <a:endParaRPr lang="en-US" dirty="0"/>
          </a:p>
        </p:txBody>
      </p:sp>
      <p:sp>
        <p:nvSpPr>
          <p:cNvPr id="5" name="Slide Number Placeholder 4">
            <a:extLst>
              <a:ext uri="{FF2B5EF4-FFF2-40B4-BE49-F238E27FC236}">
                <a16:creationId xmlns:a16="http://schemas.microsoft.com/office/drawing/2014/main" id="{29EC7912-2A0F-BE3A-8351-EB6F4242D2FE}"/>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1026" name="Picture 2">
            <a:extLst>
              <a:ext uri="{FF2B5EF4-FFF2-40B4-BE49-F238E27FC236}">
                <a16:creationId xmlns:a16="http://schemas.microsoft.com/office/drawing/2014/main" id="{E10D95D5-BF72-4CDB-9B30-B077CFDC7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294" y="1632404"/>
            <a:ext cx="3292173" cy="295304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3A718D10-90BE-E4A2-C843-C65CB76E4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229" y="3386074"/>
            <a:ext cx="3381021" cy="2953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8F82A20-0D59-1AFE-68CE-736719422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966" y="5647856"/>
            <a:ext cx="4151969" cy="8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85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6B56-CD35-3806-BD41-3F5620A2A928}"/>
              </a:ext>
            </a:extLst>
          </p:cNvPr>
          <p:cNvSpPr>
            <a:spLocks noGrp="1"/>
          </p:cNvSpPr>
          <p:nvPr>
            <p:ph type="title"/>
          </p:nvPr>
        </p:nvSpPr>
        <p:spPr/>
        <p:txBody>
          <a:bodyPr/>
          <a:lstStyle/>
          <a:p>
            <a:r>
              <a:rPr lang="en-US" dirty="0"/>
              <a:t>MAPPING THE RUBRIC TO CORE VALUES PT. 1</a:t>
            </a:r>
          </a:p>
        </p:txBody>
      </p:sp>
      <p:sp>
        <p:nvSpPr>
          <p:cNvPr id="4" name="Footer Placeholder 3">
            <a:extLst>
              <a:ext uri="{FF2B5EF4-FFF2-40B4-BE49-F238E27FC236}">
                <a16:creationId xmlns:a16="http://schemas.microsoft.com/office/drawing/2014/main" id="{50EB28A0-A0D0-E57B-7CCD-322ED80F4769}"/>
              </a:ext>
            </a:extLst>
          </p:cNvPr>
          <p:cNvSpPr>
            <a:spLocks noGrp="1"/>
          </p:cNvSpPr>
          <p:nvPr>
            <p:ph type="ftr" sz="quarter" idx="11"/>
          </p:nvPr>
        </p:nvSpPr>
        <p:spPr/>
        <p:txBody>
          <a:bodyPr/>
          <a:lstStyle/>
          <a:p>
            <a:r>
              <a:rPr lang="en-US"/>
              <a:t>Copyright 2024, FLLTutorials.com. Last Update 8/06/2024</a:t>
            </a:r>
            <a:endParaRPr lang="en-US" dirty="0"/>
          </a:p>
        </p:txBody>
      </p:sp>
      <p:sp>
        <p:nvSpPr>
          <p:cNvPr id="5" name="Slide Number Placeholder 4">
            <a:extLst>
              <a:ext uri="{FF2B5EF4-FFF2-40B4-BE49-F238E27FC236}">
                <a16:creationId xmlns:a16="http://schemas.microsoft.com/office/drawing/2014/main" id="{8FFE800A-0D88-5CB8-F224-8642ED94094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TextBox 6">
            <a:extLst>
              <a:ext uri="{FF2B5EF4-FFF2-40B4-BE49-F238E27FC236}">
                <a16:creationId xmlns:a16="http://schemas.microsoft.com/office/drawing/2014/main" id="{EA223975-D84E-8EB7-4BBD-A70AB75F11C4}"/>
              </a:ext>
            </a:extLst>
          </p:cNvPr>
          <p:cNvSpPr txBox="1"/>
          <p:nvPr/>
        </p:nvSpPr>
        <p:spPr>
          <a:xfrm>
            <a:off x="258463" y="3607177"/>
            <a:ext cx="1597231" cy="2677656"/>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Clearly state all sources you used (books, websites, mentors, another team, etc.) and what you learned from each of them. What did you discover? How did this influence the rest of your Robot Design?</a:t>
            </a:r>
            <a:endParaRPr lang="en-US" sz="1400" b="0" dirty="0">
              <a:effectLst/>
            </a:endParaRPr>
          </a:p>
        </p:txBody>
      </p:sp>
      <p:sp>
        <p:nvSpPr>
          <p:cNvPr id="8" name="TextBox 7">
            <a:extLst>
              <a:ext uri="{FF2B5EF4-FFF2-40B4-BE49-F238E27FC236}">
                <a16:creationId xmlns:a16="http://schemas.microsoft.com/office/drawing/2014/main" id="{5F314640-0B13-6B7D-50D6-28729F53AFE9}"/>
              </a:ext>
            </a:extLst>
          </p:cNvPr>
          <p:cNvSpPr txBox="1"/>
          <p:nvPr/>
        </p:nvSpPr>
        <p:spPr>
          <a:xfrm>
            <a:off x="1855694" y="3607177"/>
            <a:ext cx="1597231" cy="2677656"/>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Clearly state all sources you used (books, websites, mentors, another team, etc.) and what you learned from each of them. What did you discover? How did this influence the rest of your Robot Design?</a:t>
            </a:r>
            <a:endParaRPr lang="en-US" sz="1400" b="0" dirty="0">
              <a:effectLst/>
            </a:endParaRPr>
          </a:p>
        </p:txBody>
      </p:sp>
      <p:sp>
        <p:nvSpPr>
          <p:cNvPr id="9" name="TextBox 8">
            <a:extLst>
              <a:ext uri="{FF2B5EF4-FFF2-40B4-BE49-F238E27FC236}">
                <a16:creationId xmlns:a16="http://schemas.microsoft.com/office/drawing/2014/main" id="{B3BED20B-F37B-6EBC-48A5-532A3C173FC5}"/>
              </a:ext>
            </a:extLst>
          </p:cNvPr>
          <p:cNvSpPr txBox="1"/>
          <p:nvPr/>
        </p:nvSpPr>
        <p:spPr>
          <a:xfrm>
            <a:off x="3773384" y="3607177"/>
            <a:ext cx="1597231" cy="2677656"/>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Clearly state all sources you used (books, websites, mentors, another team, etc.) and what you learned from each of them. What did you discover? How did this influence the rest of your Robot Design?</a:t>
            </a:r>
            <a:endParaRPr lang="en-US" sz="1400" b="0" dirty="0">
              <a:effectLst/>
            </a:endParaRPr>
          </a:p>
        </p:txBody>
      </p:sp>
      <p:sp>
        <p:nvSpPr>
          <p:cNvPr id="10" name="TextBox 9">
            <a:extLst>
              <a:ext uri="{FF2B5EF4-FFF2-40B4-BE49-F238E27FC236}">
                <a16:creationId xmlns:a16="http://schemas.microsoft.com/office/drawing/2014/main" id="{04CC6AA0-BB51-4FF1-0008-F68C610965E6}"/>
              </a:ext>
            </a:extLst>
          </p:cNvPr>
          <p:cNvSpPr txBox="1"/>
          <p:nvPr/>
        </p:nvSpPr>
        <p:spPr>
          <a:xfrm>
            <a:off x="5548395" y="3607177"/>
            <a:ext cx="1597231" cy="2677656"/>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Clearly state all sources you used (books, websites, mentors, another team, etc.) and what you learned from each of them. What did you discover? How did this influence the rest of your Robot Design?</a:t>
            </a:r>
            <a:endParaRPr lang="en-US" sz="1400" b="0" dirty="0">
              <a:effectLst/>
            </a:endParaRPr>
          </a:p>
        </p:txBody>
      </p:sp>
      <p:sp>
        <p:nvSpPr>
          <p:cNvPr id="11" name="TextBox 10">
            <a:extLst>
              <a:ext uri="{FF2B5EF4-FFF2-40B4-BE49-F238E27FC236}">
                <a16:creationId xmlns:a16="http://schemas.microsoft.com/office/drawing/2014/main" id="{33D4A833-C126-5734-6236-54DE2CF3312C}"/>
              </a:ext>
            </a:extLst>
          </p:cNvPr>
          <p:cNvSpPr txBox="1"/>
          <p:nvPr/>
        </p:nvSpPr>
        <p:spPr>
          <a:xfrm>
            <a:off x="7323406" y="3607177"/>
            <a:ext cx="1597231" cy="2677656"/>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Clearly state all sources you used (books, websites, mentors, another team, etc.) and what you learned from each of them. What did you discover? How did this influence the rest of your Robot Design?</a:t>
            </a:r>
            <a:endParaRPr lang="en-US" sz="1400" b="0" dirty="0">
              <a:effectLst/>
            </a:endParaRPr>
          </a:p>
        </p:txBody>
      </p:sp>
      <p:pic>
        <p:nvPicPr>
          <p:cNvPr id="3080" name="Picture 8">
            <a:extLst>
              <a:ext uri="{FF2B5EF4-FFF2-40B4-BE49-F238E27FC236}">
                <a16:creationId xmlns:a16="http://schemas.microsoft.com/office/drawing/2014/main" id="{672541BD-9DEF-7C5F-CB87-57A412186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257" y="1632545"/>
            <a:ext cx="817303" cy="81730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199334F7-629E-813D-E9C7-ECC4593C6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443" y="1632545"/>
            <a:ext cx="817303" cy="81730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CBA4955E-442C-F375-FB03-2617494014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0189" y="1632545"/>
            <a:ext cx="823590" cy="81730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7986E54E-4BEE-4DD6-03BA-1628554D4BB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5001" t="57515" r="54411" b="9359"/>
          <a:stretch/>
        </p:blipFill>
        <p:spPr bwMode="auto">
          <a:xfrm>
            <a:off x="531757" y="1632545"/>
            <a:ext cx="880742" cy="8562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E68599-5177-BC85-D1BC-3D7A34F2B452}"/>
              </a:ext>
            </a:extLst>
          </p:cNvPr>
          <p:cNvSpPr txBox="1"/>
          <p:nvPr/>
        </p:nvSpPr>
        <p:spPr>
          <a:xfrm>
            <a:off x="113186" y="2527713"/>
            <a:ext cx="1597231" cy="830997"/>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Build and Coding Resources</a:t>
            </a:r>
            <a:endParaRPr lang="en-US" sz="1600" b="0" dirty="0">
              <a:effectLst/>
            </a:endParaRPr>
          </a:p>
        </p:txBody>
      </p:sp>
      <p:sp>
        <p:nvSpPr>
          <p:cNvPr id="16" name="TextBox 15">
            <a:extLst>
              <a:ext uri="{FF2B5EF4-FFF2-40B4-BE49-F238E27FC236}">
                <a16:creationId xmlns:a16="http://schemas.microsoft.com/office/drawing/2014/main" id="{EEDE0659-496B-15B0-7925-6AA76AA2B8A6}"/>
              </a:ext>
            </a:extLst>
          </p:cNvPr>
          <p:cNvSpPr txBox="1"/>
          <p:nvPr/>
        </p:nvSpPr>
        <p:spPr>
          <a:xfrm>
            <a:off x="1793369" y="2527713"/>
            <a:ext cx="1597231" cy="1077218"/>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All team members contributed ideas</a:t>
            </a:r>
            <a:endParaRPr lang="en-US" sz="1600" b="0" dirty="0">
              <a:effectLst/>
            </a:endParaRPr>
          </a:p>
        </p:txBody>
      </p:sp>
      <p:sp>
        <p:nvSpPr>
          <p:cNvPr id="17" name="TextBox 16">
            <a:extLst>
              <a:ext uri="{FF2B5EF4-FFF2-40B4-BE49-F238E27FC236}">
                <a16:creationId xmlns:a16="http://schemas.microsoft.com/office/drawing/2014/main" id="{EB278C9C-EB24-D1EC-4BD1-68EA200BD6AB}"/>
              </a:ext>
            </a:extLst>
          </p:cNvPr>
          <p:cNvSpPr txBox="1"/>
          <p:nvPr/>
        </p:nvSpPr>
        <p:spPr>
          <a:xfrm>
            <a:off x="3641183" y="2527713"/>
            <a:ext cx="1597231" cy="584775"/>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Improvements based on testing</a:t>
            </a:r>
            <a:endParaRPr lang="en-US" sz="1600" b="0" dirty="0">
              <a:effectLst/>
            </a:endParaRPr>
          </a:p>
        </p:txBody>
      </p:sp>
      <p:sp>
        <p:nvSpPr>
          <p:cNvPr id="18" name="TextBox 17">
            <a:extLst>
              <a:ext uri="{FF2B5EF4-FFF2-40B4-BE49-F238E27FC236}">
                <a16:creationId xmlns:a16="http://schemas.microsoft.com/office/drawing/2014/main" id="{1A816C3C-5FC2-0E5E-D46C-BACAF775AAD5}"/>
              </a:ext>
            </a:extLst>
          </p:cNvPr>
          <p:cNvSpPr txBox="1"/>
          <p:nvPr/>
        </p:nvSpPr>
        <p:spPr>
          <a:xfrm>
            <a:off x="5365156" y="2527713"/>
            <a:ext cx="1597231" cy="584775"/>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Process and lessons learned</a:t>
            </a:r>
            <a:endParaRPr lang="en-US" sz="1600" b="0" dirty="0">
              <a:effectLst/>
            </a:endParaRPr>
          </a:p>
        </p:txBody>
      </p:sp>
      <p:sp>
        <p:nvSpPr>
          <p:cNvPr id="19" name="TextBox 18">
            <a:extLst>
              <a:ext uri="{FF2B5EF4-FFF2-40B4-BE49-F238E27FC236}">
                <a16:creationId xmlns:a16="http://schemas.microsoft.com/office/drawing/2014/main" id="{6CC4A2EE-B7ED-F06F-1EA9-E9AA4529197E}"/>
              </a:ext>
            </a:extLst>
          </p:cNvPr>
          <p:cNvSpPr txBox="1"/>
          <p:nvPr/>
        </p:nvSpPr>
        <p:spPr>
          <a:xfrm>
            <a:off x="7209301" y="2527713"/>
            <a:ext cx="1597231" cy="584775"/>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Pride and Enthusiasm</a:t>
            </a:r>
            <a:endParaRPr lang="en-US" sz="1600" b="0" dirty="0">
              <a:effectLst/>
            </a:endParaRPr>
          </a:p>
        </p:txBody>
      </p:sp>
      <p:pic>
        <p:nvPicPr>
          <p:cNvPr id="20" name="Picture 12">
            <a:extLst>
              <a:ext uri="{FF2B5EF4-FFF2-40B4-BE49-F238E27FC236}">
                <a16:creationId xmlns:a16="http://schemas.microsoft.com/office/drawing/2014/main" id="{2A61D318-D994-05F0-B725-4F338E1CD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470" y="1632545"/>
            <a:ext cx="817303" cy="81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574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A6B56-CD35-3806-BD41-3F5620A2A928}"/>
              </a:ext>
            </a:extLst>
          </p:cNvPr>
          <p:cNvSpPr>
            <a:spLocks noGrp="1"/>
          </p:cNvSpPr>
          <p:nvPr>
            <p:ph type="title"/>
          </p:nvPr>
        </p:nvSpPr>
        <p:spPr/>
        <p:txBody>
          <a:bodyPr/>
          <a:lstStyle/>
          <a:p>
            <a:r>
              <a:rPr lang="en-US" dirty="0"/>
              <a:t>MAPPING THE RUBRIC TO CORE VALUES PT. 2</a:t>
            </a:r>
          </a:p>
        </p:txBody>
      </p:sp>
      <p:sp>
        <p:nvSpPr>
          <p:cNvPr id="4" name="Footer Placeholder 3">
            <a:extLst>
              <a:ext uri="{FF2B5EF4-FFF2-40B4-BE49-F238E27FC236}">
                <a16:creationId xmlns:a16="http://schemas.microsoft.com/office/drawing/2014/main" id="{50EB28A0-A0D0-E57B-7CCD-322ED80F4769}"/>
              </a:ext>
            </a:extLst>
          </p:cNvPr>
          <p:cNvSpPr>
            <a:spLocks noGrp="1"/>
          </p:cNvSpPr>
          <p:nvPr>
            <p:ph type="ftr" sz="quarter" idx="11"/>
          </p:nvPr>
        </p:nvSpPr>
        <p:spPr/>
        <p:txBody>
          <a:bodyPr/>
          <a:lstStyle/>
          <a:p>
            <a:r>
              <a:rPr lang="en-US"/>
              <a:t>Copyright 2024, FLLTutorials.com. Last Update 8/06/2024</a:t>
            </a:r>
            <a:endParaRPr lang="en-US" dirty="0"/>
          </a:p>
        </p:txBody>
      </p:sp>
      <p:sp>
        <p:nvSpPr>
          <p:cNvPr id="5" name="Slide Number Placeholder 4">
            <a:extLst>
              <a:ext uri="{FF2B5EF4-FFF2-40B4-BE49-F238E27FC236}">
                <a16:creationId xmlns:a16="http://schemas.microsoft.com/office/drawing/2014/main" id="{8FFE800A-0D88-5CB8-F224-8642ED94094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TextBox 6">
            <a:extLst>
              <a:ext uri="{FF2B5EF4-FFF2-40B4-BE49-F238E27FC236}">
                <a16:creationId xmlns:a16="http://schemas.microsoft.com/office/drawing/2014/main" id="{EA223975-D84E-8EB7-4BBD-A70AB75F11C4}"/>
              </a:ext>
            </a:extLst>
          </p:cNvPr>
          <p:cNvSpPr txBox="1"/>
          <p:nvPr/>
        </p:nvSpPr>
        <p:spPr>
          <a:xfrm>
            <a:off x="258463" y="3607177"/>
            <a:ext cx="1597231" cy="2677656"/>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Clearly state all the different types of sources you used (survey, interview, field trip, articles, website, etc.) and what you learnt from each of them. How did they influence the rest of your Innovation Project?</a:t>
            </a:r>
            <a:endParaRPr lang="en-US" sz="1100" b="0" dirty="0">
              <a:effectLst/>
            </a:endParaRPr>
          </a:p>
        </p:txBody>
      </p:sp>
      <p:sp>
        <p:nvSpPr>
          <p:cNvPr id="8" name="TextBox 7">
            <a:extLst>
              <a:ext uri="{FF2B5EF4-FFF2-40B4-BE49-F238E27FC236}">
                <a16:creationId xmlns:a16="http://schemas.microsoft.com/office/drawing/2014/main" id="{5F314640-0B13-6B7D-50D6-28729F53AFE9}"/>
              </a:ext>
            </a:extLst>
          </p:cNvPr>
          <p:cNvSpPr txBox="1"/>
          <p:nvPr/>
        </p:nvSpPr>
        <p:spPr>
          <a:xfrm>
            <a:off x="1855694" y="3607177"/>
            <a:ext cx="1597231" cy="2462213"/>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Share clearly with the judges how team members had different ideas on what problem to research and  even the solution. Share with them your Project Plan that gives everyone a role.</a:t>
            </a:r>
            <a:endParaRPr lang="en-US" sz="1100" b="0" dirty="0">
              <a:effectLst/>
            </a:endParaRPr>
          </a:p>
        </p:txBody>
      </p:sp>
      <p:sp>
        <p:nvSpPr>
          <p:cNvPr id="9" name="TextBox 8">
            <a:extLst>
              <a:ext uri="{FF2B5EF4-FFF2-40B4-BE49-F238E27FC236}">
                <a16:creationId xmlns:a16="http://schemas.microsoft.com/office/drawing/2014/main" id="{B3BED20B-F37B-6EBC-48A5-532A3C173FC5}"/>
              </a:ext>
            </a:extLst>
          </p:cNvPr>
          <p:cNvSpPr txBox="1"/>
          <p:nvPr/>
        </p:nvSpPr>
        <p:spPr>
          <a:xfrm>
            <a:off x="3773384" y="3607177"/>
            <a:ext cx="1597231" cy="1600438"/>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Be clear about what the solution is and whom or what it will impact. Share any data to demonstrate and prove this.</a:t>
            </a:r>
            <a:endParaRPr lang="en-US" sz="1400" b="0" dirty="0">
              <a:effectLst/>
            </a:endParaRPr>
          </a:p>
        </p:txBody>
      </p:sp>
      <p:sp>
        <p:nvSpPr>
          <p:cNvPr id="10" name="TextBox 9">
            <a:extLst>
              <a:ext uri="{FF2B5EF4-FFF2-40B4-BE49-F238E27FC236}">
                <a16:creationId xmlns:a16="http://schemas.microsoft.com/office/drawing/2014/main" id="{04CC6AA0-BB51-4FF1-0008-F68C610965E6}"/>
              </a:ext>
            </a:extLst>
          </p:cNvPr>
          <p:cNvSpPr txBox="1"/>
          <p:nvPr/>
        </p:nvSpPr>
        <p:spPr>
          <a:xfrm>
            <a:off x="5548395" y="3607177"/>
            <a:ext cx="1597231" cy="1600438"/>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Be clear about what the solution is and whom or what it will impact. Share any data to demonstrate/prove this.</a:t>
            </a:r>
            <a:endParaRPr lang="en-US" sz="1100" b="0" dirty="0">
              <a:effectLst/>
            </a:endParaRPr>
          </a:p>
        </p:txBody>
      </p:sp>
      <p:sp>
        <p:nvSpPr>
          <p:cNvPr id="11" name="TextBox 10">
            <a:extLst>
              <a:ext uri="{FF2B5EF4-FFF2-40B4-BE49-F238E27FC236}">
                <a16:creationId xmlns:a16="http://schemas.microsoft.com/office/drawing/2014/main" id="{33D4A833-C126-5734-6236-54DE2CF3312C}"/>
              </a:ext>
            </a:extLst>
          </p:cNvPr>
          <p:cNvSpPr txBox="1"/>
          <p:nvPr/>
        </p:nvSpPr>
        <p:spPr>
          <a:xfrm>
            <a:off x="7323406" y="3607177"/>
            <a:ext cx="1597231" cy="1169551"/>
          </a:xfrm>
          <a:prstGeom prst="rect">
            <a:avLst/>
          </a:prstGeom>
          <a:noFill/>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rPr>
              <a:t>Be energetic and enthusiastic throughout your presentations and Q&amp;A. Get creative. </a:t>
            </a:r>
            <a:endParaRPr lang="en-US" sz="1100" b="0" dirty="0">
              <a:effectLst/>
            </a:endParaRPr>
          </a:p>
        </p:txBody>
      </p:sp>
      <p:pic>
        <p:nvPicPr>
          <p:cNvPr id="3080" name="Picture 8">
            <a:extLst>
              <a:ext uri="{FF2B5EF4-FFF2-40B4-BE49-F238E27FC236}">
                <a16:creationId xmlns:a16="http://schemas.microsoft.com/office/drawing/2014/main" id="{672541BD-9DEF-7C5F-CB87-57A412186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257" y="1632545"/>
            <a:ext cx="817303" cy="817303"/>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7986E54E-4BEE-4DD6-03BA-1628554D4B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001" t="57515" r="54411" b="9359"/>
          <a:stretch/>
        </p:blipFill>
        <p:spPr bwMode="auto">
          <a:xfrm>
            <a:off x="531757" y="1632545"/>
            <a:ext cx="880742" cy="8562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33E68599-5177-BC85-D1BC-3D7A34F2B452}"/>
              </a:ext>
            </a:extLst>
          </p:cNvPr>
          <p:cNvSpPr txBox="1"/>
          <p:nvPr/>
        </p:nvSpPr>
        <p:spPr>
          <a:xfrm>
            <a:off x="113186" y="2527713"/>
            <a:ext cx="1597231" cy="830997"/>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Research from a variety of sources</a:t>
            </a:r>
            <a:endParaRPr lang="en-US" sz="1400" b="0" dirty="0">
              <a:effectLst/>
            </a:endParaRPr>
          </a:p>
        </p:txBody>
      </p:sp>
      <p:sp>
        <p:nvSpPr>
          <p:cNvPr id="16" name="TextBox 15">
            <a:extLst>
              <a:ext uri="{FF2B5EF4-FFF2-40B4-BE49-F238E27FC236}">
                <a16:creationId xmlns:a16="http://schemas.microsoft.com/office/drawing/2014/main" id="{EEDE0659-496B-15B0-7925-6AA76AA2B8A6}"/>
              </a:ext>
            </a:extLst>
          </p:cNvPr>
          <p:cNvSpPr txBox="1"/>
          <p:nvPr/>
        </p:nvSpPr>
        <p:spPr>
          <a:xfrm>
            <a:off x="1793369" y="2527713"/>
            <a:ext cx="1597231" cy="1077218"/>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Development process that involved everyone</a:t>
            </a:r>
            <a:endParaRPr lang="en-US" sz="1400" b="0" dirty="0">
              <a:effectLst/>
            </a:endParaRPr>
          </a:p>
        </p:txBody>
      </p:sp>
      <p:sp>
        <p:nvSpPr>
          <p:cNvPr id="17" name="TextBox 16">
            <a:extLst>
              <a:ext uri="{FF2B5EF4-FFF2-40B4-BE49-F238E27FC236}">
                <a16:creationId xmlns:a16="http://schemas.microsoft.com/office/drawing/2014/main" id="{EB278C9C-EB24-D1EC-4BD1-68EA200BD6AB}"/>
              </a:ext>
            </a:extLst>
          </p:cNvPr>
          <p:cNvSpPr txBox="1"/>
          <p:nvPr/>
        </p:nvSpPr>
        <p:spPr>
          <a:xfrm>
            <a:off x="3641183" y="2527713"/>
            <a:ext cx="1597231" cy="584775"/>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Innovation in the Solution</a:t>
            </a:r>
            <a:endParaRPr lang="en-US" sz="1400" b="0" dirty="0">
              <a:effectLst/>
            </a:endParaRPr>
          </a:p>
        </p:txBody>
      </p:sp>
      <p:sp>
        <p:nvSpPr>
          <p:cNvPr id="18" name="TextBox 17">
            <a:extLst>
              <a:ext uri="{FF2B5EF4-FFF2-40B4-BE49-F238E27FC236}">
                <a16:creationId xmlns:a16="http://schemas.microsoft.com/office/drawing/2014/main" id="{1A816C3C-5FC2-0E5E-D46C-BACAF775AAD5}"/>
              </a:ext>
            </a:extLst>
          </p:cNvPr>
          <p:cNvSpPr txBox="1"/>
          <p:nvPr/>
        </p:nvSpPr>
        <p:spPr>
          <a:xfrm>
            <a:off x="5365156" y="2527713"/>
            <a:ext cx="1597231" cy="584775"/>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Solution and its impact</a:t>
            </a:r>
            <a:endParaRPr lang="en-US" sz="1400" b="0" dirty="0">
              <a:effectLst/>
            </a:endParaRPr>
          </a:p>
        </p:txBody>
      </p:sp>
      <p:sp>
        <p:nvSpPr>
          <p:cNvPr id="19" name="TextBox 18">
            <a:extLst>
              <a:ext uri="{FF2B5EF4-FFF2-40B4-BE49-F238E27FC236}">
                <a16:creationId xmlns:a16="http://schemas.microsoft.com/office/drawing/2014/main" id="{6CC4A2EE-B7ED-F06F-1EA9-E9AA4529197E}"/>
              </a:ext>
            </a:extLst>
          </p:cNvPr>
          <p:cNvSpPr txBox="1"/>
          <p:nvPr/>
        </p:nvSpPr>
        <p:spPr>
          <a:xfrm>
            <a:off x="7209301" y="2527713"/>
            <a:ext cx="1597231" cy="584775"/>
          </a:xfrm>
          <a:prstGeom prst="rect">
            <a:avLst/>
          </a:prstGeom>
          <a:noFill/>
        </p:spPr>
        <p:txBody>
          <a:bodyPr wrap="square">
            <a:spAutoFit/>
          </a:bodyPr>
          <a:lstStyle/>
          <a:p>
            <a:pPr algn="ctr" rtl="0">
              <a:spcBef>
                <a:spcPts val="0"/>
              </a:spcBef>
              <a:spcAft>
                <a:spcPts val="0"/>
              </a:spcAft>
            </a:pPr>
            <a:r>
              <a:rPr lang="en-US" sz="1600" b="1" i="0" u="none" strike="noStrike" dirty="0">
                <a:solidFill>
                  <a:srgbClr val="000000"/>
                </a:solidFill>
                <a:effectLst/>
                <a:latin typeface="Calibri" panose="020F0502020204030204" pitchFamily="34" charset="0"/>
              </a:rPr>
              <a:t>Pride and Enthusiasm</a:t>
            </a:r>
            <a:endParaRPr lang="en-US" sz="1600" b="0" dirty="0">
              <a:effectLst/>
            </a:endParaRPr>
          </a:p>
        </p:txBody>
      </p:sp>
      <p:pic>
        <p:nvPicPr>
          <p:cNvPr id="20" name="Picture 12">
            <a:extLst>
              <a:ext uri="{FF2B5EF4-FFF2-40B4-BE49-F238E27FC236}">
                <a16:creationId xmlns:a16="http://schemas.microsoft.com/office/drawing/2014/main" id="{2A61D318-D994-05F0-B725-4F338E1CD5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2470" y="1632545"/>
            <a:ext cx="817303" cy="81730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27B05853-43E9-154D-06A3-49E25A662C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5119" y="1624372"/>
            <a:ext cx="817303" cy="81730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08F0F63-775C-67ED-AC95-677FC022BB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3332" y="1647823"/>
            <a:ext cx="817303" cy="81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49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lt1"/>
              </a:buClr>
              <a:buSzPts val="2800"/>
              <a:buFont typeface="Cabin"/>
              <a:buNone/>
            </a:pPr>
            <a:r>
              <a:rPr lang="en-US" sz="2800" b="0" i="0" u="none" strike="noStrike" cap="none">
                <a:solidFill>
                  <a:schemeClr val="lt1"/>
                </a:solidFill>
                <a:latin typeface="Cabin"/>
                <a:ea typeface="Cabin"/>
                <a:cs typeface="Cabin"/>
                <a:sym typeface="Cabin"/>
              </a:rPr>
              <a:t>CREDITS</a:t>
            </a:r>
            <a:endParaRPr/>
          </a:p>
        </p:txBody>
      </p:sp>
      <p:sp>
        <p:nvSpPr>
          <p:cNvPr id="209" name="Shape 20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spcBef>
                <a:spcPts val="1160"/>
              </a:spcBef>
              <a:spcAft>
                <a:spcPts val="0"/>
              </a:spcAft>
              <a:buSzPts val="2576"/>
            </a:pPr>
            <a:r>
              <a:rPr lang="en-US" sz="2800" b="0" i="0" u="none" strike="noStrike" cap="none" dirty="0">
                <a:solidFill>
                  <a:schemeClr val="dk2"/>
                </a:solidFill>
                <a:latin typeface="Cabin"/>
                <a:ea typeface="Cabin"/>
                <a:cs typeface="Cabin"/>
                <a:sym typeface="Cabin"/>
              </a:rPr>
              <a:t>More lessons for FIRST LEGO League are available at </a:t>
            </a:r>
            <a:r>
              <a:rPr lang="en-US" sz="2800" b="0" i="0" u="sng" strike="noStrike" cap="none" dirty="0">
                <a:solidFill>
                  <a:schemeClr val="hlink"/>
                </a:solidFill>
                <a:latin typeface="Cabin"/>
                <a:ea typeface="Cabin"/>
                <a:cs typeface="Cabin"/>
                <a:sym typeface="Cabin"/>
                <a:hlinkClick r:id="rId3"/>
              </a:rPr>
              <a:t>www.flltutorials.com</a:t>
            </a:r>
            <a:endParaRPr sz="2800" b="0" i="0" u="none" strike="noStrike" cap="none" dirty="0">
              <a:solidFill>
                <a:srgbClr val="0070C0"/>
              </a:solidFill>
              <a:latin typeface="Cabin"/>
              <a:ea typeface="Cabin"/>
              <a:cs typeface="Cabin"/>
              <a:sym typeface="Cabin"/>
            </a:endParaRPr>
          </a:p>
          <a:p>
            <a:pPr marL="306000" marR="0" lvl="0" indent="-142424" algn="l" rtl="0">
              <a:spcBef>
                <a:spcPts val="1160"/>
              </a:spcBef>
              <a:spcAft>
                <a:spcPts val="0"/>
              </a:spcAft>
              <a:buClr>
                <a:schemeClr val="accent2"/>
              </a:buClr>
              <a:buSzPts val="2576"/>
              <a:buFont typeface="Noto Sans Symbols"/>
              <a:buNone/>
            </a:pPr>
            <a:endParaRPr sz="2800" b="0" i="0" u="none" strike="noStrike" cap="none" dirty="0">
              <a:solidFill>
                <a:schemeClr val="dk2"/>
              </a:solidFill>
              <a:latin typeface="Cabin"/>
              <a:ea typeface="Cabin"/>
              <a:cs typeface="Cabin"/>
              <a:sym typeface="Cabin"/>
            </a:endParaRPr>
          </a:p>
          <a:p>
            <a:pPr marL="306000" marR="0" lvl="0" indent="-95688" algn="l" rtl="0">
              <a:spcBef>
                <a:spcPts val="1320"/>
              </a:spcBef>
              <a:spcAft>
                <a:spcPts val="0"/>
              </a:spcAft>
              <a:buClr>
                <a:schemeClr val="accent2"/>
              </a:buClr>
              <a:buSzPts val="3312"/>
              <a:buFont typeface="Noto Sans Symbols"/>
              <a:buNone/>
            </a:pPr>
            <a:endParaRPr sz="3600" b="0" i="0" u="none" strike="noStrike" cap="none" dirty="0">
              <a:solidFill>
                <a:schemeClr val="dk2"/>
              </a:solidFill>
              <a:latin typeface="Cabin"/>
              <a:ea typeface="Cabin"/>
              <a:cs typeface="Cabin"/>
              <a:sym typeface="Cabin"/>
            </a:endParaRPr>
          </a:p>
        </p:txBody>
      </p:sp>
      <p:sp>
        <p:nvSpPr>
          <p:cNvPr id="211" name="Shape 211"/>
          <p:cNvSpPr txBox="1">
            <a:spLocks noGrp="1"/>
          </p:cNvSpPr>
          <p:nvPr>
            <p:ph type="ftr" sz="quarter" idx="11"/>
          </p:nvPr>
        </p:nvSpPr>
        <p:spPr>
          <a:xfrm>
            <a:off x="0" y="6492875"/>
            <a:ext cx="6615113"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2D58AC"/>
                </a:solidFill>
                <a:latin typeface="Cabin"/>
                <a:ea typeface="Cabin"/>
                <a:cs typeface="Cabin"/>
                <a:sym typeface="Cabin"/>
              </a:rPr>
              <a:t>Copyright 2024, FLLTutorials.com. Last Update 8/06/2024</a:t>
            </a:r>
            <a:endParaRPr sz="1800" b="0" i="0" u="none" strike="noStrike" cap="none" dirty="0">
              <a:solidFill>
                <a:srgbClr val="2D58AC"/>
              </a:solidFill>
              <a:latin typeface="Cabin"/>
              <a:ea typeface="Cabin"/>
              <a:cs typeface="Cabin"/>
              <a:sym typeface="Cabin"/>
            </a:endParaRPr>
          </a:p>
        </p:txBody>
      </p:sp>
      <p:sp>
        <p:nvSpPr>
          <p:cNvPr id="212" name="Shape 21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b="0" i="0" u="none" strike="noStrike" cap="none">
                <a:solidFill>
                  <a:srgbClr val="2D58AC"/>
                </a:solidFill>
                <a:latin typeface="Cabin"/>
                <a:ea typeface="Cabin"/>
                <a:cs typeface="Cabin"/>
                <a:sym typeface="Cabin"/>
              </a:rPr>
              <a:t>7</a:t>
            </a:fld>
            <a:endParaRPr sz="1800" b="0" i="0" u="none" strike="noStrike" cap="none">
              <a:solidFill>
                <a:srgbClr val="2D58AC"/>
              </a:solidFill>
              <a:latin typeface="Cabin"/>
              <a:ea typeface="Cabin"/>
              <a:cs typeface="Cabin"/>
              <a:sym typeface="Cabin"/>
            </a:endParaRPr>
          </a:p>
        </p:txBody>
      </p:sp>
      <p:sp>
        <p:nvSpPr>
          <p:cNvPr id="213" name="Shape 213"/>
          <p:cNvSpPr txBox="1"/>
          <p:nvPr/>
        </p:nvSpPr>
        <p:spPr>
          <a:xfrm>
            <a:off x="572568" y="5047077"/>
            <a:ext cx="7989752"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sng" strike="noStrike" cap="none">
                <a:solidFill>
                  <a:schemeClr val="hlink"/>
                </a:solidFill>
                <a:latin typeface="Cabin"/>
                <a:ea typeface="Cabin"/>
                <a:cs typeface="Cabin"/>
                <a:sym typeface="Cabin"/>
                <a:hlinkClick r:id="rId4"/>
              </a:rPr>
              <a:t>Creative Commons Attribution-NonCommercial-ShareAlike 4.0 International License</a:t>
            </a:r>
            <a:endParaRPr sz="2400" b="0" i="0" u="none" strike="noStrike" cap="none">
              <a:solidFill>
                <a:schemeClr val="dk1"/>
              </a:solidFill>
              <a:latin typeface="Cabin"/>
              <a:ea typeface="Cabin"/>
              <a:cs typeface="Cabin"/>
              <a:sym typeface="Cabin"/>
            </a:endParaRPr>
          </a:p>
        </p:txBody>
      </p:sp>
      <p:pic>
        <p:nvPicPr>
          <p:cNvPr id="214" name="Shape 214"/>
          <p:cNvPicPr preferRelativeResize="0"/>
          <p:nvPr/>
        </p:nvPicPr>
        <p:blipFill rotWithShape="1">
          <a:blip r:embed="rId5">
            <a:alphaModFix/>
          </a:blip>
          <a:srcRect/>
          <a:stretch/>
        </p:blipFill>
        <p:spPr>
          <a:xfrm>
            <a:off x="3486559" y="4035813"/>
            <a:ext cx="2552700" cy="889000"/>
          </a:xfrm>
          <a:prstGeom prst="rect">
            <a:avLst/>
          </a:prstGeom>
          <a:noFill/>
          <a:ln>
            <a:noFill/>
          </a:ln>
        </p:spPr>
      </p:pic>
    </p:spTree>
    <p:extLst>
      <p:ext uri="{BB962C8B-B14F-4D97-AF65-F5344CB8AC3E}">
        <p14:creationId xmlns:p14="http://schemas.microsoft.com/office/powerpoint/2010/main" val="421023174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3197</TotalTime>
  <Words>636</Words>
  <Application>Microsoft Macintosh PowerPoint</Application>
  <PresentationFormat>On-screen Show (4:3)</PresentationFormat>
  <Paragraphs>51</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Cabin</vt:lpstr>
      <vt:lpstr>Calibri</vt:lpstr>
      <vt:lpstr>Gill Sans MT</vt:lpstr>
      <vt:lpstr>Noto Sans Symbols</vt:lpstr>
      <vt:lpstr>Wingdings 2</vt:lpstr>
      <vt:lpstr>Dividend</vt:lpstr>
      <vt:lpstr>CORE VALUES JUDGING</vt:lpstr>
      <vt:lpstr>JUDGING FLOWCHART</vt:lpstr>
      <vt:lpstr>CORE VALUEs JUDGING OBJECTIVES</vt:lpstr>
      <vt:lpstr>HOW DO YOU GET A CORE VALUES SCORE?</vt:lpstr>
      <vt:lpstr>MAPPING THE RUBRIC TO CORE VALUES PT. 1</vt:lpstr>
      <vt:lpstr>MAPPING THE RUBRIC TO CORE VALUES PT. 2</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45</cp:revision>
  <dcterms:created xsi:type="dcterms:W3CDTF">2018-06-09T21:02:33Z</dcterms:created>
  <dcterms:modified xsi:type="dcterms:W3CDTF">2024-08-06T11:33:04Z</dcterms:modified>
</cp:coreProperties>
</file>