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  <p:sldMasterId id="2147483871" r:id="rId4"/>
    <p:sldMasterId id="2147483883" r:id="rId5"/>
    <p:sldMasterId id="2147483895" r:id="rId6"/>
    <p:sldMasterId id="2147483907" r:id="rId7"/>
  </p:sldMasterIdLst>
  <p:notesMasterIdLst>
    <p:notesMasterId r:id="rId15"/>
  </p:notesMasterIdLst>
  <p:handoutMasterIdLst>
    <p:handoutMasterId r:id="rId16"/>
  </p:handoutMasterIdLst>
  <p:sldIdLst>
    <p:sldId id="289" r:id="rId8"/>
    <p:sldId id="300" r:id="rId9"/>
    <p:sldId id="305" r:id="rId10"/>
    <p:sldId id="302" r:id="rId11"/>
    <p:sldId id="303" r:id="rId12"/>
    <p:sldId id="304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60" autoAdjust="0"/>
    <p:restoredTop sz="91489"/>
  </p:normalViewPr>
  <p:slideViewPr>
    <p:cSldViewPr snapToGrid="0" snapToObjects="1">
      <p:cViewPr varScale="1">
        <p:scale>
          <a:sx n="107" d="100"/>
          <a:sy n="107" d="100"/>
        </p:scale>
        <p:origin x="119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8/5/24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8/5/24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81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C324-B74C-4A42-BD7D-28492C902742}" type="datetime1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8832D-0539-274A-8845-DB6CBF2EF127}" type="datetime1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CFEDE2-6F29-3344-B588-C063B076A4DF}" type="datetime1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61AFB-4FE3-FE41-8872-EDC73B88F0D7}" type="datetime1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8B63E-99B7-1347-B802-137CEE95D7CE}" type="datetime1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CA32B4-57B9-9849-9E98-519BCC16D922}" type="datetime1">
              <a:rPr lang="en-US" smtClean="0"/>
              <a:t>8/5/24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0BE6DC-9CFC-704F-B229-83D5B86678BA}" type="datetime1">
              <a:rPr lang="en-US" smtClean="0"/>
              <a:t>8/5/24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CA4B2E-A0EA-2C42-8105-017C237A7308}" type="datetime1">
              <a:rPr lang="en-US" smtClean="0"/>
              <a:t>8/5/24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E73655-85B0-5A4C-982D-0A60F15CA286}" type="datetime1">
              <a:rPr lang="en-US" smtClean="0"/>
              <a:t>8/5/24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EC813-4A3B-5148-A151-BD3A3E051A85}" type="datetime1">
              <a:rPr lang="en-US" smtClean="0"/>
              <a:t>8/5/24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CC854-0F18-C341-8B8C-277959CF8DC2}" type="datetime1">
              <a:rPr lang="en-US" smtClean="0"/>
              <a:t>8/5/24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D415-26F8-D146-9866-B3921799D4D6}" type="datetime1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206BE-09A3-C541-8F49-48A1040C4210}" type="datetime1">
              <a:rPr lang="en-US" smtClean="0"/>
              <a:t>8/5/24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3937-1508-AA44-8009-3F951AE9427F}" type="datetime1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0D574C-2C17-3E40-89E3-746B2749FE89}" type="datetime1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27851A-7143-C444-8587-D3F43B17BC89}" type="datetime1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D293D-FD0B-1343-8410-32DC37EBFE4A}" type="datetime1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83C54-37CE-D74B-98C2-535692AFD55A}" type="datetime1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9CF86-B00F-784C-A6B3-F21D3415CE13}" type="datetime1">
              <a:rPr lang="en-US" smtClean="0"/>
              <a:t>8/5/24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8AB5C-ACF2-8045-893B-40DD55B7DE1E}" type="datetime1">
              <a:rPr lang="en-US" smtClean="0"/>
              <a:t>8/5/24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DD5783-D037-F744-915E-903553B69311}" type="datetime1">
              <a:rPr lang="en-US" smtClean="0"/>
              <a:t>8/5/24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3750E1-002B-3844-8371-9716B71E69A3}" type="datetime1">
              <a:rPr lang="en-US" smtClean="0"/>
              <a:t>8/5/24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62CD6-2288-0248-9671-BEDA912E035E}" type="datetime1">
              <a:rPr lang="en-US" smtClean="0"/>
              <a:t>8/5/24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B29C6F-B5B8-1F4D-B93C-057B3813070C}" type="datetime1">
              <a:rPr lang="en-US" smtClean="0"/>
              <a:t>8/5/24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24E2-A2B2-8747-A15E-44793612B5CD}" type="datetime1">
              <a:rPr lang="en-US" smtClean="0"/>
              <a:t>8/5/24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36206-450F-CE49-9E04-6756EC129E7E}" type="datetime1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1A85A-268D-4E48-943A-462DD7ADDC50}" type="datetime1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18D06-C8FB-F34F-8B2B-266552200FBE}" type="datetime1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2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520178-7157-5842-B3A4-4C201137D249}" type="datetime1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28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7CA9A0-4B8F-F041-AF26-EF4DCBDA197D}" type="datetime1">
              <a:rPr lang="en-US" smtClean="0"/>
              <a:t>8/5/24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</p:spTree>
    <p:extLst>
      <p:ext uri="{BB962C8B-B14F-4D97-AF65-F5344CB8AC3E}">
        <p14:creationId xmlns:p14="http://schemas.microsoft.com/office/powerpoint/2010/main" val="43551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5FE28-F92B-6741-AD86-00F89243212F}" type="datetime1">
              <a:rPr lang="en-US" smtClean="0"/>
              <a:t>8/5/24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33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83043D-5260-DF4F-8C56-1E3666DEFE5F}" type="datetime1">
              <a:rPr lang="en-US" smtClean="0"/>
              <a:t>8/5/24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2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6A8893-2DB9-B541-B786-DF3D6BA275E3}" type="datetime1">
              <a:rPr lang="en-US" smtClean="0"/>
              <a:t>8/5/24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D3E48-DBFF-F14E-9EEB-B715C9C4BA02}" type="datetime1">
              <a:rPr lang="en-US" smtClean="0"/>
              <a:t>8/5/24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D8EE9-01BD-0F4F-9E55-7C22A1D75B15}" type="datetime1">
              <a:rPr lang="en-US" smtClean="0"/>
              <a:t>8/5/24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32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21486-41FD-2E40-833D-C8D3F8D4E984}" type="datetime1">
              <a:rPr lang="en-US" smtClean="0"/>
              <a:t>8/5/24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1254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108F3-4400-3545-BF58-A5F4498FF228}" type="datetime1">
              <a:rPr lang="en-US" smtClean="0"/>
              <a:t>8/5/24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0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8524-749C-D94A-BB32-6787217AC278}" type="datetime1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1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C575E-E047-0E42-B702-CCB8A50615E4}" type="datetime1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37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7FDF8B-7519-D24E-9225-E9FB1881CB38}" type="datetime1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F2940E-D6B0-4889-82D3-031E7DE99E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25" y="88749"/>
            <a:ext cx="8277216" cy="30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208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9E69A-671C-FE44-A5DB-B49AC42913FB}" type="datetime1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328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52F258-6326-514E-8839-F248CC3CCB9A}" type="datetime1">
              <a:rPr lang="en-US" smtClean="0"/>
              <a:t>8/5/24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</p:spTree>
    <p:extLst>
      <p:ext uri="{BB962C8B-B14F-4D97-AF65-F5344CB8AC3E}">
        <p14:creationId xmlns:p14="http://schemas.microsoft.com/office/powerpoint/2010/main" val="12722913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5D1B61-3B0B-D14A-8566-219C0374867F}" type="datetime1">
              <a:rPr lang="en-US" smtClean="0"/>
              <a:t>8/5/24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07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EB283-18EA-2F49-8387-708C94B63267}" type="datetime1">
              <a:rPr lang="en-US" smtClean="0"/>
              <a:t>8/5/24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89424-C70D-5040-A41C-CC9233F18011}" type="datetime1">
              <a:rPr lang="en-US" smtClean="0"/>
              <a:t>8/5/24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C1770-8AFA-DF46-A185-F3DB3DA2DF9B}" type="datetime1">
              <a:rPr lang="en-US" smtClean="0"/>
              <a:t>8/5/24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57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1BB916-8C53-064C-A913-5C44CF8CE8FF}" type="datetime1">
              <a:rPr lang="en-US" smtClean="0"/>
              <a:t>8/5/24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3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491FCC-743A-484B-B96D-D61C453D27AB}" type="datetime1">
              <a:rPr lang="en-US" smtClean="0"/>
              <a:t>8/5/24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3227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B3C1E1-94DD-8D48-BF58-58F50D9E7989}" type="datetime1">
              <a:rPr lang="en-US" smtClean="0"/>
              <a:t>8/5/24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C8DAF-2FD3-C144-8411-99F347B9766E}" type="datetime1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91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91ED0-0FBF-514B-BFE3-607CFC9AF1AF}" type="datetime1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00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9D395-D5B5-884C-A6B1-93B8DF552E13}" type="datetime1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2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8F5D8-CF53-A243-8D2F-F0621414D533}" type="datetime1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9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A79D-5068-784D-962E-74BFAB952645}" type="datetime1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47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441FB-4B51-CD4C-BCA1-1922C2067BB8}" type="datetime1">
              <a:rPr lang="en-US" smtClean="0"/>
              <a:t>8/5/24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BC56B0-66DE-0E42-8C6C-DD486BFF4B5C}" type="datetime1">
              <a:rPr lang="en-US" smtClean="0"/>
              <a:t>8/5/24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1C87-E74A-EB4A-9F78-9764A4AB4C42}" type="datetime1">
              <a:rPr lang="en-US" smtClean="0"/>
              <a:t>8/5/24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36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717298-5E80-F549-BF94-E9BBF27067CA}" type="datetime1">
              <a:rPr lang="en-US" smtClean="0"/>
              <a:t>8/5/24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58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0BFB1-D535-F443-AE43-056EE0E90A37}" type="datetime1">
              <a:rPr lang="en-US" smtClean="0"/>
              <a:t>8/5/24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18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75FE6-3F4E-7C49-A121-9753553C3897}" type="datetime1">
              <a:rPr lang="en-US" smtClean="0"/>
              <a:t>8/5/24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24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E9E857-BF67-DA47-874B-50C3F8424C64}" type="datetime1">
              <a:rPr lang="en-US" smtClean="0"/>
              <a:t>8/5/24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69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2B5E9-F5F4-8845-943A-5EED2DE83928}" type="datetime1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84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27C34-7080-C044-9E9D-7000B79C3FF0}" type="datetime1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A5F5898-56D1-7C4C-BD00-3230F4E2A9E8}" type="datetime1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8/06/2024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5345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510EF5B1-BB6A-1749-B940-643C7D57E545}" type="datetime1">
              <a:rPr lang="en-US" smtClean="0"/>
              <a:t>8/5/24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8/06/2024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3625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8/5/24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22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4E170A-90D4-5B4C-B0B5-5848844B5B29}" type="datetime1">
              <a:rPr lang="en-US" smtClean="0"/>
              <a:t>8/5/24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6A5E998C-CCD8-D241-831C-F8780B7A1030}" type="datetime1">
              <a:rPr lang="en-US" smtClean="0"/>
              <a:t>8/5/24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385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888D695D-C2E7-BE48-AB2F-0F5F7754F165}" type="datetime1">
              <a:rPr lang="en-US" smtClean="0"/>
              <a:t>8/5/24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1309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471AF115-E400-BF4D-9FFD-41181F6AC5F2}" type="datetime1">
              <a:rPr lang="en-US" smtClean="0"/>
              <a:t>8/5/24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461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7245C4FB-098D-C643-BC10-6144756C5B53}" type="datetime1">
              <a:rPr lang="en-US" smtClean="0"/>
              <a:t>8/5/24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2144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BE93E7A-06E9-3840-AE7E-C8463164984C}" type="datetime1">
              <a:rPr lang="en-US" smtClean="0"/>
              <a:t>8/5/24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8/06/2024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4782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9592D90A-02D3-274A-B4D1-8D8F96500885}" type="datetime1">
              <a:rPr lang="en-US" smtClean="0"/>
              <a:t>8/5/24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838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2F41CA38-3131-C444-BEFD-31D0A775E8EB}" type="datetime1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185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7526CC6-480D-5D42-A4DF-47554FACAFEF}" type="datetime1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2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396537-99A4-2D45-88E8-CD141CABE049}" type="datetime1">
              <a:rPr lang="en-US" smtClean="0"/>
              <a:t>8/5/24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1049C4-FA31-844B-883F-2B840BB53849}" type="datetime1">
              <a:rPr lang="en-US" smtClean="0"/>
              <a:t>8/5/24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30EED50-6F13-2647-B2FD-4675A5CFEEBC}" type="datetime1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FLLTutorials.com. Last edit 8/06/2024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71ED64FA-3264-E547-A80E-432A960DBCC7}" type="datetime1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FLLTutorials.com. Last edit 8/06/2024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04BF2-5BBD-834F-B7A7-97E08E653AD8}" type="datetime1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2023, FLLTutorials.com. Last edit 8/06/2024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E07938FD-0D26-B747-B03E-B823FE5778D1}" type="datetime1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FLLTutorials.com. Last edit 8/06/2024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9E746A46-6F16-E44D-8EEB-48C58030E3A7}" type="datetime1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2023, FLLTutorials.com. Last edit 8/06/2024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1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sldNum="0"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9AECD-68A4-3B40-B54E-6065CCC619E2}" type="datetime1">
              <a:rPr lang="en-US" smtClean="0"/>
              <a:t>8/5/24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2023, FLLTutorials.com. Last edit 8/06/2024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1EEF7A4-F08D-A949-80DE-EAF042DEC702}" type="datetime1">
              <a:rPr lang="en-US" smtClean="0"/>
              <a:t>8/5/24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 FLLTutorials.com. Last edit 8/06/2024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1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www.flltutorial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Consolidated judging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Seshan brothers</a:t>
            </a:r>
          </a:p>
        </p:txBody>
      </p:sp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2F09-A135-7E4F-AF00-57CA06FA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consolidated judging?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345D6-8D7A-D543-8E13-CEBAE7CA3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3"/>
            <a:ext cx="8122853" cy="220161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All regions in FIRST LEGO League should have moved to the 30-minute judging format</a:t>
            </a:r>
          </a:p>
          <a:p>
            <a:r>
              <a:rPr lang="en-US" dirty="0"/>
              <a:t>Instead of teams having to move from room-to-room, all judging happens in one room </a:t>
            </a:r>
          </a:p>
          <a:p>
            <a:pPr marL="305435" indent="-305435"/>
            <a:r>
              <a:rPr lang="en-US" dirty="0"/>
              <a:t>Your team will have a 30-minute single judging slot that covers Robot Design, Project, and Core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F14A3-ECB8-E64D-A18D-93EA1A418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DA61FB-9440-144E-ACBB-9304390F9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791" y="3707193"/>
            <a:ext cx="5494421" cy="246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0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CEBE-C5BB-2F4F-A7DD-B487F17D6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in Consolidated judging?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0CF19-A421-CE4F-8DCD-6B472E43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6ECC97-AC67-E000-86E7-DAB4C40AA66F}"/>
              </a:ext>
            </a:extLst>
          </p:cNvPr>
          <p:cNvSpPr txBox="1"/>
          <p:nvPr/>
        </p:nvSpPr>
        <p:spPr>
          <a:xfrm>
            <a:off x="4063006" y="1761893"/>
            <a:ext cx="450793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Students will enter the room, introduce themselves and then proceed to present their Innovation Project.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The session will then proceed according to the flowchart on the left.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team can transition to the next presentation on their own or the judges will keep track of the time and move the conversation to the next 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Teams give a 5 min presentation for Innovation Project and Robot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Core Values is judged during the other presentations (see rubrics)</a:t>
            </a:r>
          </a:p>
        </p:txBody>
      </p:sp>
      <p:pic>
        <p:nvPicPr>
          <p:cNvPr id="9" name="Content Placeholder 8" descr="A diagram of a team&#10;&#10;Description automatically generated">
            <a:extLst>
              <a:ext uri="{FF2B5EF4-FFF2-40B4-BE49-F238E27FC236}">
                <a16:creationId xmlns:a16="http://schemas.microsoft.com/office/drawing/2014/main" id="{D5DC1BEF-88FF-E210-80E1-021B5B5241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55" y="1658837"/>
            <a:ext cx="3504851" cy="4354513"/>
          </a:xfrm>
        </p:spPr>
      </p:pic>
    </p:spTree>
    <p:extLst>
      <p:ext uri="{BB962C8B-B14F-4D97-AF65-F5344CB8AC3E}">
        <p14:creationId xmlns:p14="http://schemas.microsoft.com/office/powerpoint/2010/main" val="359928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B43B-6ACE-6F43-BB78-4DA21A43E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JUDGES will fill in 2 rubrics + FEEDBACK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5F260-F816-1C49-9451-AE796E9E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pic>
        <p:nvPicPr>
          <p:cNvPr id="11" name="Picture 10" descr="A close-up of a form&#10;&#10;Description automatically generated">
            <a:extLst>
              <a:ext uri="{FF2B5EF4-FFF2-40B4-BE49-F238E27FC236}">
                <a16:creationId xmlns:a16="http://schemas.microsoft.com/office/drawing/2014/main" id="{A101EDA7-F22B-EA3B-AD13-7D45F921C5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02" y="1498548"/>
            <a:ext cx="3005661" cy="4052000"/>
          </a:xfrm>
          <a:prstGeom prst="rect">
            <a:avLst/>
          </a:prstGeom>
        </p:spPr>
      </p:pic>
      <p:pic>
        <p:nvPicPr>
          <p:cNvPr id="15" name="Picture 14" descr="A close-up of a form&#10;&#10;Description automatically generated">
            <a:extLst>
              <a:ext uri="{FF2B5EF4-FFF2-40B4-BE49-F238E27FC236}">
                <a16:creationId xmlns:a16="http://schemas.microsoft.com/office/drawing/2014/main" id="{E4675A27-D626-0F6C-69B9-E130AD60C70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9169" y="1932619"/>
            <a:ext cx="3005661" cy="4021226"/>
          </a:xfrm>
          <a:prstGeom prst="rect">
            <a:avLst/>
          </a:prstGeom>
        </p:spPr>
      </p:pic>
      <p:pic>
        <p:nvPicPr>
          <p:cNvPr id="16" name="Picture 15" descr="A white paper with text and a diagram&#10;&#10;Description automatically generated with medium confidence">
            <a:extLst>
              <a:ext uri="{FF2B5EF4-FFF2-40B4-BE49-F238E27FC236}">
                <a16:creationId xmlns:a16="http://schemas.microsoft.com/office/drawing/2014/main" id="{B278D02B-A557-AC54-6EC6-7EE55FFADB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7266" y="2483769"/>
            <a:ext cx="2982264" cy="390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4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2A27-12EB-584C-9AC6-764749591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in judging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BBF3D-4AAF-194D-98CA-EBB5C37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2"/>
            <a:ext cx="6065597" cy="4882333"/>
          </a:xfrm>
        </p:spPr>
        <p:txBody>
          <a:bodyPr>
            <a:norm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Be efficient. </a:t>
            </a:r>
            <a:r>
              <a:rPr lang="en-US" sz="1800" dirty="0"/>
              <a:t>Timing starts as soon as you enter the room. Since project is first, be ready to go with costumes, props, etc. Minimize set up time. 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Be prepared. </a:t>
            </a:r>
            <a:r>
              <a:rPr lang="en-US" sz="1800" dirty="0"/>
              <a:t>Have everything ready for Robot Evaluation so that it is quick and easy to switch to the next presentation. Consider having everything on one cart.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Be ready to explain. </a:t>
            </a:r>
            <a:r>
              <a:rPr lang="en-US" sz="1800" dirty="0"/>
              <a:t>There is no robot game table. Prepare to explain your process, not show your runs. (Take a look at the lesson on </a:t>
            </a:r>
            <a:r>
              <a:rPr lang="en-US" sz="1800" dirty="0" err="1"/>
              <a:t>FLLTutorials</a:t>
            </a:r>
            <a:r>
              <a:rPr lang="en-US" sz="1800" dirty="0"/>
              <a:t> for additional tips.)</a:t>
            </a:r>
          </a:p>
          <a:p>
            <a:pPr marL="305435" indent="-305435"/>
            <a:r>
              <a:rPr lang="en-US" sz="1800" dirty="0">
                <a:solidFill>
                  <a:srgbClr val="FF0000"/>
                </a:solidFill>
              </a:rPr>
              <a:t>Have a plan and communicate well. </a:t>
            </a:r>
            <a:r>
              <a:rPr lang="en-US" sz="1800" dirty="0"/>
              <a:t>Make sure that you communicate everything you want to in your presentation time. Use the rubrics as your guide. </a:t>
            </a:r>
          </a:p>
          <a:p>
            <a:pPr marL="305435" indent="-305435"/>
            <a:r>
              <a:rPr lang="en-US" sz="1800" dirty="0">
                <a:solidFill>
                  <a:srgbClr val="FF0000"/>
                </a:solidFill>
              </a:rPr>
              <a:t>You are not allowed to leave anything with judges.</a:t>
            </a:r>
            <a:r>
              <a:rPr lang="en-US" sz="1800" dirty="0">
                <a:solidFill>
                  <a:schemeClr val="tx1"/>
                </a:solidFill>
              </a:rPr>
              <a:t> So communicate and show everything you need to during judging.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A5D78-0023-D340-B3BE-7353E168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94C223-B93E-EF4D-8E6D-761C37EF4E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" t="2363" r="2245" b="3014"/>
          <a:stretch/>
        </p:blipFill>
        <p:spPr>
          <a:xfrm>
            <a:off x="6556835" y="3557213"/>
            <a:ext cx="2139074" cy="16143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016DD6-FD96-6741-A2BB-860238019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866" y="1697128"/>
            <a:ext cx="1708027" cy="17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8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2A27-12EB-584C-9AC6-764749591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consolidated judging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BBF3D-4AAF-194D-98CA-EBB5C3755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Easier for teams as they do not need to find their next room</a:t>
            </a:r>
          </a:p>
          <a:p>
            <a:pPr marL="305435" indent="-305435"/>
            <a:r>
              <a:rPr lang="en-US" dirty="0"/>
              <a:t>Gives a chance for teams to get to know their judges better</a:t>
            </a:r>
            <a:endParaRPr lang="en-US" dirty="0">
              <a:solidFill>
                <a:schemeClr val="tx1"/>
              </a:solidFill>
            </a:endParaRPr>
          </a:p>
          <a:p>
            <a:pPr marL="305435" indent="-305435"/>
            <a:r>
              <a:rPr lang="en-US" dirty="0">
                <a:solidFill>
                  <a:schemeClr val="tx1"/>
                </a:solidFill>
              </a:rPr>
              <a:t>Judges can evaluate throughout the session this allows judges from each core area to evaluate and ask questions. </a:t>
            </a:r>
            <a:endParaRPr lang="en-US" strike="sngStrike" dirty="0"/>
          </a:p>
          <a:p>
            <a:pPr marL="305435" indent="-305435"/>
            <a:r>
              <a:rPr lang="en-US" dirty="0">
                <a:solidFill>
                  <a:schemeClr val="tx1"/>
                </a:solidFill>
              </a:rPr>
              <a:t>During deliberations, the judges can advocate for the teams with a deeper understanding of each of the core areas</a:t>
            </a:r>
          </a:p>
          <a:p>
            <a:pPr marL="305435" indent="-305435"/>
            <a:r>
              <a:rPr lang="en-US" dirty="0">
                <a:solidFill>
                  <a:schemeClr val="tx1"/>
                </a:solidFill>
              </a:rPr>
              <a:t>Improved judging and training due to having to recruit less judges</a:t>
            </a:r>
          </a:p>
          <a:p>
            <a:r>
              <a:rPr lang="en-US" dirty="0"/>
              <a:t>Teams still get all the presentation time they would get in individual/separated judging slots.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A5D78-0023-D340-B3BE-7353E168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</p:spTree>
    <p:extLst>
      <p:ext uri="{BB962C8B-B14F-4D97-AF65-F5344CB8AC3E}">
        <p14:creationId xmlns:p14="http://schemas.microsoft.com/office/powerpoint/2010/main" val="2605750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800" dirty="0"/>
              <a:t>This tutorial was created by Sanjay </a:t>
            </a:r>
            <a:r>
              <a:rPr lang="en-US" sz="2800" dirty="0" err="1"/>
              <a:t>Seshan</a:t>
            </a:r>
            <a:r>
              <a:rPr lang="en-US" sz="2800" dirty="0"/>
              <a:t> and Arvind </a:t>
            </a:r>
            <a:r>
              <a:rPr lang="en-US" sz="2800" dirty="0" err="1"/>
              <a:t>Seshan</a:t>
            </a:r>
            <a:endParaRPr lang="en-US" sz="2800" dirty="0"/>
          </a:p>
          <a:p>
            <a:pPr marL="342900" indent="-342900">
              <a:buFont typeface="Arial" charset="0"/>
              <a:buChar char="•"/>
            </a:pPr>
            <a:r>
              <a:rPr lang="en-US" sz="2800" dirty="0"/>
              <a:t>More lessons at </a:t>
            </a:r>
            <a:r>
              <a:rPr lang="en-US" sz="2800" dirty="0">
                <a:hlinkClick r:id="rId3"/>
              </a:rPr>
              <a:t>www.ev3lessons.com</a:t>
            </a:r>
            <a:r>
              <a:rPr lang="en-US" sz="2800" dirty="0"/>
              <a:t> and </a:t>
            </a:r>
            <a:r>
              <a:rPr lang="en-US" sz="2800" dirty="0">
                <a:hlinkClick r:id="rId4"/>
              </a:rPr>
              <a:t>www.flltutorials.com</a:t>
            </a:r>
            <a:endParaRPr lang="en-US" sz="2800" dirty="0"/>
          </a:p>
          <a:p>
            <a:pPr marL="342900" indent="-342900"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7DA82-ED0A-B54D-81CF-6C03BF905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 FLLTutorials.com. Last edit 8/06/2024</a:t>
            </a:r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18423</TotalTime>
  <Words>505</Words>
  <Application>Microsoft Macintosh PowerPoint</Application>
  <PresentationFormat>On-screen Show (4:3)</PresentationFormat>
  <Paragraphs>38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7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Gill Sans MT</vt:lpstr>
      <vt:lpstr>Helvetica Neue</vt:lpstr>
      <vt:lpstr>Wingdings 2</vt:lpstr>
      <vt:lpstr>Essential</vt:lpstr>
      <vt:lpstr>beginner</vt:lpstr>
      <vt:lpstr>Custom Design</vt:lpstr>
      <vt:lpstr>robotdesign</vt:lpstr>
      <vt:lpstr>1_beginner</vt:lpstr>
      <vt:lpstr>1_Custom Design</vt:lpstr>
      <vt:lpstr>Dividend</vt:lpstr>
      <vt:lpstr>Consolidated judging</vt:lpstr>
      <vt:lpstr>What is consolidated judging?</vt:lpstr>
      <vt:lpstr>What happens in Consolidated judging?</vt:lpstr>
      <vt:lpstr>JUDGES will fill in 2 rubrics + FEEDBACK</vt:lpstr>
      <vt:lpstr>TIPS in judging</vt:lpstr>
      <vt:lpstr>Advantages of consolidated judging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Srinivasan Seshan</cp:lastModifiedBy>
  <cp:revision>306</cp:revision>
  <cp:lastPrinted>2019-01-24T13:45:34Z</cp:lastPrinted>
  <dcterms:created xsi:type="dcterms:W3CDTF">2014-10-28T21:59:38Z</dcterms:created>
  <dcterms:modified xsi:type="dcterms:W3CDTF">2024-08-05T23:35:07Z</dcterms:modified>
</cp:coreProperties>
</file>