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4"/>
  </p:notesMasterIdLst>
  <p:handoutMasterIdLst>
    <p:handoutMasterId r:id="rId15"/>
  </p:handoutMasterIdLst>
  <p:sldIdLst>
    <p:sldId id="289" r:id="rId8"/>
    <p:sldId id="310" r:id="rId9"/>
    <p:sldId id="316" r:id="rId10"/>
    <p:sldId id="314" r:id="rId11"/>
    <p:sldId id="317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95704"/>
  </p:normalViewPr>
  <p:slideViewPr>
    <p:cSldViewPr snapToGrid="0" snapToObjects="1">
      <p:cViewPr varScale="1">
        <p:scale>
          <a:sx n="113" d="100"/>
          <a:sy n="113" d="100"/>
        </p:scale>
        <p:origin x="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C15-5015-E840-84A4-D7EFA4FAF9D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A64F-2C31-084E-887C-934EB9C1E77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3E8F-4C0A-9D43-BC5E-1FBB66FC0DF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BE05-F951-994C-9508-FF07EF3B3C4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6167-FF53-A540-B414-761B0680C8D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B05-24BF-D74A-A3E0-EC9AFC49785B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39BF-B658-4E4E-82B5-987840B0DF1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8947-56E1-9D44-B786-581E7575A8C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3024-1C43-2444-97B1-3EFB962550CA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74AC-7461-F547-8C1D-E9810895DB16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DA8-EEF6-5C4A-AC00-A27793CEE9C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FE1-7F8E-4C4E-AE45-8C6E8F1376E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F21-F0DF-5C42-AE28-41491472CDF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13C9-1986-144D-8D08-2972E69AD69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85F-3800-6243-B0C6-EEF515A0355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60DC-49A2-C24E-9D1E-C4F04A7F139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B9-94FE-7A41-9F7F-FFF97C3F0B5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D404-AAEA-8F46-BDDA-AF67E42015E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C380-53E9-104E-BC0D-4F6C61A6DA1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2E66-CC54-314B-BF61-4D5AE26B1B98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F8E-7416-F54D-A230-02DF3849E1E8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44B7-DCB2-8948-B3F8-749B076751FF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6FB1-E42C-F44C-8BF1-1EDE4998BF19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DAD-BCFF-C14E-ACB3-50B0659144E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924-6F92-1141-B8B7-BCBF099703F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C48D-BF74-FC43-BD8D-DAF89F4BE14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5BC1-4154-EB4D-B71F-24B2D1D1F9E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C13-F043-3A48-A7C0-E8347EE7993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B33A-3843-7640-9CDD-68F60DDC710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2D0E-0AC9-4E41-A1D8-05F4D1BC50A1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8BF9-ED09-B448-BBD1-6F823266CEF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D99A-628B-7148-80F2-C1DAC7DE9A0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1959-4A9D-EF44-9392-A0BECBC16FA8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4B4C-A0D7-0B40-A5AE-9F68C251A25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394-C4E4-964A-BCDC-1DE82418843D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0C2-CD0B-1E47-9FE5-5DE7731507F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D4A9-8CA4-2A41-84FB-E3CD7FE15CE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711-480D-7945-A2B1-A04ED26DBF6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1F71-AA6D-7642-8453-DF8DF51745B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E398-1F6F-5947-8084-D9A8814CC74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BAE7-0A26-3545-A4B5-2FF3A862999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8592-E1A6-2842-B585-29FA9180DA9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D746-9482-1449-8365-21812E06D1C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855F-4766-784B-9AE8-19CAF74457D3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805-6012-8048-BCE3-2BF2D550A6B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D003-E58D-9A40-8546-A5FBCAD22DE9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2BC0-46D7-3444-9D44-F3180E5B170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C2D3-AFC5-7941-B5E3-A3754EC129F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C04-9495-2442-ADBB-FAD00EBDCF6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F8F-45C3-334E-8448-72AC3AACA80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B4C-3BDA-DE48-8C6E-0D418C1A460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C01-55E4-6E4C-BF79-7A36EBC8799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7305-3565-C24D-B7C8-B01230F39D0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7BD-1648-F545-9FA8-A6BBC1956D6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34DD-94ED-424A-836B-C1F154822D8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F88C-A0F7-B345-BF27-8B2FF5AD91AD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A893-605F-2346-8633-671FDA1BB997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FD6-F690-0A49-AB1A-49F938875844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8C8F-6333-A54C-A742-98DAF78D22B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8B23-DF91-7347-8A61-BDA5B040179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9323-CECD-4D46-88ED-79EF9A7FFB4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12C-6A28-C34A-AF73-623FEF0E58A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FC27-149F-724D-AEC1-DAC8A74D0F1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1EBA06-EDE9-2644-B1EF-85485ED0987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74618B-57BA-E04D-A6FB-CC3CC8D2704C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CC24-9D41-8840-8854-F785D1CE62B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F775A94-ED96-BB4E-82BD-9EA82E8BC13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070282C-EC1C-A74D-841A-C1F50FD96893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8B56A7A-EC96-FD42-9BA4-4F9D61843DC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EFD7B28-9DED-AA45-A947-5D948AB41521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4DC7FE-3376-1C45-AC85-098D53DD380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4018B28-ECB2-6544-97DF-E61C92100B1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5B87A54-56BE-DA44-8F0A-C202368F150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4D2E2D-02DD-4240-B384-2624352F586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BC7E-AED0-2140-9296-D7286C97B53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1AA0-1342-084F-AF11-C08BB1F5F7C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9F5D05-C679-0242-BB7E-BF085D6672A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19620F6-0F5D-E140-BC0C-007403664F3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A7C-936C-204C-92FD-D19048DF3EB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B88F5E4-A128-0441-AF02-8013967A99D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DFEC82-373C-4340-B87F-A5104B8D361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162E-EF1D-6E4E-AC48-4592777C75A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99EF8-B9CC-6E43-A19D-C0B9D7212A0F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primelesso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Lesson 4: </a:t>
            </a:r>
            <a:br>
              <a:rPr lang="en-US" dirty="0"/>
            </a:br>
            <a:r>
              <a:rPr lang="en-US" dirty="0"/>
              <a:t>Aligning on Lines On The Mat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ap&#10;&#10;Description automatically generated">
            <a:extLst>
              <a:ext uri="{FF2B5EF4-FFF2-40B4-BE49-F238E27FC236}">
                <a16:creationId xmlns:a16="http://schemas.microsoft.com/office/drawing/2014/main" id="{4E687E70-32E6-75BB-7DF2-947C699CD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3795880"/>
            <a:ext cx="4685883" cy="22674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2F607-B4C3-D444-BE0B-5EEC385A3C8F}"/>
              </a:ext>
            </a:extLst>
          </p:cNvPr>
          <p:cNvCxnSpPr>
            <a:cxnSpLocks/>
          </p:cNvCxnSpPr>
          <p:nvPr/>
        </p:nvCxnSpPr>
        <p:spPr>
          <a:xfrm>
            <a:off x="4572000" y="5431902"/>
            <a:ext cx="176106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E0A267-523F-314A-B0E1-C05B5BAD4F6F}"/>
              </a:ext>
            </a:extLst>
          </p:cNvPr>
          <p:cNvSpPr txBox="1"/>
          <p:nvPr/>
        </p:nvSpPr>
        <p:spPr>
          <a:xfrm rot="5400000">
            <a:off x="5809651" y="5159232"/>
            <a:ext cx="1448690" cy="29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</a:rPr>
              <a:t>Align on a 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Aligning on a line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47816" cy="465347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To complete a mission reliably, your robot has to be close to the same position and angle every time.</a:t>
            </a:r>
          </a:p>
          <a:p>
            <a:pPr lvl="1"/>
            <a:r>
              <a:rPr lang="en-US" dirty="0"/>
              <a:t>You have learnt how to find the line. This makes sure that your robot has travelled the right distance. </a:t>
            </a:r>
          </a:p>
          <a:p>
            <a:pPr lvl="1"/>
            <a:r>
              <a:rPr lang="en-US" dirty="0"/>
              <a:t>How do you make sure it is at the correct angle?</a:t>
            </a:r>
          </a:p>
          <a:p>
            <a:r>
              <a:rPr lang="en-US" dirty="0"/>
              <a:t>You can align on walls, missions and lines to straighten the robot up. In this lesson, we look at straightening up on lines.</a:t>
            </a:r>
          </a:p>
          <a:p>
            <a:pPr lvl="1"/>
            <a:r>
              <a:rPr lang="en-US" dirty="0"/>
              <a:t>This is also referred to as aligning on a line or squaring up on a line.</a:t>
            </a:r>
          </a:p>
          <a:p>
            <a:r>
              <a:rPr lang="en-US" dirty="0"/>
              <a:t>Straightening up is very important </a:t>
            </a:r>
            <a:br>
              <a:rPr lang="en-US" dirty="0"/>
            </a:br>
            <a:r>
              <a:rPr lang="en-US" dirty="0"/>
              <a:t>for a FIRST LEGO League robot </a:t>
            </a:r>
            <a:br>
              <a:rPr lang="en-US" dirty="0"/>
            </a:br>
            <a:r>
              <a:rPr lang="en-US" dirty="0"/>
              <a:t>because they don’t always travel </a:t>
            </a:r>
            <a:br>
              <a:rPr lang="en-US" dirty="0"/>
            </a:br>
            <a:r>
              <a:rPr lang="en-US" dirty="0"/>
              <a:t>straight. </a:t>
            </a:r>
          </a:p>
          <a:p>
            <a:pPr lvl="1"/>
            <a:r>
              <a:rPr lang="en-US" dirty="0"/>
              <a:t>A slight error in your angle will </a:t>
            </a:r>
            <a:br>
              <a:rPr lang="en-US" dirty="0"/>
            </a:br>
            <a:r>
              <a:rPr lang="en-US" dirty="0"/>
              <a:t>result in a significant position error</a:t>
            </a:r>
            <a:br>
              <a:rPr lang="en-US" dirty="0"/>
            </a:br>
            <a:r>
              <a:rPr lang="en-US" dirty="0"/>
              <a:t>after a long move.</a:t>
            </a:r>
          </a:p>
          <a:p>
            <a:pPr lvl="1"/>
            <a:r>
              <a:rPr lang="en-US" dirty="0"/>
              <a:t>Angle errors add up </a:t>
            </a:r>
            <a:r>
              <a:rPr lang="en-US" dirty="0">
                <a:sym typeface="Wingdings" pitchFamily="2" charset="2"/>
              </a:rPr>
              <a:t> if each turn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is off by a few degrees, your robot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may be many degrees off after a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few turns.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527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A7AF-8254-8B4C-92E2-35FDCD4B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FF9F-AC8D-A846-A636-BBE577C2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5286639" cy="43532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you have two color sensors on the robot, you can use them to straighten out.</a:t>
            </a:r>
          </a:p>
          <a:p>
            <a:r>
              <a:rPr lang="en-US" dirty="0"/>
              <a:t>First move both motors until one sensor finds the line. </a:t>
            </a:r>
          </a:p>
          <a:p>
            <a:r>
              <a:rPr lang="en-US" dirty="0"/>
              <a:t>Stop the motor on that side (B).</a:t>
            </a:r>
          </a:p>
          <a:p>
            <a:r>
              <a:rPr lang="en-US" dirty="0"/>
              <a:t>Then, move the just the other motor (C) until the second color sensor finds the line. </a:t>
            </a:r>
          </a:p>
          <a:p>
            <a:r>
              <a:rPr lang="en-US" dirty="0"/>
              <a:t>The details of programming this are in the Advanced </a:t>
            </a:r>
            <a:r>
              <a:rPr lang="en-US" dirty="0">
                <a:sym typeface="Wingdings" pitchFamily="2" charset="2"/>
              </a:rPr>
              <a:t> Squaring on lines lessons on EV3Lessons.com and </a:t>
            </a:r>
            <a:r>
              <a:rPr lang="en-US" dirty="0" err="1">
                <a:sym typeface="Wingdings" pitchFamily="2" charset="2"/>
              </a:rPr>
              <a:t>PrimeLessons.org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BED2-5815-F147-B545-C88D07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C2702-368D-C94D-BAA5-B6B2B6B4BD17}"/>
              </a:ext>
            </a:extLst>
          </p:cNvPr>
          <p:cNvSpPr/>
          <p:nvPr/>
        </p:nvSpPr>
        <p:spPr>
          <a:xfrm>
            <a:off x="6470721" y="2006809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C698B-04DD-904A-ABD2-738B691E0DDC}"/>
              </a:ext>
            </a:extLst>
          </p:cNvPr>
          <p:cNvSpPr txBox="1"/>
          <p:nvPr/>
        </p:nvSpPr>
        <p:spPr>
          <a:xfrm>
            <a:off x="7123398" y="156201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726D2-E817-D448-984E-CE35ACC76054}"/>
              </a:ext>
            </a:extLst>
          </p:cNvPr>
          <p:cNvGrpSpPr/>
          <p:nvPr/>
        </p:nvGrpSpPr>
        <p:grpSpPr>
          <a:xfrm rot="786515">
            <a:off x="6624282" y="2492894"/>
            <a:ext cx="990440" cy="731520"/>
            <a:chOff x="6944810" y="2321120"/>
            <a:chExt cx="990440" cy="7315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AB80AE-7248-EA49-8AC6-6077D8452F8A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E92AC82-6AA1-6E44-BDE2-F46DC234B74A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44B9ABB-3D0E-2446-BEF4-2578C474DFEC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A96C1D6-0331-B941-BB7E-B204A725293C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A337CB-332C-3B4F-94F5-2CF5CAC6D5C3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89BF45-430F-F64F-A1C6-63350368EA78}"/>
                </a:ext>
              </a:extLst>
            </p:cNvPr>
            <p:cNvSpPr/>
            <p:nvPr/>
          </p:nvSpPr>
          <p:spPr>
            <a:xfrm>
              <a:off x="6947038" y="2460058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1133568-813F-A84C-BEBE-14F0B5CC5044}"/>
              </a:ext>
            </a:extLst>
          </p:cNvPr>
          <p:cNvSpPr txBox="1"/>
          <p:nvPr/>
        </p:nvSpPr>
        <p:spPr>
          <a:xfrm>
            <a:off x="7077554" y="4334775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F31105-707D-F043-886D-1F8D6F17C860}"/>
              </a:ext>
            </a:extLst>
          </p:cNvPr>
          <p:cNvSpPr/>
          <p:nvPr/>
        </p:nvSpPr>
        <p:spPr>
          <a:xfrm>
            <a:off x="6502343" y="4803563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87F818-A914-0540-9C9D-DE777EDF18AA}"/>
              </a:ext>
            </a:extLst>
          </p:cNvPr>
          <p:cNvGrpSpPr/>
          <p:nvPr/>
        </p:nvGrpSpPr>
        <p:grpSpPr>
          <a:xfrm>
            <a:off x="6621179" y="5289648"/>
            <a:ext cx="990440" cy="731520"/>
            <a:chOff x="6944810" y="2321120"/>
            <a:chExt cx="990440" cy="7315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E31786-6546-0E43-ACC8-0C93B50861D7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4DA75F9-C256-AA4B-BF1C-F4215C0C7D78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E809D4F-1363-8642-BC30-A45BB3D77C0D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310060-6990-CB45-A8C7-0F4FFA7586A4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FD1D11-8A79-6249-9A48-AD4E51965C92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14E9D0-CBB8-BC43-B6E6-0BE23E19A9F5}"/>
                </a:ext>
              </a:extLst>
            </p:cNvPr>
            <p:cNvSpPr/>
            <p:nvPr/>
          </p:nvSpPr>
          <p:spPr>
            <a:xfrm>
              <a:off x="6946737" y="2457433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A7C050-56F9-E14A-942D-C4BB8AD6CD43}"/>
              </a:ext>
            </a:extLst>
          </p:cNvPr>
          <p:cNvSpPr txBox="1"/>
          <p:nvPr/>
        </p:nvSpPr>
        <p:spPr>
          <a:xfrm>
            <a:off x="7226661" y="3306460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81A9E-5106-074C-9B1E-37174E1AE5C7}"/>
              </a:ext>
            </a:extLst>
          </p:cNvPr>
          <p:cNvSpPr txBox="1"/>
          <p:nvPr/>
        </p:nvSpPr>
        <p:spPr>
          <a:xfrm>
            <a:off x="7595714" y="5175501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8260358-7397-CC4D-A11C-2BA73136AB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3976" y="5159578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8B10D6-B77B-F049-BA0E-51E5B69614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1383" y="2918285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B70D9F1C-D032-4453-CB56-6CF249E7C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3" t="26446" r="35222"/>
          <a:stretch/>
        </p:blipFill>
        <p:spPr>
          <a:xfrm>
            <a:off x="4884221" y="3559917"/>
            <a:ext cx="3499555" cy="2766412"/>
          </a:xfrm>
          <a:prstGeom prst="rect">
            <a:avLst/>
          </a:prstGeom>
        </p:spPr>
      </p:pic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FEB96D54-E833-E965-44E2-EFFA7FC9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3" t="26446" r="35222"/>
          <a:stretch/>
        </p:blipFill>
        <p:spPr>
          <a:xfrm>
            <a:off x="426965" y="3590252"/>
            <a:ext cx="3499555" cy="2766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Line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07298" cy="193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Line squaring suffers from the same problem as line finding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if you try to find a white region over a large section of the mat, the sensor may report white in some spot before the line.</a:t>
            </a:r>
          </a:p>
          <a:p>
            <a:pPr marL="0" indent="0">
              <a:buNone/>
            </a:pPr>
            <a:r>
              <a:rPr lang="en-US" sz="2000" dirty="0"/>
              <a:t>The solution is the same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move close to the line before having the robot start searching for the line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399067"/>
            <a:ext cx="4870585" cy="365125"/>
          </a:xfr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84E7D-E210-3145-BFA6-6CA57BA7CF4C}"/>
              </a:ext>
            </a:extLst>
          </p:cNvPr>
          <p:cNvCxnSpPr/>
          <p:nvPr/>
        </p:nvCxnSpPr>
        <p:spPr>
          <a:xfrm>
            <a:off x="4080360" y="5003730"/>
            <a:ext cx="590719" cy="0"/>
          </a:xfrm>
          <a:prstGeom prst="straightConnector1">
            <a:avLst/>
          </a:prstGeom>
          <a:ln w="1174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7EFC1B-AC8A-4B4B-B431-10F47D046206}"/>
              </a:ext>
            </a:extLst>
          </p:cNvPr>
          <p:cNvCxnSpPr>
            <a:cxnSpLocks/>
          </p:cNvCxnSpPr>
          <p:nvPr/>
        </p:nvCxnSpPr>
        <p:spPr>
          <a:xfrm>
            <a:off x="674503" y="5408203"/>
            <a:ext cx="203923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F3BAAE-55B2-BD4E-97FB-3C27B3CD2374}"/>
              </a:ext>
            </a:extLst>
          </p:cNvPr>
          <p:cNvSpPr txBox="1"/>
          <p:nvPr/>
        </p:nvSpPr>
        <p:spPr>
          <a:xfrm>
            <a:off x="835476" y="5100869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14B8A9-6514-D74E-8857-BD29909E341E}"/>
              </a:ext>
            </a:extLst>
          </p:cNvPr>
          <p:cNvCxnSpPr>
            <a:cxnSpLocks/>
          </p:cNvCxnSpPr>
          <p:nvPr/>
        </p:nvCxnSpPr>
        <p:spPr>
          <a:xfrm flipV="1">
            <a:off x="6863368" y="5426260"/>
            <a:ext cx="366581" cy="183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CE6842-B66F-B342-92E1-54B5C91C20DC}"/>
              </a:ext>
            </a:extLst>
          </p:cNvPr>
          <p:cNvSpPr txBox="1"/>
          <p:nvPr/>
        </p:nvSpPr>
        <p:spPr>
          <a:xfrm>
            <a:off x="6121141" y="5039214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C22081-7581-2244-A86A-4EDC83585AE9}"/>
              </a:ext>
            </a:extLst>
          </p:cNvPr>
          <p:cNvCxnSpPr>
            <a:cxnSpLocks/>
          </p:cNvCxnSpPr>
          <p:nvPr/>
        </p:nvCxnSpPr>
        <p:spPr>
          <a:xfrm>
            <a:off x="4884221" y="5452577"/>
            <a:ext cx="18857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BEDAC7-B2FE-8A46-8E00-A2A0CECD00E7}"/>
              </a:ext>
            </a:extLst>
          </p:cNvPr>
          <p:cNvSpPr txBox="1"/>
          <p:nvPr/>
        </p:nvSpPr>
        <p:spPr>
          <a:xfrm>
            <a:off x="4855016" y="5039214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</a:rPr>
              <a:t>Moving for Inches</a:t>
            </a:r>
          </a:p>
        </p:txBody>
      </p:sp>
    </p:spTree>
    <p:extLst>
      <p:ext uri="{BB962C8B-B14F-4D97-AF65-F5344CB8AC3E}">
        <p14:creationId xmlns:p14="http://schemas.microsoft.com/office/powerpoint/2010/main" val="36926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D0A2-3CF9-2942-85F5-CE36BF2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Problems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3DB3-6820-B649-8A8E-65597F5F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might find that your robot is not quite straight at the end of an align</a:t>
            </a:r>
          </a:p>
          <a:p>
            <a:pPr lvl="1"/>
            <a:r>
              <a:rPr lang="en-US" dirty="0"/>
              <a:t>The amount of error typically depends on how far from straight your robot was before you began to align</a:t>
            </a:r>
          </a:p>
          <a:p>
            <a:endParaRPr lang="en-US" dirty="0"/>
          </a:p>
          <a:p>
            <a:r>
              <a:rPr lang="en-US" dirty="0"/>
              <a:t>Since the align process makes you ”straighter” you can repeat the align to reduce the error</a:t>
            </a:r>
          </a:p>
          <a:p>
            <a:pPr lvl="1"/>
            <a:r>
              <a:rPr lang="en-US" dirty="0"/>
              <a:t>Each repetition will make you closer to straight</a:t>
            </a:r>
          </a:p>
          <a:p>
            <a:pPr lvl="1"/>
            <a:r>
              <a:rPr lang="en-US" dirty="0"/>
              <a:t>You will need to experiment to determine how many times you need to align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4E10-0950-9147-9DEA-6070E8C6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9994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, </a:t>
            </a:r>
            <a:r>
              <a:rPr lang="en-US" sz="2800" dirty="0">
                <a:hlinkClick r:id="rId4"/>
              </a:rPr>
              <a:t>www.primelessons.org</a:t>
            </a:r>
            <a:r>
              <a:rPr lang="en-US" sz="2800" dirty="0"/>
              <a:t> and </a:t>
            </a:r>
            <a:r>
              <a:rPr lang="en-US" sz="2800" dirty="0">
                <a:hlinkClick r:id="rId5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25626</TotalTime>
  <Words>536</Words>
  <Application>Microsoft Macintosh PowerPoint</Application>
  <PresentationFormat>On-screen Show (4:3)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Lesson 4:  Aligning on Lines On The Mat</vt:lpstr>
      <vt:lpstr>Why is Aligning on a line useful?</vt:lpstr>
      <vt:lpstr>How does it work? </vt:lpstr>
      <vt:lpstr>Reliable Line Squaring</vt:lpstr>
      <vt:lpstr>Common Problems and Solutions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241</cp:revision>
  <cp:lastPrinted>2016-08-04T16:20:00Z</cp:lastPrinted>
  <dcterms:created xsi:type="dcterms:W3CDTF">2014-10-28T21:59:38Z</dcterms:created>
  <dcterms:modified xsi:type="dcterms:W3CDTF">2023-05-29T17:50:08Z</dcterms:modified>
</cp:coreProperties>
</file>