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4"/>
  </p:notesMasterIdLst>
  <p:handoutMasterIdLst>
    <p:handoutMasterId r:id="rId15"/>
  </p:handoutMasterIdLst>
  <p:sldIdLst>
    <p:sldId id="289" r:id="rId8"/>
    <p:sldId id="290" r:id="rId9"/>
    <p:sldId id="291" r:id="rId10"/>
    <p:sldId id="305" r:id="rId11"/>
    <p:sldId id="306"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00" autoAdjust="0"/>
    <p:restoredTop sz="91408"/>
  </p:normalViewPr>
  <p:slideViewPr>
    <p:cSldViewPr snapToGrid="0" snapToObjects="1">
      <p:cViewPr>
        <p:scale>
          <a:sx n="88" d="100"/>
          <a:sy n="88" d="100"/>
        </p:scale>
        <p:origin x="1384" y="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5/29/23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5/29/23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926D2-5040-BB44-A067-19F67FFA35C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8FCB6-4047-C240-99BA-BA5EC7B0D6D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716B2-8A4A-E24F-9FB6-A2FA0E829C6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CBED8F-E0AA-3F4C-8311-7984552C3953}"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52820-BB35-F24B-A8DD-8B609B148F0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5037FAA-E137-D44B-8AF1-6EDC83EAED05}"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B4AC5-AA51-EB4B-84B2-E11CD018218C}"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FB75-496E-6149-9DE0-B13DAE585680}"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A4B307-0C58-244A-809B-D2576537CFB0}"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74154-FA40-2244-9F25-40576788F498}"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7238C5-27AD-4A42-947D-51987311F22B}"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484E-F4AD-6548-8853-652F74E5942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439D2B-95ED-A948-B0DB-11780CC6EC8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7F1ED-7B52-C14A-BD80-350BB9DAC9D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1D1DD-317F-1542-ADBC-821DE77A18F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E1A220-2315-0A40-8966-3B17F583D43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AE892F-A138-AA49-A564-5DD1C984E33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EFD37-AB54-B049-A02A-743FA20BA97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D90E85-DE92-7C4B-8C02-09F857BE6DEB}"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08AA02-1EB0-BB4A-A304-8274AF809BA6}"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4283B-D6B0-684E-A29C-D3059FF4304A}"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ADD41-8F35-CD40-B3EE-91AFE1162D3E}"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5B88E00-6230-204A-B11B-5515F69FFE9A}"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F64F36-4EFC-A94A-89AE-B3FCA991346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8CBFC-692B-B04E-9DE9-248269557DC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6F08B-8122-7D40-B0E7-4086CCEBA37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DD489-3D91-4B47-ACA0-7BB7DB33D49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2528A-9A15-6746-8097-C05B5DCCCC0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75EE0-D2A6-DC49-A86E-0C418F673CF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AEC7005-F4B4-8943-8844-7D3E3C4F317F}"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8473B-844D-9E4F-B571-3A1071559B5E}"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766DC-7512-324B-AE27-AD0013F6CAA2}"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925FA5-6E17-D94D-B20B-0F76473FA161}"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892D0B7-AAC5-8746-8E8C-BED21E9410DC}"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AD8C3-ABDF-4449-9EC5-CC3B6E59BD9C}"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2E971-0ED2-3E4B-B861-C7B624F9E36A}"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84EB6-57F2-CB48-8593-C3CB84188825}"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5DCB0-F5BA-7545-BFC3-F20142682E5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CAC3A-EA20-024F-9797-AFE14780F52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293A83-FC10-F34F-BEA5-81C3A57CACD9}"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4F9E3-6693-AB46-B47B-F80A02BAC4B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9F20EC8-5ECD-A942-B78A-EDEEB434835B}"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3A2F2-03E7-7549-89CA-B37F7DE2A2C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753F5-9920-7348-AA69-340D2BA18AB2}"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C12C86-28B0-5C4E-B147-6B78C49A5734}"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2C493F-3C90-C445-BA34-5A6117720CFB}"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531E2-EE89-4541-BBAD-17CC5CE743DA}"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F4C2-02BA-CA46-A46D-3B3BA654F5D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F8DBA-7460-CC49-99E8-538FF924864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73C77-35FA-7941-AA9F-CB66CC42ECF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6F689-823D-884F-A972-EE19362F84A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3ED5B6-FA05-6747-866B-98DB44FC46C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64FEBB-E86E-3445-8E6F-B7688C6ECE8D}"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AB357-AA37-D04B-A6DD-05FF862503F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8D1454-B89B-2944-BB09-B4F4B5D3207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3AA52A-C7EF-F148-9D91-1CF321AD95F6}"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D6D94B-0167-2641-9869-82E6B7B297BF}"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74E44-25B1-2047-A3A0-7E39CFC048C2}"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CFDA2-3A32-D349-8A4E-24AB5DB14E54}"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C0282-4274-434B-9E10-447500AB547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A511B-EE51-2848-8750-5E5E20F169A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81410-67CA-AE4F-904D-72B88CADB8D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8664B-3A6D-754C-9A63-6AB512A0FCF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878137CA-212E-B240-B1B0-16626DE9BF14}" type="datetime1">
              <a:rPr lang="en-US" smtClean="0"/>
              <a:t>5/29/23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A51E05CD-94A5-8046-B334-651ADA6EB769}" type="datetime1">
              <a:rPr lang="en-US" smtClean="0"/>
              <a:t>5/29/23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FF436-03AB-FD43-A5F7-7BB1FC0C3F7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D68430F4-3E2E-B64B-B12F-F080D7C54223}"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ED99B938-3CB4-3D46-AD85-A7B0777BD5CC}" type="datetime1">
              <a:rPr lang="en-US" smtClean="0"/>
              <a:t>5/29/23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E269E6D6-3906-AA4F-A19D-FFBDF7D825F7}" type="datetime1">
              <a:rPr lang="en-US" smtClean="0"/>
              <a:t>5/29/23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C430C951-AC11-4244-8DCE-3CDB03A91EC1}" type="datetime1">
              <a:rPr lang="en-US" smtClean="0"/>
              <a:t>5/29/23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0980A225-20F2-AE47-BD20-028C9E587D09}"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9D8BAFBD-5462-7645-8572-99314FD94484}"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FB294239-81D0-B34A-BB6E-71976A5C948B}" type="datetime1">
              <a:rPr lang="en-US" smtClean="0"/>
              <a:t>5/29/23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ECB88899-1EE9-5743-87E8-6B5E7DBA5A64}" type="datetime1">
              <a:rPr lang="en-US" smtClean="0"/>
              <a:t>5/29/23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A8D4A2-0DE3-8F40-AA88-BAC594577EF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C0810-C089-5C4F-AED4-C0F47666BB7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BCBC476-B12C-6045-9473-10E73556195D}"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2E0E19D-DD3E-F348-AFFE-7066C22D63A4}"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6F7CB-3028-084A-98C4-0C97498163A1}"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66EE4A9-159E-1C4B-9477-302BE755807A}"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6ED7D9A-9019-EA49-878B-D5887824FB3F}"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2CB7D-9935-F443-97EA-3842E11964AD}"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9EB08815-DD81-7A4E-BC6F-EE2BB8E5F419}" type="datetime1">
              <a:rPr lang="en-US" smtClean="0"/>
              <a:t>5/29/23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9.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Lesson 6: </a:t>
            </a:r>
            <a:br>
              <a:rPr lang="en-US" dirty="0"/>
            </a:br>
            <a:r>
              <a:rPr lang="en-US" dirty="0"/>
              <a:t>aligning on Walls &amp; MODELS</a:t>
            </a:r>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map&#10;&#10;Description automatically generated">
            <a:extLst>
              <a:ext uri="{FF2B5EF4-FFF2-40B4-BE49-F238E27FC236}">
                <a16:creationId xmlns:a16="http://schemas.microsoft.com/office/drawing/2014/main" id="{09852372-CB34-350C-72CA-A3975484F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26" y="2656517"/>
            <a:ext cx="7772400" cy="3761051"/>
          </a:xfrm>
          <a:prstGeom prst="rect">
            <a:avLst/>
          </a:prstGeom>
        </p:spPr>
      </p:pic>
      <p:sp>
        <p:nvSpPr>
          <p:cNvPr id="2" name="Title 1"/>
          <p:cNvSpPr>
            <a:spLocks noGrp="1"/>
          </p:cNvSpPr>
          <p:nvPr>
            <p:ph type="title"/>
          </p:nvPr>
        </p:nvSpPr>
        <p:spPr/>
        <p:txBody>
          <a:bodyPr/>
          <a:lstStyle/>
          <a:p>
            <a:r>
              <a:rPr lang="en-US" dirty="0"/>
              <a:t>WHY Align on walls &amp; MODELS</a:t>
            </a:r>
          </a:p>
        </p:txBody>
      </p:sp>
      <p:sp>
        <p:nvSpPr>
          <p:cNvPr id="3" name="Content Placeholder 2"/>
          <p:cNvSpPr>
            <a:spLocks noGrp="1"/>
          </p:cNvSpPr>
          <p:nvPr>
            <p:ph idx="1"/>
          </p:nvPr>
        </p:nvSpPr>
        <p:spPr>
          <a:xfrm>
            <a:off x="457200" y="1524318"/>
            <a:ext cx="8236226" cy="4373563"/>
          </a:xfrm>
        </p:spPr>
        <p:txBody>
          <a:bodyPr>
            <a:normAutofit/>
          </a:bodyPr>
          <a:lstStyle/>
          <a:p>
            <a:pPr marL="342900" indent="-342900">
              <a:buFont typeface="Arial" charset="0"/>
              <a:buChar char="•"/>
            </a:pPr>
            <a:r>
              <a:rPr lang="en-US" sz="1600" dirty="0"/>
              <a:t>Aligning on walls and mission models can help your robot straighten out along its path</a:t>
            </a:r>
          </a:p>
          <a:p>
            <a:pPr marL="342900" indent="-342900">
              <a:buFont typeface="Arial" charset="0"/>
              <a:buChar char="•"/>
            </a:pPr>
            <a:r>
              <a:rPr lang="en-US" sz="1600" dirty="0"/>
              <a:t>After traveling from base and turning, the robot may no longer be straight</a:t>
            </a:r>
          </a:p>
          <a:p>
            <a:pPr marL="666900" lvl="1" indent="-342900">
              <a:buFont typeface="Arial" charset="0"/>
              <a:buChar char="•"/>
            </a:pPr>
            <a:r>
              <a:rPr lang="en-US" sz="1200" dirty="0"/>
              <a:t>Backing into the wall will help the robot straighten out</a:t>
            </a:r>
          </a:p>
          <a:p>
            <a:pPr marL="342900" indent="-342900">
              <a:buFont typeface="Arial" charset="0"/>
              <a:buChar char="•"/>
            </a:pPr>
            <a:endParaRPr lang="en-US" sz="16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15" name="TextBox 14">
            <a:extLst>
              <a:ext uri="{FF2B5EF4-FFF2-40B4-BE49-F238E27FC236}">
                <a16:creationId xmlns:a16="http://schemas.microsoft.com/office/drawing/2014/main" id="{2F709FF0-8E6A-8D40-80B1-6F12625F1959}"/>
              </a:ext>
            </a:extLst>
          </p:cNvPr>
          <p:cNvSpPr txBox="1"/>
          <p:nvPr/>
        </p:nvSpPr>
        <p:spPr>
          <a:xfrm>
            <a:off x="2854241" y="2656517"/>
            <a:ext cx="1928138" cy="369332"/>
          </a:xfrm>
          <a:prstGeom prst="rect">
            <a:avLst/>
          </a:prstGeom>
          <a:noFill/>
        </p:spPr>
        <p:txBody>
          <a:bodyPr wrap="square" rtlCol="0">
            <a:spAutoFit/>
          </a:bodyPr>
          <a:lstStyle/>
          <a:p>
            <a:pPr algn="ctr"/>
            <a:r>
              <a:rPr lang="en-US" dirty="0">
                <a:highlight>
                  <a:srgbClr val="FFFF00"/>
                </a:highlight>
              </a:rPr>
              <a:t>Align on the Wall</a:t>
            </a:r>
          </a:p>
        </p:txBody>
      </p:sp>
      <p:sp>
        <p:nvSpPr>
          <p:cNvPr id="16" name="TextBox 15">
            <a:extLst>
              <a:ext uri="{FF2B5EF4-FFF2-40B4-BE49-F238E27FC236}">
                <a16:creationId xmlns:a16="http://schemas.microsoft.com/office/drawing/2014/main" id="{15DBDC32-1375-9C49-98FF-D4306CBEA386}"/>
              </a:ext>
            </a:extLst>
          </p:cNvPr>
          <p:cNvSpPr txBox="1"/>
          <p:nvPr/>
        </p:nvSpPr>
        <p:spPr>
          <a:xfrm>
            <a:off x="1722931" y="6048236"/>
            <a:ext cx="1928138" cy="369332"/>
          </a:xfrm>
          <a:prstGeom prst="rect">
            <a:avLst/>
          </a:prstGeom>
          <a:noFill/>
        </p:spPr>
        <p:txBody>
          <a:bodyPr wrap="square" rtlCol="0">
            <a:spAutoFit/>
          </a:bodyPr>
          <a:lstStyle/>
          <a:p>
            <a:pPr algn="ctr"/>
            <a:r>
              <a:rPr lang="en-US" dirty="0">
                <a:highlight>
                  <a:srgbClr val="FFFF00"/>
                </a:highlight>
              </a:rPr>
              <a:t>Align on the Wall</a:t>
            </a:r>
          </a:p>
        </p:txBody>
      </p:sp>
      <p:sp>
        <p:nvSpPr>
          <p:cNvPr id="17" name="TextBox 16">
            <a:extLst>
              <a:ext uri="{FF2B5EF4-FFF2-40B4-BE49-F238E27FC236}">
                <a16:creationId xmlns:a16="http://schemas.microsoft.com/office/drawing/2014/main" id="{2462F588-64C5-A340-8C45-6112E6F54B5D}"/>
              </a:ext>
            </a:extLst>
          </p:cNvPr>
          <p:cNvSpPr txBox="1"/>
          <p:nvPr/>
        </p:nvSpPr>
        <p:spPr>
          <a:xfrm rot="2463824">
            <a:off x="4618989" y="4647410"/>
            <a:ext cx="2516402" cy="369332"/>
          </a:xfrm>
          <a:prstGeom prst="rect">
            <a:avLst/>
          </a:prstGeom>
          <a:noFill/>
        </p:spPr>
        <p:txBody>
          <a:bodyPr wrap="square" rtlCol="0">
            <a:spAutoFit/>
          </a:bodyPr>
          <a:lstStyle/>
          <a:p>
            <a:pPr algn="ctr"/>
            <a:r>
              <a:rPr lang="en-US" dirty="0">
                <a:highlight>
                  <a:srgbClr val="FFFF00"/>
                </a:highlight>
              </a:rPr>
              <a:t>Align on the Model</a:t>
            </a:r>
          </a:p>
        </p:txBody>
      </p:sp>
    </p:spTree>
    <p:extLst>
      <p:ext uri="{BB962C8B-B14F-4D97-AF65-F5344CB8AC3E}">
        <p14:creationId xmlns:p14="http://schemas.microsoft.com/office/powerpoint/2010/main" val="17798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for seconds</a:t>
            </a:r>
          </a:p>
        </p:txBody>
      </p:sp>
      <p:sp>
        <p:nvSpPr>
          <p:cNvPr id="3" name="Content Placeholder 2"/>
          <p:cNvSpPr>
            <a:spLocks noGrp="1"/>
          </p:cNvSpPr>
          <p:nvPr>
            <p:ph idx="1"/>
          </p:nvPr>
        </p:nvSpPr>
        <p:spPr>
          <a:xfrm>
            <a:off x="457199" y="1628774"/>
            <a:ext cx="4882897" cy="4644010"/>
          </a:xfrm>
        </p:spPr>
        <p:txBody>
          <a:bodyPr>
            <a:normAutofit/>
          </a:bodyPr>
          <a:lstStyle/>
          <a:p>
            <a:pPr marL="342900" indent="-342900">
              <a:buFont typeface="Arial" charset="0"/>
              <a:buChar char="•"/>
            </a:pPr>
            <a:r>
              <a:rPr lang="en-US" sz="2000" dirty="0"/>
              <a:t>To align on the wall or a fixed mission model, you will use Move Seconds</a:t>
            </a:r>
          </a:p>
          <a:p>
            <a:pPr marL="342900" indent="-342900">
              <a:buFont typeface="Arial" charset="0"/>
              <a:buChar char="•"/>
            </a:pPr>
            <a:r>
              <a:rPr lang="en-US" sz="2000" dirty="0"/>
              <a:t>Why use Move Seconds?</a:t>
            </a:r>
          </a:p>
          <a:p>
            <a:pPr marL="666900" lvl="1" indent="-342900">
              <a:buFont typeface="Arial" charset="0"/>
              <a:buChar char="•"/>
            </a:pPr>
            <a:r>
              <a:rPr lang="en-US" sz="1600" dirty="0"/>
              <a:t>If Move Degrees or Rotations is used and the robot hits the wall before the move is completed the robot will stall because it will keep trying to move.</a:t>
            </a:r>
          </a:p>
          <a:p>
            <a:pPr marL="666900" lvl="1" indent="-342900">
              <a:buFont typeface="Arial" charset="0"/>
              <a:buChar char="•"/>
            </a:pPr>
            <a:r>
              <a:rPr lang="en-US" sz="1600" dirty="0"/>
              <a:t>With Move Seconds, the robot will continue on with the program after a specified number of seconds no matter how far it went.</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17" name="Picture 16">
            <a:extLst>
              <a:ext uri="{FF2B5EF4-FFF2-40B4-BE49-F238E27FC236}">
                <a16:creationId xmlns:a16="http://schemas.microsoft.com/office/drawing/2014/main" id="{4D5AD7F5-72D5-514C-A278-54013CF22E1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51777" y="1943100"/>
            <a:ext cx="3276600" cy="1485900"/>
          </a:xfrm>
          <a:prstGeom prst="rect">
            <a:avLst/>
          </a:prstGeom>
        </p:spPr>
      </p:pic>
      <p:pic>
        <p:nvPicPr>
          <p:cNvPr id="5" name="Picture 4">
            <a:extLst>
              <a:ext uri="{FF2B5EF4-FFF2-40B4-BE49-F238E27FC236}">
                <a16:creationId xmlns:a16="http://schemas.microsoft.com/office/drawing/2014/main" id="{E104A5C7-3617-03B6-4226-A0D83231CE1D}"/>
              </a:ext>
            </a:extLst>
          </p:cNvPr>
          <p:cNvPicPr>
            <a:picLocks noChangeAspect="1"/>
          </p:cNvPicPr>
          <p:nvPr/>
        </p:nvPicPr>
        <p:blipFill>
          <a:blip r:embed="rId3"/>
          <a:stretch>
            <a:fillRect/>
          </a:stretch>
        </p:blipFill>
        <p:spPr>
          <a:xfrm>
            <a:off x="5600326" y="3664150"/>
            <a:ext cx="2970618" cy="2124442"/>
          </a:xfrm>
          <a:prstGeom prst="rect">
            <a:avLst/>
          </a:prstGeom>
        </p:spPr>
      </p:pic>
      <p:sp>
        <p:nvSpPr>
          <p:cNvPr id="6" name="TextBox 5">
            <a:extLst>
              <a:ext uri="{FF2B5EF4-FFF2-40B4-BE49-F238E27FC236}">
                <a16:creationId xmlns:a16="http://schemas.microsoft.com/office/drawing/2014/main" id="{0F7846DB-CF93-8392-11BD-07156DF53A84}"/>
              </a:ext>
            </a:extLst>
          </p:cNvPr>
          <p:cNvSpPr txBox="1"/>
          <p:nvPr/>
        </p:nvSpPr>
        <p:spPr>
          <a:xfrm>
            <a:off x="7404847" y="5091953"/>
            <a:ext cx="1281954" cy="461665"/>
          </a:xfrm>
          <a:prstGeom prst="rect">
            <a:avLst/>
          </a:prstGeom>
          <a:noFill/>
        </p:spPr>
        <p:txBody>
          <a:bodyPr wrap="square" rtlCol="0">
            <a:spAutoFit/>
          </a:bodyPr>
          <a:lstStyle/>
          <a:p>
            <a:r>
              <a:rPr lang="en-US" sz="1200" dirty="0"/>
              <a:t>Sample from Spike 2.0 App</a:t>
            </a:r>
          </a:p>
        </p:txBody>
      </p:sp>
    </p:spTree>
    <p:extLst>
      <p:ext uri="{BB962C8B-B14F-4D97-AF65-F5344CB8AC3E}">
        <p14:creationId xmlns:p14="http://schemas.microsoft.com/office/powerpoint/2010/main" val="153719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BEA6-6B6E-8345-906E-D72D7A408CC8}"/>
              </a:ext>
            </a:extLst>
          </p:cNvPr>
          <p:cNvSpPr>
            <a:spLocks noGrp="1"/>
          </p:cNvSpPr>
          <p:nvPr>
            <p:ph type="title"/>
          </p:nvPr>
        </p:nvSpPr>
        <p:spPr/>
        <p:txBody>
          <a:bodyPr/>
          <a:lstStyle/>
          <a:p>
            <a:r>
              <a:rPr lang="en-US" dirty="0"/>
              <a:t>How to program </a:t>
            </a:r>
          </a:p>
        </p:txBody>
      </p:sp>
      <p:sp>
        <p:nvSpPr>
          <p:cNvPr id="3" name="Content Placeholder 2">
            <a:extLst>
              <a:ext uri="{FF2B5EF4-FFF2-40B4-BE49-F238E27FC236}">
                <a16:creationId xmlns:a16="http://schemas.microsoft.com/office/drawing/2014/main" id="{A5844094-4C04-BC4F-B9F0-D997FE018D06}"/>
              </a:ext>
            </a:extLst>
          </p:cNvPr>
          <p:cNvSpPr>
            <a:spLocks noGrp="1"/>
          </p:cNvSpPr>
          <p:nvPr>
            <p:ph idx="1"/>
          </p:nvPr>
        </p:nvSpPr>
        <p:spPr>
          <a:xfrm>
            <a:off x="448091" y="1505583"/>
            <a:ext cx="8266141" cy="3079301"/>
          </a:xfrm>
        </p:spPr>
        <p:txBody>
          <a:bodyPr>
            <a:normAutofit lnSpcReduction="10000"/>
          </a:bodyPr>
          <a:lstStyle/>
          <a:p>
            <a:r>
              <a:rPr lang="en-US" sz="2400" dirty="0"/>
              <a:t>To make the program, two separate motor blocks (one for the left motor and one for the right motor) will be needed. The robot will wait for seconds and then turn off the motors.</a:t>
            </a:r>
          </a:p>
          <a:p>
            <a:r>
              <a:rPr lang="en-US" sz="2400" dirty="0"/>
              <a:t>Why not use one Move Steering block like on the previous page?</a:t>
            </a:r>
          </a:p>
          <a:p>
            <a:pPr lvl="1"/>
            <a:r>
              <a:rPr lang="en-US" sz="2000" dirty="0"/>
              <a:t>In the Move Steering block, motors are synchronized so when one wheel hits the wall and stops, the other wheel will stop as well even if it hasn’t touched the wall yet.  Therefore, the robot will not be straight.</a:t>
            </a:r>
          </a:p>
        </p:txBody>
      </p:sp>
      <p:sp>
        <p:nvSpPr>
          <p:cNvPr id="4" name="Footer Placeholder 3">
            <a:extLst>
              <a:ext uri="{FF2B5EF4-FFF2-40B4-BE49-F238E27FC236}">
                <a16:creationId xmlns:a16="http://schemas.microsoft.com/office/drawing/2014/main" id="{D430FAD7-FF9F-A141-8077-4170E80A0B63}"/>
              </a:ext>
            </a:extLst>
          </p:cNvPr>
          <p:cNvSpPr>
            <a:spLocks noGrp="1"/>
          </p:cNvSpPr>
          <p:nvPr>
            <p:ph type="ftr" sz="quarter" idx="11"/>
          </p:nvPr>
        </p:nvSpPr>
        <p:spPr/>
        <p:txBody>
          <a:bodyPr/>
          <a:lstStyle/>
          <a:p>
            <a:r>
              <a:rPr lang="en-US"/>
              <a:t>© 2023, FLLTutorials.com. Last Edit 5/29/2023</a:t>
            </a:r>
          </a:p>
        </p:txBody>
      </p:sp>
      <p:pic>
        <p:nvPicPr>
          <p:cNvPr id="6" name="Picture 5">
            <a:extLst>
              <a:ext uri="{FF2B5EF4-FFF2-40B4-BE49-F238E27FC236}">
                <a16:creationId xmlns:a16="http://schemas.microsoft.com/office/drawing/2014/main" id="{E2D81A6E-327F-8B4B-86CA-7463DB8EBF8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0326" y="4655820"/>
            <a:ext cx="5473700" cy="1295400"/>
          </a:xfrm>
          <a:prstGeom prst="rect">
            <a:avLst/>
          </a:prstGeom>
        </p:spPr>
      </p:pic>
    </p:spTree>
    <p:extLst>
      <p:ext uri="{BB962C8B-B14F-4D97-AF65-F5344CB8AC3E}">
        <p14:creationId xmlns:p14="http://schemas.microsoft.com/office/powerpoint/2010/main" val="38618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2C3F-7027-8949-91D7-1BCCD58140B1}"/>
              </a:ext>
            </a:extLst>
          </p:cNvPr>
          <p:cNvSpPr>
            <a:spLocks noGrp="1"/>
          </p:cNvSpPr>
          <p:nvPr>
            <p:ph type="title"/>
          </p:nvPr>
        </p:nvSpPr>
        <p:spPr/>
        <p:txBody>
          <a:bodyPr/>
          <a:lstStyle/>
          <a:p>
            <a:r>
              <a:rPr lang="en-US"/>
              <a:t>NEXT Steps</a:t>
            </a:r>
            <a:endParaRPr lang="en-US" dirty="0"/>
          </a:p>
        </p:txBody>
      </p:sp>
      <p:sp>
        <p:nvSpPr>
          <p:cNvPr id="3" name="Content Placeholder 2">
            <a:extLst>
              <a:ext uri="{FF2B5EF4-FFF2-40B4-BE49-F238E27FC236}">
                <a16:creationId xmlns:a16="http://schemas.microsoft.com/office/drawing/2014/main" id="{FE1B3C91-2EAA-2241-8769-045AAA772FA7}"/>
              </a:ext>
            </a:extLst>
          </p:cNvPr>
          <p:cNvSpPr>
            <a:spLocks noGrp="1"/>
          </p:cNvSpPr>
          <p:nvPr>
            <p:ph idx="1"/>
          </p:nvPr>
        </p:nvSpPr>
        <p:spPr>
          <a:xfrm>
            <a:off x="448091" y="1505583"/>
            <a:ext cx="8268397" cy="4593465"/>
          </a:xfrm>
        </p:spPr>
        <p:txBody>
          <a:bodyPr>
            <a:normAutofit/>
          </a:bodyPr>
          <a:lstStyle/>
          <a:p>
            <a:r>
              <a:rPr lang="en-US" sz="2400" dirty="0"/>
              <a:t>Take a look at the Stall Detection and Move Blocks lesson on EV3Lessons.com or </a:t>
            </a:r>
            <a:r>
              <a:rPr lang="en-US" sz="2400" dirty="0" err="1"/>
              <a:t>PrimeLessons.org</a:t>
            </a:r>
            <a:r>
              <a:rPr lang="en-US" sz="2400" dirty="0"/>
              <a:t> for more tips.</a:t>
            </a:r>
          </a:p>
          <a:p>
            <a:r>
              <a:rPr lang="en-US" sz="2400" dirty="0"/>
              <a:t>Think about how you would apply this lessons to this season</a:t>
            </a:r>
          </a:p>
          <a:p>
            <a:r>
              <a:rPr lang="en-US" sz="2400" dirty="0"/>
              <a:t>Are there alternative strategies you can use to align on a mission model or wall? E.g. using a touch sensor or stall detection techniques</a:t>
            </a:r>
          </a:p>
        </p:txBody>
      </p:sp>
      <p:sp>
        <p:nvSpPr>
          <p:cNvPr id="4" name="Footer Placeholder 3">
            <a:extLst>
              <a:ext uri="{FF2B5EF4-FFF2-40B4-BE49-F238E27FC236}">
                <a16:creationId xmlns:a16="http://schemas.microsoft.com/office/drawing/2014/main" id="{1D27127E-B015-7C44-8E63-72DB1B71F49E}"/>
              </a:ext>
            </a:extLst>
          </p:cNvPr>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277949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and </a:t>
            </a:r>
            <a:r>
              <a:rPr lang="en-US" sz="2800" dirty="0">
                <a:hlinkClick r:id="rId4"/>
              </a:rPr>
              <a:t>www.flltutorials.com</a:t>
            </a:r>
            <a:endParaRPr lang="en-US" sz="2800" dirty="0"/>
          </a:p>
          <a:p>
            <a:pPr marL="342900" indent="-342900">
              <a:buFont typeface="Arial" charset="0"/>
              <a:buChar char="•"/>
            </a:pPr>
            <a:endParaRPr lang="en-US" sz="2800" dirty="0"/>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15300</TotalTime>
  <Words>407</Words>
  <Application>Microsoft Macintosh PowerPoint</Application>
  <PresentationFormat>On-screen Show (4:3)</PresentationFormat>
  <Paragraphs>34</Paragraphs>
  <Slides>6</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6</vt:i4>
      </vt:variant>
    </vt:vector>
  </HeadingPairs>
  <TitlesOfParts>
    <vt:vector size="20"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Lesson 6:  aligning on Walls &amp; MODELS</vt:lpstr>
      <vt:lpstr>WHY Align on walls &amp; MODELS</vt:lpstr>
      <vt:lpstr>Moving for seconds</vt:lpstr>
      <vt:lpstr>How to program </vt:lpstr>
      <vt:lpstr>NEXT Steps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230</cp:revision>
  <cp:lastPrinted>2016-08-04T16:20:00Z</cp:lastPrinted>
  <dcterms:created xsi:type="dcterms:W3CDTF">2014-10-28T21:59:38Z</dcterms:created>
  <dcterms:modified xsi:type="dcterms:W3CDTF">2023-05-29T18:51:18Z</dcterms:modified>
</cp:coreProperties>
</file>