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5"/>
  </p:notesMasterIdLst>
  <p:handoutMasterIdLst>
    <p:handoutMasterId r:id="rId16"/>
  </p:handoutMasterIdLst>
  <p:sldIdLst>
    <p:sldId id="289" r:id="rId8"/>
    <p:sldId id="300" r:id="rId9"/>
    <p:sldId id="305" r:id="rId10"/>
    <p:sldId id="302" r:id="rId11"/>
    <p:sldId id="303" r:id="rId12"/>
    <p:sldId id="304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91479"/>
  </p:normalViewPr>
  <p:slideViewPr>
    <p:cSldViewPr snapToGrid="0" snapToObjects="1">
      <p:cViewPr varScale="1">
        <p:scale>
          <a:sx n="78" d="100"/>
          <a:sy n="78" d="100"/>
        </p:scale>
        <p:origin x="176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FE098-8E7E-E748-B9C2-238344C5E49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03E1-51E2-1545-AEC3-8115E337505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59-088C-6D45-9585-AF07BD8CDC6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05A4-1CFF-A34F-A3B1-4F598ED1B4F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A6CA-9875-254E-815B-B2EED9AB753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7F94-1900-8247-A2F1-E23E164981A7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DFCFA-DF70-A143-9847-F82F3692D4E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BDBB-58C3-B743-8E19-D1480484DF6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22C3-EEC5-8048-A24E-8C52C6EAEC4F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A4685-BC1A-7741-B2A3-DD76FD870FED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5606B-4BC4-5D42-B904-52E77F56AE3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EDC6-3DCA-2D4E-922B-919CBC5768B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83283-A777-DE46-B315-0741F4B5BC5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064F9-8352-3740-883B-86170CD56BA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07684-9227-B74A-A49B-969C7EA21A2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50258-FECB-AB47-B27E-0438EBB8623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D875-7429-BB43-B488-E3737DFB5A6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12D5-D1B9-184B-82CF-500CB724D52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744B-C965-AF4E-8345-44C6D15CD3D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51DA-0F21-FB44-B8D6-FAD7DD250FF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383E-1BBE-2348-BE82-969E0FB77CF1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15D6-CDC5-394A-9022-00D2B0A83AA5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2F63-2B78-8641-B94E-8B50B2295968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74E6-44FC-F04A-8531-19B4C0A6814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7889-6476-254A-9DD4-AC39F309BA6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D84C-25A7-6A41-A9A1-F9718E21818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8294-81D7-F147-BCAA-E05F560EEF4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98A3-3DC0-5244-BD3A-A0DD5E5187B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61E44-1111-1B4B-9D45-4AC00C4D46C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7960-6F1D-B643-9101-EFE44209D70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C97F-9B37-EA45-BF7B-43A90EC29BD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4FD2-F218-2A4F-A1F8-A44B60E10DAF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6F199-FC72-AB43-A107-2ED52BA19A2C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8A3D9-08BE-D748-9D1E-68665718459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7B6C6-24A6-5946-BF87-57005B0BDECC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FC2B-1610-A243-8734-46B311A3411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051FC-F5D3-A945-96FC-EE6363CA735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B29-D403-2A45-A5FB-D8B528308C7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4914-5820-F543-9CEB-5AFE29314B5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494D2-11FB-3F47-ADA0-A20DBEC12F6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F8B8-E343-1145-A619-C725947F71B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8BD8-A779-2945-8B0A-F039F412BCD1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13E0-55C5-C442-9076-C5C105ADB27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E955-AEDE-2241-9876-C1FA3DFAE0E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5CC-DAFA-0F4A-8C45-74FC16B80795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BED3-152B-9040-9A0E-2FB5E21846D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A667-6BDD-9145-9DA5-EFF5805ED8F5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4682B-C0CC-3C46-AD9C-424BC3C57F9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764A-CB64-0845-AF5A-A8DD4F9AB27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DD70-6416-6542-B01C-13AD85AA25B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ACAB7-768E-4E48-9864-FC0C655C6C8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EFFA-C664-7347-9780-50DD2893385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A9D8-A46D-1D46-8D26-004FF28F8F2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66C6-21B4-2949-A47D-9B72A083648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3733-CD67-5247-9AC9-AB0AA23997B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5ED8-E132-5E43-AFE5-4D996BF2EB20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41643-5DEE-524B-B627-8603FDBC692B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B3822-4A34-0846-96B3-71EF56549451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AF88-CCA3-0241-A75D-503296BF081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F93-0F0C-4C48-B435-B39030CAABD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9357-1192-9140-B1AB-5C86178261B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F8DF-753D-6B4D-8C09-433141EEE62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9C7B-35B7-C641-8E59-D96FEF54890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C8CEDC-531D-B54D-BFAC-1264FA31058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A9D902-1885-8442-B5E0-3CF4B9E39A90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E074F-3DB1-AB42-87C2-27DE1C2A3079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C7F2D6C-935F-414C-8695-4A2347762F1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1FF363F-E439-E84C-8253-A2235E0D136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4C486C1-F8EE-A744-9ACE-59C6FDB8CAB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1925913-DDF3-EB4C-B864-40548AF9041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B0335E7-D28C-5948-88A8-EB957709F67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407FAE7-8621-D84D-BEBD-6B34E3C004C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90B10B0-FB6F-9447-9B4A-180B36EF0EA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7009A3-1C52-634B-93D0-183D43D1AB0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C0BE-28CB-D949-A880-B5689942F69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1EC9-8072-2C41-A6DA-57FC27E5117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62CADC2-3254-6146-9613-0402D979924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C2A2535-6B74-2949-BB4D-C8CCC2E7BA5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1E998-9442-A34C-91A9-DBA05648CD9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0B4CC43-88A6-4F49-9573-ED49E165B1B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CC6AF4D-0A6F-0943-8224-CB6EF68885C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65D1-E182-3145-A4F1-39D5CC2E518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9D3FB8-1CBC-A244-8FFF-66C8BE8CCE20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Consolidated judging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2F09-A135-7E4F-AF00-57CA06FA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consolidated judging?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45D6-8D7A-D543-8E13-CEBAE7CA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220161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regions in FIRST LEGO League should have moved to the 30-minute judging format</a:t>
            </a:r>
          </a:p>
          <a:p>
            <a:r>
              <a:rPr lang="en-US" dirty="0"/>
              <a:t>Instead of teams having to move from room-to-room, all judging happens in one room </a:t>
            </a:r>
          </a:p>
          <a:p>
            <a:pPr marL="305435" indent="-305435"/>
            <a:r>
              <a:rPr lang="en-US" dirty="0"/>
              <a:t>Your team will have a 30-minute single judging slot that covers Robot Design, Project, and Core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14A3-ECB8-E64D-A18D-93EA1A4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BF8F-052D-AB40-A3DE-34D7AF5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A61FB-9440-144E-ACBB-9304390F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91" y="3707193"/>
            <a:ext cx="5494421" cy="24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CEBE-C5BB-2F4F-A7DD-B487F17D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Consolidated judging?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CF19-A421-CE4F-8DCD-6B472E4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4C665-3721-3E44-BED2-329C2CA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13" name="Content Placeholder 12" descr="Chart&#10;&#10;Description automatically generated with low confidence">
            <a:extLst>
              <a:ext uri="{FF2B5EF4-FFF2-40B4-BE49-F238E27FC236}">
                <a16:creationId xmlns:a16="http://schemas.microsoft.com/office/drawing/2014/main" id="{C4E0A2B5-6E04-0E5B-7E79-DFD845D2B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7" y="1573410"/>
            <a:ext cx="3587879" cy="481450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6ECC97-AC67-E000-86E7-DAB4C40AA66F}"/>
              </a:ext>
            </a:extLst>
          </p:cNvPr>
          <p:cNvSpPr txBox="1"/>
          <p:nvPr/>
        </p:nvSpPr>
        <p:spPr>
          <a:xfrm>
            <a:off x="4063006" y="1761893"/>
            <a:ext cx="4507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will enter the room, introduce themselves and then proceed to present their Innovation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session will then proceed according to the flowchart on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team can transition to the next presentation on their own or the judges will keep track of the time and move the conversation to the next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give a 5 min presentation for Innovation Project and Robot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Values Reflection is a time for judges to ask questions. Core Values judges will be judging during the Team Welcome, Innovation Project and Robot Design as well</a:t>
            </a:r>
          </a:p>
        </p:txBody>
      </p:sp>
    </p:spTree>
    <p:extLst>
      <p:ext uri="{BB962C8B-B14F-4D97-AF65-F5344CB8AC3E}">
        <p14:creationId xmlns:p14="http://schemas.microsoft.com/office/powerpoint/2010/main" val="35992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B43B-6ACE-6F43-BB78-4DA21A4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JUDGES will fill in all three rubrics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F260-F816-1C49-9451-AE796E9E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AB25-41FF-AC4F-9082-63D8D1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C2F13462-131A-A920-E7CE-3CAFD004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1564731"/>
            <a:ext cx="3606214" cy="2940361"/>
          </a:xfr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874DA325-FB95-AB38-3FBD-D9DD35469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37" y="2506143"/>
            <a:ext cx="3695870" cy="2940361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A1E5CE8E-0FF9-82C7-BDE1-818D94B65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29" y="3842416"/>
            <a:ext cx="3695870" cy="25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in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2"/>
            <a:ext cx="6065597" cy="488233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 efficient. </a:t>
            </a:r>
            <a:r>
              <a:rPr lang="en-US" sz="1800" dirty="0"/>
              <a:t>Timing starts as soon as you enter the room. Since project is first, be ready to go with costumes, props, etc. Minimize set up time. 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prepared. </a:t>
            </a:r>
            <a:r>
              <a:rPr lang="en-US" sz="1800" dirty="0"/>
              <a:t>Have everything ready for Robot and Core Values Presentations so that it is quick and easy to switch to the next presentation. Consider having everything on one cart.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ready to explain. </a:t>
            </a:r>
            <a:r>
              <a:rPr lang="en-US" sz="1800" dirty="0"/>
              <a:t>There is no robot game table. Prepare to explain your process, not show your runs. (Take a look at the lesson on </a:t>
            </a:r>
            <a:r>
              <a:rPr lang="en-US" sz="1800" dirty="0" err="1"/>
              <a:t>FLLTutorials</a:t>
            </a:r>
            <a:r>
              <a:rPr lang="en-US" sz="1800" dirty="0"/>
              <a:t> for additional tips.)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Have a plan and communicate well. </a:t>
            </a:r>
            <a:r>
              <a:rPr lang="en-US" sz="1800" dirty="0"/>
              <a:t>Make sure that you communicate everything you want to in your presentation time. Use the rubrics as your guide. 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Leave a summary sheet if allowed. </a:t>
            </a:r>
            <a:r>
              <a:rPr lang="en-US" sz="1800" dirty="0"/>
              <a:t>If you are allowed to leave documentation, include some highlights about your robot, project and core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4C223-B93E-EF4D-8E6D-761C37EF4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2363" r="2245" b="3014"/>
          <a:stretch/>
        </p:blipFill>
        <p:spPr>
          <a:xfrm>
            <a:off x="6556835" y="3557213"/>
            <a:ext cx="2139074" cy="1614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6DD6-FD96-6741-A2BB-86023801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66" y="1697128"/>
            <a:ext cx="1708027" cy="17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consolidated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Easier for teams as they do not need to find their next room</a:t>
            </a:r>
          </a:p>
          <a:p>
            <a:pPr marL="305435" indent="-305435"/>
            <a:r>
              <a:rPr lang="en-US" dirty="0"/>
              <a:t>Gives a chance for teams to get to know their judges better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Judges can evaluate throughout the session this allows judges from each core area to evaluate and ask questions. </a:t>
            </a:r>
            <a:endParaRPr lang="en-US" strike="sngStrike" dirty="0"/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During deliberations, the judges can advocate for the teams with a deeper understanding of each of the core areas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Improved judging and training due to having to recruit less judges</a:t>
            </a:r>
          </a:p>
          <a:p>
            <a:r>
              <a:rPr lang="en-US" dirty="0"/>
              <a:t>Teams still get all the presentation time they would get in individual/separated judging slots.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A036-66A8-F24D-BB87-252EAA10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7DA82-ED0A-B54D-81CF-6C03BF9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18418</TotalTime>
  <Words>537</Words>
  <Application>Microsoft Macintosh PowerPoint</Application>
  <PresentationFormat>On-screen Show (4:3)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Consolidated judging</vt:lpstr>
      <vt:lpstr>What is consolidated judging?</vt:lpstr>
      <vt:lpstr>What happens in Consolidated judging?</vt:lpstr>
      <vt:lpstr>JUDGES will fill in all three rubrics</vt:lpstr>
      <vt:lpstr>TIPS in judging</vt:lpstr>
      <vt:lpstr>Advantages of consolidated judging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303</cp:revision>
  <cp:lastPrinted>2019-01-24T13:45:34Z</cp:lastPrinted>
  <dcterms:created xsi:type="dcterms:W3CDTF">2014-10-28T21:59:38Z</dcterms:created>
  <dcterms:modified xsi:type="dcterms:W3CDTF">2023-05-29T14:52:08Z</dcterms:modified>
</cp:coreProperties>
</file>