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2" r:id="rId1"/>
    <p:sldMasterId id="2147483691" r:id="rId2"/>
    <p:sldMasterId id="2147483703" r:id="rId3"/>
    <p:sldMasterId id="2147483715" r:id="rId4"/>
    <p:sldMasterId id="2147483727" r:id="rId5"/>
    <p:sldMasterId id="2147483739" r:id="rId6"/>
    <p:sldMasterId id="2147483751" r:id="rId7"/>
    <p:sldMasterId id="2147483868" r:id="rId8"/>
    <p:sldMasterId id="2147483880" r:id="rId9"/>
    <p:sldMasterId id="2147483892" r:id="rId10"/>
    <p:sldMasterId id="2147483904" r:id="rId11"/>
  </p:sldMasterIdLst>
  <p:notesMasterIdLst>
    <p:notesMasterId r:id="rId27"/>
  </p:notesMasterIdLst>
  <p:handoutMasterIdLst>
    <p:handoutMasterId r:id="rId28"/>
  </p:handoutMasterIdLst>
  <p:sldIdLst>
    <p:sldId id="282" r:id="rId12"/>
    <p:sldId id="283" r:id="rId13"/>
    <p:sldId id="293" r:id="rId14"/>
    <p:sldId id="258" r:id="rId15"/>
    <p:sldId id="294" r:id="rId16"/>
    <p:sldId id="265" r:id="rId17"/>
    <p:sldId id="267" r:id="rId18"/>
    <p:sldId id="270" r:id="rId19"/>
    <p:sldId id="284" r:id="rId20"/>
    <p:sldId id="292" r:id="rId21"/>
    <p:sldId id="291" r:id="rId22"/>
    <p:sldId id="297" r:id="rId23"/>
    <p:sldId id="295" r:id="rId24"/>
    <p:sldId id="286" r:id="rId25"/>
    <p:sldId id="298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9" autoAdjust="0"/>
    <p:restoredTop sz="94648"/>
  </p:normalViewPr>
  <p:slideViewPr>
    <p:cSldViewPr>
      <p:cViewPr varScale="1">
        <p:scale>
          <a:sx n="112" d="100"/>
          <a:sy n="112" d="100"/>
        </p:scale>
        <p:origin x="153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handoutMaster" Target="handoutMasters/handout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5E6229F-93B1-2240-A09F-C602B390CE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7945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EAEFE4F-AFF3-1640-95DB-81357B2FC53D}" type="datetimeFigureOut">
              <a:rPr lang="en-US"/>
              <a:pPr>
                <a:defRPr/>
              </a:pPr>
              <a:t>5/29/23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9A9F093-48D1-724D-BB5D-75FC5448D3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676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0BD70A6-9805-0841-88E7-4D19CEA34D2B}" type="slidenum">
              <a:rPr lang="en-US" altLang="en-US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83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62467" name="Footer Placeholder 3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Center for Computational Neurobiology, University of Missouri</a:t>
            </a:r>
          </a:p>
        </p:txBody>
      </p:sp>
      <p:sp>
        <p:nvSpPr>
          <p:cNvPr id="62468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D214632-6C21-C441-9057-A8659EF0ED44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0429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48EDF9A-79FE-0048-AC83-C663F3B247B2}" type="slidenum">
              <a:rPr lang="en-US" altLang="en-US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3137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27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Straight Connector 4"/>
          <p:cNvCxnSpPr/>
          <p:nvPr/>
        </p:nvCxnSpPr>
        <p:spPr>
          <a:xfrm>
            <a:off x="906463" y="385445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6334125"/>
            <a:ext cx="4487863" cy="920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4487863" y="6334125"/>
            <a:ext cx="4656137" cy="9207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481138" y="5932488"/>
            <a:ext cx="2390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en-US"/>
              <a:t>By Droids Robotics</a:t>
            </a:r>
          </a:p>
        </p:txBody>
      </p:sp>
      <p:pic>
        <p:nvPicPr>
          <p:cNvPr id="9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3513" y="4938713"/>
            <a:ext cx="1317625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7" descr="EV3Lessons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22900" y="409575"/>
            <a:ext cx="34861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57200" y="409575"/>
            <a:ext cx="48418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en-US" sz="3600"/>
              <a:t>INTERMEDIATE EV3 PROGRAMMING LESSON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834640"/>
            <a:ext cx="8229600" cy="914400"/>
          </a:xfrm>
          <a:ln>
            <a:noFill/>
          </a:ln>
        </p:spPr>
        <p:txBody>
          <a:bodyPr/>
          <a:lstStyle>
            <a:lvl1pPr algn="ctr">
              <a:lnSpc>
                <a:spcPct val="85000"/>
              </a:lnSpc>
              <a:defRPr sz="4400" spc="-5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8051" y="3854305"/>
            <a:ext cx="6004883" cy="40141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71761AD-3888-304C-A0D2-53029585E7EB}" type="datetime1">
              <a:rPr lang="en-US" altLang="en-US" smtClean="0"/>
              <a:t>5/29/23</a:t>
            </a:fld>
            <a:endParaRPr lang="en-US" alt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© 2023, FLLTutorials.com, Last Edit 5/29/2023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60DEC-4D00-C145-9ACB-09B3DD7EDB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5132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5CED8-C759-074D-9AD2-5AE71DFA547C}" type="datetime1">
              <a:rPr lang="en-US" altLang="en-US" smtClean="0"/>
              <a:t>5/29/23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185B77-F652-144C-B550-9EAE96D1A6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34232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4AD0A-F795-0947-91B1-C677B78EB9FF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5816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83E1-F6D3-4F4E-9CE6-52167196ABB6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7130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8721B-4846-AD4C-BE1A-484DB7A1BEBD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891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7061-B450-BC42-8A17-EB583E63E849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126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A3393-0A79-824B-A343-8B362DFE42E0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6203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6FFA-444B-734F-8037-C7175746A765}" type="datetime1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20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02760-2B0F-8B43-80C8-0716B55EAA18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38115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5C772-EEFD-EC4C-97D5-AAFD378EE9A1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17001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3851-6922-EC4D-BEE6-A5CE3A78494F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8679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D2EF4-9635-1F40-8AA6-CA86E423700C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58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B86246F-EB71-CD40-B197-7E1B1B7DEF13}" type="datetime1">
              <a:rPr lang="en-US" altLang="en-US" smtClean="0"/>
              <a:t>5/29/23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© 2023, FLLTutorials.com, Last Edit 5/29/2023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C5539-B19A-0E4D-98D0-AA9880B8E4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490137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7C107-230B-854A-AFAC-D8FDF40BE74F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796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963ED39C-B80D-9F49-9ACB-81A51CCE73D6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2EAF479C-B4B9-CC47-B932-2FEC96BD62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45051-E032-1249-AC8B-C5EB1B15FB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401834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566720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363BD9F0-5954-8C4D-99EB-7C57C531426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48424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pPr/>
              <a:t>5/29/23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77181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D75F44E-12B4-9744-9951-3EA79CC8C6D3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51B158-F806-A54F-8454-BA936544DF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5138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7CADA09-695D-DE47-A27F-A3B7AD62FE88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D389F77-F42C-B148-B8A5-BB3BC27DDB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035524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95D41D3-07DD-2C4F-A243-52B8C5786162}" type="datetime1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A87EAEE-F321-F349-A6BE-4C4BAB1E0B0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29338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B2EB4EC-ACA4-FC49-857C-A7D689DCE540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DDEA4D5-85D1-C44B-AD7D-924AF1DFAC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7687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E31D52CC-A7E7-D343-ABEE-6B2CF5944105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28A8E8CD-EF53-8F4A-9D82-8F2CC1E945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3559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7D773D-F3C6-564F-8483-8A42C4481CD9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0D6BC79-018F-254F-9963-9CB908C1FBC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80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6363" y="2895600"/>
            <a:ext cx="147637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958263" y="0"/>
            <a:ext cx="185737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923338" y="0"/>
            <a:ext cx="90487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F8F66B-E688-CA41-9D1C-E3D8D86D690D}" type="datetime1">
              <a:rPr lang="en-US" altLang="en-US" smtClean="0"/>
              <a:t>5/29/23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2023, FLLTutorials.com, Last Edit 5/29/2023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B0ED9A0-3550-E541-BF77-1BF2B475DD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4125478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3B0F74-97B8-B647-B1F9-505930DEBEFB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F2B3BE3-9AEA-EB43-8BF9-E911F27CFC8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8884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6735F321-39FB-E445-96BF-47B1F535E944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21ACD922-57B8-8E49-8689-6EC867D57BD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91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42079-0BEE-EF4F-868F-428C4851EAB2}" type="datetime1">
              <a:rPr lang="en-US" altLang="en-US" smtClean="0"/>
              <a:t>5/29/23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269038"/>
            <a:ext cx="6413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1B65C-8C2E-FD4B-BA07-CDE5ED7054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4518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BFEAE7-AF3D-E340-98B3-CC7147BA1292}" type="datetime1">
              <a:rPr lang="en-US" altLang="en-US" smtClean="0"/>
              <a:t>5/29/23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687C10-4D50-A141-9627-5B3C242F93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30525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A42E0A-787B-9142-8813-D21B109C5FBE}" type="datetime1">
              <a:rPr lang="en-US" altLang="en-US" smtClean="0"/>
              <a:t>5/29/23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2023, FLLTutorials.com, Last Edit 5/29/2023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0175C-2580-5640-BF10-12E609C44F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958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5AE236-CEE3-6343-9617-B205959E7E05}" type="datetime1">
              <a:rPr lang="en-US" altLang="en-US" smtClean="0"/>
              <a:t>5/29/23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2023, FLLTutorials.com, Last Edit 5/29/2023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914375-B2C4-6248-A42E-4E9AA05B97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622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990D5-B1EE-DC49-ABF3-1EE52D0B9871}" type="datetime1">
              <a:rPr lang="en-US" altLang="en-US" smtClean="0"/>
              <a:t>5/29/23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2023, FLLTutorials.com, Last Edit 5/29/2023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6AA69-10F7-5C47-A975-F51AB201F5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8527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F6547-361E-0541-BF34-55AD3D75E6D0}" type="datetime1">
              <a:rPr lang="en-US" altLang="en-US" smtClean="0"/>
              <a:t>5/29/23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2023, FLLTutorials.com, Last Edit 5/29/2023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FFAB0-D980-9945-9AD9-3D9517FD9D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1520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21D924-94C8-B342-8214-8E17CA55D604}" type="datetime1">
              <a:rPr lang="en-US" altLang="en-US" smtClean="0"/>
              <a:t>5/29/23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2023, FLLTutorials.com, Last Edit 5/29/2023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52650-69DE-EF4E-9F32-B577F028A7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97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8BA04-1A3E-E94E-AB41-C810A13DB4FA}" type="datetime1">
              <a:rPr lang="en-US" altLang="en-US" smtClean="0"/>
              <a:t>5/29/23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BDC93-721D-E341-A1C6-ABDF52495D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25610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019D5-AC28-A240-9645-FC85788A713F}" type="datetime1">
              <a:rPr lang="en-US" altLang="en-US" smtClean="0"/>
              <a:t>5/29/23</a:t>
            </a:fld>
            <a:endParaRPr lang="en-US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2023, FLLTutorials.com, Last Edit 5/29/2023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9444B5B-9DCB-2043-B406-CA7E8ADA53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95077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83A66-585F-3941-A98A-121FFBDF7088}" type="datetime1">
              <a:rPr lang="en-US" altLang="en-US" smtClean="0"/>
              <a:t>5/29/23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6459E7-E397-DA48-8B0A-B8329A1C76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92433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96A33-A58F-FB40-AB53-CB159266F2E8}" type="datetime1">
              <a:rPr lang="en-US" altLang="en-US" smtClean="0"/>
              <a:t>5/29/23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7DD0B-BB07-6042-91CC-A84E4C473C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43432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6363" y="2895600"/>
            <a:ext cx="147637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8958263" y="0"/>
            <a:ext cx="185737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8904288" y="0"/>
            <a:ext cx="9207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19"/>
          <p:cNvSpPr txBox="1">
            <a:spLocks noChangeArrowheads="1"/>
          </p:cNvSpPr>
          <p:nvPr/>
        </p:nvSpPr>
        <p:spPr bwMode="auto">
          <a:xfrm>
            <a:off x="2078038" y="4119563"/>
            <a:ext cx="4965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By Sanjay and Arvind Seshan</a:t>
            </a:r>
          </a:p>
        </p:txBody>
      </p:sp>
      <p:sp>
        <p:nvSpPr>
          <p:cNvPr id="9" name="Rectangle 8"/>
          <p:cNvSpPr/>
          <p:nvPr/>
        </p:nvSpPr>
        <p:spPr>
          <a:xfrm>
            <a:off x="8996363" y="2895600"/>
            <a:ext cx="147637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8263" y="0"/>
            <a:ext cx="185737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23338" y="0"/>
            <a:ext cx="90487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75" y="2895600"/>
            <a:ext cx="147638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175" y="0"/>
            <a:ext cx="18573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3988" y="0"/>
            <a:ext cx="9207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FA1A56-E7CE-AF4D-8393-9213D4BB33A8}" type="datetime1">
              <a:rPr lang="en-US" smtClean="0"/>
              <a:t>5/29/23</a:t>
            </a:fld>
            <a:endParaRPr 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6525" cy="2825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3600" y="6342063"/>
            <a:ext cx="588963" cy="36512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EAF479C-B4B9-CC47-B932-2FEC96BD62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9" name="Picture 1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3F2940E-D6B0-4889-82D3-031E7DE99E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93" y="184726"/>
            <a:ext cx="8277216" cy="303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723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8BE9D-D50A-9949-A23F-C94630C872F1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376988"/>
            <a:ext cx="6286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3BD9F0-5954-8C4D-99EB-7C57C53142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964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EAC8AB-F502-6042-B756-7255DD950CDB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6F552-1243-514D-9FEB-2F9A99A284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2830496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4AB5C-E5D1-0842-AE71-7084355AC5D6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51B158-F806-A54F-8454-BA936544DF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486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C1812A-752F-1A40-8C09-DE45485C1920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389F77-F42C-B148-B8A5-BB3BC27DDB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10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087C70-77E6-3547-9648-8BD75B1B4A10}" type="datetime1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7EAEE-F321-F349-A6BE-4C4BAB1E0B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480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D34CFD-3247-2B46-B49B-DAF2C237D61A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DEA4D5-85D1-C44B-AD7D-924AF1DFAC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7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E039EEE-FB47-914E-8F1E-3C4ADF681789}" type="datetime1">
              <a:rPr lang="en-US" altLang="en-US" smtClean="0"/>
              <a:t>5/29/23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© 2023, FLLTutorials.com, Last Edit 5/29/2023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224FC-64E4-B74A-9D63-D222DD342B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66224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B64E2F-377D-064A-A215-65FB4B2DAEF9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A8E8CD-EF53-8F4A-9D82-8F2CC1E945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109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963814-6D0E-A64B-AD18-E9F48BA7AE45}" type="datetime1">
              <a:rPr lang="en-US" smtClean="0"/>
              <a:t>5/29/23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0D6BC79-018F-254F-9963-9CB908C1F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133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5A24C4-9800-6643-A138-DF87D6459274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2B3BE3-9AEA-EB43-8BF9-E911F27CFC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813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2CBCCB-F5A5-1941-99E3-37A8472A038A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ACD922-57B8-8E49-8689-6EC867D57B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131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C7B98-9A09-0E4B-9D97-375722E5449F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71C91E-6CCC-CF4C-80E6-0C3D73E511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2583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88B75-08E8-BD4F-8B3B-C949496793DC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54F46-8974-D543-A49C-AEE062045D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05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4397A7-7144-BB4B-B733-E1FF1D51E883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436C5-F0D3-C944-A0C2-0E76A60BE7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873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D82DD2-EE9E-6645-947A-2D96801CD097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794CB-C5DD-E646-8C32-AE8D274C61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331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6E094-B731-A641-BEDB-E87A1697941E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918203-269E-C642-8588-6D1F78FABB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865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6BAE00-0B8F-824B-BE93-25C85728E818}" type="datetime1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2A9F5-6DF2-7940-8AEE-DC3C526520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0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874" y="1569719"/>
            <a:ext cx="4115526" cy="4572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569721"/>
            <a:ext cx="4115526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68366-E1C6-6948-B5F5-D95E658FD678}" type="datetime1">
              <a:rPr lang="en-US" altLang="en-US" smtClean="0"/>
              <a:t>5/29/23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2023, FLLTutorials.com, Last Edit 5/29/2023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83690-FFF9-5A4F-8B96-5F67B8FCE4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780386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BF523-A623-4F41-BB9A-DC7A6FEF3433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839AC3-C9F7-7544-8856-D83F1A07B3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253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4B19B4-4DCE-F24A-A35D-35F44B96245D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4B439-931C-784C-913B-9F36702187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091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2716A9-5D08-9E49-B6A0-8B6CA6483C31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0D4BAF-1DEA-DC46-B7B6-27648CEF55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0282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005209-7E27-3D49-8830-05EB29FC86C9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806B49-6ABD-C444-9F93-666B062400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9994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F5C5A-EB73-AD41-8490-F1B442CB93EC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2CF49-313C-2447-A6BE-9EDE163C52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007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6363" y="2895600"/>
            <a:ext cx="147637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958263" y="0"/>
            <a:ext cx="185737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923338" y="0"/>
            <a:ext cx="90487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D008B-D571-6C42-B7A7-B6ACD65DDB48}" type="datetime1">
              <a:rPr lang="en-US" altLang="en-US" smtClean="0"/>
              <a:t>5/29/23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2023, FLLTutorials.com, Last Edit 5/29/2023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ABBF225-4E29-0746-A4A1-01ED8589FA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19411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B5EAE7-9E08-A547-A92F-305F1B629866}" type="datetime1">
              <a:rPr lang="en-US" altLang="en-US" smtClean="0"/>
              <a:t>5/29/23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6269038"/>
            <a:ext cx="6413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1A6E95-FDDA-5843-A4B0-9033FC344B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896657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06595B-8BE7-C14A-A9DD-705742646B54}" type="datetime1">
              <a:rPr lang="en-US" altLang="en-US" smtClean="0"/>
              <a:t>5/29/23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4B7A1D-B85C-F747-974D-361B0E4EE7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926992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AFA488-F601-AE43-84AC-D63279371925}" type="datetime1">
              <a:rPr lang="en-US" altLang="en-US" smtClean="0"/>
              <a:t>5/29/23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2023, FLLTutorials.com, Last Edit 5/29/2023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69F986-5B0F-A046-A701-5748E10E5C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175877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EA6911-70E9-8A4C-8E35-12E34F954517}" type="datetime1">
              <a:rPr lang="en-US" altLang="en-US" smtClean="0"/>
              <a:t>5/29/23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2023, FLLTutorials.com, Last Edit 5/29/2023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75630E-F31B-AB4F-B9FB-FFC1035998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266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874" y="1495532"/>
            <a:ext cx="411552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7874" y="2231814"/>
            <a:ext cx="4115526" cy="39556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160" y="1495532"/>
            <a:ext cx="411552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160" y="2231814"/>
            <a:ext cx="4115526" cy="39556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D6691-C5EF-754B-BCDF-2DBE2247BF2C}" type="datetime1">
              <a:rPr lang="en-US" altLang="en-US" smtClean="0"/>
              <a:t>5/29/23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2023, FLLTutorials.com, Last Edit 5/29/2023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4EB57-AD70-6F4B-BCD3-3DA5917FA3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49798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795175-FA78-2844-B74C-00638920204C}" type="datetime1">
              <a:rPr lang="en-US" altLang="en-US" smtClean="0"/>
              <a:t>5/29/23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2023, FLLTutorials.com, Last Edit 5/29/2023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9F3762-188B-2E47-BABF-63297FFF28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573806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DDD544-FE50-E245-8DDC-D7BBF55E65E6}" type="datetime1">
              <a:rPr lang="en-US" altLang="en-US" smtClean="0"/>
              <a:t>5/29/23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2023, FLLTutorials.com, Last Edit 5/29/2023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6E22E-2ED5-AE45-B20B-A30638D754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40043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46872B-3002-A949-B920-04182D6743AA}" type="datetime1">
              <a:rPr lang="en-US" altLang="en-US" smtClean="0"/>
              <a:t>5/29/23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2023, FLLTutorials.com, Last Edit 5/29/2023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2CC76-3178-7942-AA70-D518E69007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863853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ECDD8F-1FF6-4F47-AE44-618E04F73C0B}" type="datetime1">
              <a:rPr lang="en-US" altLang="en-US" smtClean="0"/>
              <a:t>5/29/23</a:t>
            </a:fld>
            <a:endParaRPr lang="en-US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2023, FLLTutorials.com, Last Edit 5/29/2023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394D955-64FE-2547-ADE5-3D97A4B387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79016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C3B08A-9A2B-5C4A-A8E0-1E265664939F}" type="datetime1">
              <a:rPr lang="en-US" altLang="en-US" smtClean="0"/>
              <a:t>5/29/23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4A7E3E-5F3D-C940-BF68-124B7928DC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760884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D24D7-BEC3-7344-B791-52DB794DC7D4}" type="datetime1">
              <a:rPr lang="en-US" altLang="en-US" smtClean="0"/>
              <a:t>5/29/23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867B0-9C97-1340-910A-5BC7EEC158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092641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96363" y="2895600"/>
            <a:ext cx="147637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8958263" y="0"/>
            <a:ext cx="185737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8904288" y="0"/>
            <a:ext cx="9207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563" y="400050"/>
            <a:ext cx="7742237" cy="287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9"/>
          <p:cNvSpPr txBox="1">
            <a:spLocks noChangeArrowheads="1"/>
          </p:cNvSpPr>
          <p:nvPr/>
        </p:nvSpPr>
        <p:spPr bwMode="auto">
          <a:xfrm>
            <a:off x="2078038" y="4119563"/>
            <a:ext cx="4965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/>
              <a:t>By Sanjay and Arvind Seshan</a:t>
            </a:r>
          </a:p>
        </p:txBody>
      </p:sp>
      <p:sp>
        <p:nvSpPr>
          <p:cNvPr id="9" name="Rectangle 8"/>
          <p:cNvSpPr/>
          <p:nvPr/>
        </p:nvSpPr>
        <p:spPr>
          <a:xfrm>
            <a:off x="8996363" y="2895600"/>
            <a:ext cx="147637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8263" y="0"/>
            <a:ext cx="185737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23338" y="0"/>
            <a:ext cx="90487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75" y="2895600"/>
            <a:ext cx="147638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175" y="0"/>
            <a:ext cx="18573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3988" y="0"/>
            <a:ext cx="9207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E50CD-6244-D94B-B2D7-A4BF3A3E4B3C}" type="datetime1">
              <a:rPr lang="en-US" smtClean="0"/>
              <a:t>5/29/23</a:t>
            </a:fld>
            <a:endParaRPr 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6525" cy="2825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3600" y="6342063"/>
            <a:ext cx="588963" cy="36512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40D122F-6959-C14C-A5FE-31947FC5E8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7770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7CEC9F-5D26-D444-B56B-35C51C3FF0DB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376988"/>
            <a:ext cx="6286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4AFDEC-66A3-FF47-A9B3-5190D86F60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81440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D8843-D6FC-DE45-B018-3C4155880123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14A969-C786-9243-864A-8A56743245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49467352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78712E-BEE2-D14D-9D56-E189F0F85A23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3A8A7-52D4-404A-BDF7-3550436AA5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38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C35016-F268-C441-9C99-1473A664D276}" type="datetime1">
              <a:rPr lang="en-US" altLang="en-US" smtClean="0"/>
              <a:t>5/29/23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© 2023, FLLTutorials.com, Last Edit 5/29/2023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CCA724-74DF-C740-8799-9F5F30AD84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303154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6EA96-56B1-CB45-969C-3B2BC217C184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B945C6-DD16-E74F-AB9C-F753F874C6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0618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9DDFF5-3A95-9440-922A-3CCE73BEF0C0}" type="datetime1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B33F0F-464E-714E-8C7B-39DE0847D8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0321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B0F26-A61F-F448-AA67-915EF874079C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C5D311-E3A3-904A-A6EA-A0E1B1D667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5394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D9C93F-74CF-F54E-9412-7E6046097F70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316847-FD38-4F48-AD17-C3795DD6C1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3010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EF0208-3614-2F4F-BEF6-696BE0CCF286}" type="datetime1">
              <a:rPr lang="en-US" smtClean="0"/>
              <a:t>5/29/23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7D48B49-C895-0E4C-8AD5-5555773B50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5104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EF0461-1182-154D-ADC5-18EF12282EB3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9D0B9-E544-1A4C-A71F-0B43945520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0328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09AE7F-732F-F547-BB04-0DA2C9DA93F0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219" y="5885656"/>
            <a:ext cx="13160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9FC0A7-43F5-194E-86BE-6865293265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2317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A09FE-A3D8-3E49-8BE7-77058305FCB1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72FD6-C58A-9141-8C05-3E53069FA7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5793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C91011-8336-1048-951F-17BD9ACB0F50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C5F440-DE9A-BA4A-AD00-04095DECFA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7256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53D78-CF50-A547-B7AA-1B94FB0C3ADE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5A45B6-C6B4-6C49-8BF5-2BDEC0BB8F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1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1905AA7-795D-BD48-9203-12F1CC6BEE04}" type="datetime1">
              <a:rPr lang="en-US" altLang="en-US" smtClean="0"/>
              <a:t>5/29/23</a:t>
            </a:fld>
            <a:endParaRPr lang="en-US" alt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© 2023, FLLTutorials.com, Last Edit 5/29/2023</a:t>
            </a: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C160E-B4B8-804C-BF74-A12240CF4D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372979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8A70BD-DDC3-E448-89B5-31559E0C3F72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4068B6-4201-C242-942C-CC8A5FA207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5513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70E893-BC2C-8945-B4DB-CA94D1C24646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85B3B1-9394-4F46-88D8-578B2B0071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7163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5C95B-5BFC-7B44-A7EC-BE6F3A1C1792}" type="datetime1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731E2-8E67-924C-8845-E1D86F1DC8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934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8120E-C10A-5047-9336-C77818385957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ACA4F-0675-A644-90C1-9BF0B8BBF0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5326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49462-C32C-8A4D-AA1D-CE529E188C91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D6FCCA-69C8-574D-A5E8-6ACA96019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2794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730BE-D44F-9349-B4E7-608890641FFD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5AF80-97F3-8E4D-879F-1F35553DB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2670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BB006C-15F8-C14D-9201-672D18274305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F737D9-022D-C444-885C-0E06EFDA86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1980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D99CF-B6F6-0C48-839B-46E83988D790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037E67-A392-D847-8389-5E49E6D617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5865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C28744-499A-7240-8B4C-A9664101988C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40D122F-6959-C14C-A5FE-31947FC5E8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183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1BFC61-21DC-6A43-B327-85FD5AF52137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pPr>
              <a:defRPr/>
            </a:pPr>
            <a:fld id="{9E4AFDEC-66A3-FF47-A9B3-5190D86F60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16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3030538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49250" y="6459538"/>
            <a:ext cx="1963738" cy="365125"/>
          </a:xfrm>
        </p:spPr>
        <p:txBody>
          <a:bodyPr/>
          <a:lstStyle>
            <a:lvl1pPr algn="l">
              <a:defRPr smtClean="0"/>
            </a:lvl1pPr>
          </a:lstStyle>
          <a:p>
            <a:pPr>
              <a:defRPr/>
            </a:pPr>
            <a:fld id="{E3FFB6B4-25BE-A048-98B2-1C8CD3B98DD5}" type="datetime1">
              <a:rPr lang="en-US" altLang="en-US" smtClean="0"/>
              <a:t>5/29/23</a:t>
            </a:fld>
            <a:endParaRPr lang="en-US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538"/>
            <a:ext cx="3486150" cy="365125"/>
          </a:xfrm>
        </p:spPr>
        <p:txBody>
          <a:bodyPr/>
          <a:lstStyle>
            <a:lvl1pPr algn="l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© 2023, FLLTutorials.com, Last Edit 5/29/2023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05B315D-36C8-F54A-9E8C-E2F579B6ED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032651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9381C8-4D53-374A-AC7C-588AF79AA79A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14A969-C786-9243-864A-8A56743245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163169908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FF1815-D070-FC40-89CC-2FAABC29656B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03A8A7-52D4-404A-BDF7-3550436AA52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3259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2BEB83-47FC-1A40-BAAB-6B00AAE23740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B945C6-DD16-E74F-AB9C-F753F874C6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0098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6B34DD-ED4A-5E4C-BEFF-E0FAEECC872D}" type="datetime1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B33F0F-464E-714E-8C7B-39DE0847D8A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586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92568C-6934-EA4B-946F-EA916E0A3B59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C5D311-E3A3-904A-A6EA-A0E1B1D667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627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96830F-F772-084A-AEEF-54756D2C648A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316847-FD38-4F48-AD17-C3795DD6C1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121010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02DC46-8F58-F743-BBCB-17546573C864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7D48B49-C895-0E4C-8AD5-5555773B50F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7540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8D87D7-6780-5A43-B4AB-A033C76EF45E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79D0B9-E544-1A4C-A71F-0B43945520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961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35B1A2-487F-A34E-8D2C-4799DE1D2E3A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FC0A7-43F5-194E-86BE-6865293265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0816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AFA36-C7E4-784B-9E6F-1191F1E4078F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953000"/>
            <a:ext cx="914241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491490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82565B9-4784-A04B-AA92-379758F07BF7}" type="datetime1">
              <a:rPr lang="en-US" altLang="en-US" smtClean="0"/>
              <a:t>5/29/23</a:t>
            </a:fld>
            <a:endParaRPr lang="en-US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© 2023, FLLTutorials.com, Last Edit 5/29/2023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2F53F1-5EA1-424F-A67E-843E62C05E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611031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AB6F-E5D9-294A-888B-0C2CCBE00F3D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05672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946D8-EFC4-D24D-BE89-D54F81F083A9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111214881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6239-33D0-A54F-9AC6-B5D1697B01A7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341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2841-E80B-364C-AA81-6DAC67052328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172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0CBF-2E98-6449-8376-D3CC52460418}" type="datetime1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3880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06E0A-813C-3949-8919-BB533706CC58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0321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5C8A-09CE-DC42-AE6E-6D02C7640F74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533222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97433-7544-104F-A3ED-6070801928E8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8065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0C87-ECAC-F640-A972-AAC19AC44966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355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477F-36E8-FF46-B208-7FB06B078367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8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5"/>
            <a:ext cx="4487863" cy="920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87338"/>
            <a:ext cx="8596313" cy="873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504950"/>
            <a:ext cx="8596313" cy="465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EF352BA-E151-6745-9696-B1E148E786C2}" type="datetime1">
              <a:rPr lang="en-US" altLang="en-US" smtClean="0"/>
              <a:t>5/29/23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F7F174C-40D8-4B47-8DBF-4EF54E91CC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28600" y="1335088"/>
            <a:ext cx="859631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487863" y="6334125"/>
            <a:ext cx="4656137" cy="9207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791" r:id="rId2"/>
    <p:sldLayoutId id="2147483841" r:id="rId3"/>
    <p:sldLayoutId id="2147483792" r:id="rId4"/>
    <p:sldLayoutId id="2147483793" r:id="rId5"/>
    <p:sldLayoutId id="2147483794" r:id="rId6"/>
    <p:sldLayoutId id="2147483842" r:id="rId7"/>
    <p:sldLayoutId id="2147483843" r:id="rId8"/>
    <p:sldLayoutId id="2147483844" r:id="rId9"/>
    <p:sldLayoutId id="2147483795" r:id="rId10"/>
    <p:sldLayoutId id="2147483845" r:id="rId11"/>
  </p:sldLayoutIdLst>
  <p:hf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7940F-16F7-FA43-9AAE-951383AFD2F3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3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AE8D72-8133-BD4C-9ABB-B6CCBBAC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989EE4CA-FB51-B845-863A-232F294BFC2F}" type="datetime1">
              <a:rPr lang="en-US" altLang="en-US" smtClean="0"/>
              <a:t>5/29/23</a:t>
            </a:fld>
            <a:endParaRPr lang="en-US" alt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© 2023, FLLTutorials.com, Last Edit 5/29/2023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5F7F174C-40D8-4B47-8DBF-4EF54E91CCB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8245475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9247E13-3F32-454B-9D27-DBA5E81F266E}" type="datetime1">
              <a:rPr lang="en-US" altLang="en-US" smtClean="0"/>
              <a:t>5/29/23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863" y="6354763"/>
            <a:ext cx="703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76FE7EC-8B91-A44E-954A-ECF1DE1D7E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8996363" y="2895600"/>
            <a:ext cx="147637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8263" y="0"/>
            <a:ext cx="185737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12225" y="0"/>
            <a:ext cx="9207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48" r:id="rId9"/>
    <p:sldLayoutId id="2147483802" r:id="rId10"/>
    <p:sldLayoutId id="2147483803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600" kern="1200" cap="all" spc="-6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9pPr>
    </p:titleStyle>
    <p:bodyStyle>
      <a:lvl1pPr algn="l" rtl="0" fontAlgn="base">
        <a:spcBef>
          <a:spcPct val="20000"/>
        </a:spcBef>
        <a:spcAft>
          <a:spcPts val="600"/>
        </a:spcAft>
        <a:buFont typeface="Arial" charset="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77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8245475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3C10EA9-B133-EA4B-A55D-A762BA68D50C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250" y="6357938"/>
            <a:ext cx="6667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6A2F0B-2976-9B44-BC02-AD452B7D50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363" y="2895600"/>
            <a:ext cx="147637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8263" y="0"/>
            <a:ext cx="185737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16988" y="0"/>
            <a:ext cx="9207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dirty="0"/>
              <a:t>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75" y="2895600"/>
            <a:ext cx="147638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175" y="0"/>
            <a:ext cx="18573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3988" y="0"/>
            <a:ext cx="9207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04" r:id="rId4"/>
    <p:sldLayoutId id="2147483805" r:id="rId5"/>
    <p:sldLayoutId id="2147483806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600" kern="1200" cap="all" spc="-6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9pPr>
    </p:titleStyle>
    <p:bodyStyle>
      <a:lvl1pPr algn="l" rtl="0" fontAlgn="base">
        <a:spcBef>
          <a:spcPct val="20000"/>
        </a:spcBef>
        <a:spcAft>
          <a:spcPts val="600"/>
        </a:spcAft>
        <a:buFont typeface="Arial" charset="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379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3C2F489-3E80-6640-AE9C-166439392F4C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A9B4CF6-24FC-094E-8845-F9C4791EBE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hf hd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8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8245475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283694B-D5F3-ED4D-8B89-8FF87F81F939}" type="datetime1">
              <a:rPr lang="en-US" altLang="en-US" smtClean="0"/>
              <a:t>5/29/23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863" y="6354763"/>
            <a:ext cx="703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AED5E5E-3114-BC48-993E-6F2C237B47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8996363" y="2895600"/>
            <a:ext cx="147637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8263" y="0"/>
            <a:ext cx="185737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12225" y="0"/>
            <a:ext cx="9207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59" r:id="rId9"/>
    <p:sldLayoutId id="2147483824" r:id="rId10"/>
    <p:sldLayoutId id="2147483825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600" kern="1200" cap="all" spc="-6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9pPr>
    </p:titleStyle>
    <p:bodyStyle>
      <a:lvl1pPr algn="l" rtl="0" fontAlgn="base">
        <a:spcBef>
          <a:spcPct val="20000"/>
        </a:spcBef>
        <a:spcAft>
          <a:spcPts val="600"/>
        </a:spcAft>
        <a:buFont typeface="Arial" charset="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584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8245475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0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07D4CD7-197B-4A4A-A3CA-186A554EEC6D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416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250" y="6357938"/>
            <a:ext cx="6667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DEF166-FE31-BA43-97BE-40BD9FA5E2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363" y="2895600"/>
            <a:ext cx="147637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8263" y="0"/>
            <a:ext cx="185737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dirty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16988" y="0"/>
            <a:ext cx="9207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dirty="0"/>
              <a:t>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75" y="2895600"/>
            <a:ext cx="147638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175" y="0"/>
            <a:ext cx="18573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3988" y="0"/>
            <a:ext cx="9207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26" r:id="rId4"/>
    <p:sldLayoutId id="2147483827" r:id="rId5"/>
    <p:sldLayoutId id="2147483828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600" kern="1200" cap="all" spc="-6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charset="0"/>
        </a:defRPr>
      </a:lvl9pPr>
    </p:titleStyle>
    <p:bodyStyle>
      <a:lvl1pPr algn="l" rtl="0" fontAlgn="base">
        <a:spcBef>
          <a:spcPct val="20000"/>
        </a:spcBef>
        <a:spcAft>
          <a:spcPts val="600"/>
        </a:spcAft>
        <a:buFont typeface="Arial" charset="0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686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3E782FB-A82C-9B48-820D-92C8F2CD8ED8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48D21A4-60D9-1C46-B79D-C906E2E1B0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5AEBB79-ACB3-B947-93AC-21779428C4E2}" type="datetime1">
              <a:rPr lang="en-US" altLang="en-US" smtClean="0"/>
              <a:t>5/29/23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© 2023, FLLTutorials.com,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F7F174C-40D8-4B47-8DBF-4EF54E91CCB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5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74BC4413-2B44-3C4D-B851-033ACB04C4D9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2023, FLLTutorials.com, Last Edit 5/29/2023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1719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5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1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gears.sariel.pl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technicopedia.com/fundamentals.html" TargetMode="External"/><Relationship Id="rId2" Type="http://schemas.openxmlformats.org/officeDocument/2006/relationships/hyperlink" Target="http://sariel.pl/2009/09/gears-tutorial/" TargetMode="External"/><Relationship Id="rId1" Type="http://schemas.openxmlformats.org/officeDocument/2006/relationships/slideLayout" Target="../slideLayouts/slideLayout1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2.xml"/><Relationship Id="rId6" Type="http://schemas.openxmlformats.org/officeDocument/2006/relationships/image" Target="../media/image23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www.flltutorials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12.xml"/><Relationship Id="rId5" Type="http://schemas.openxmlformats.org/officeDocument/2006/relationships/hyperlink" Target="http://technicopedia.com/fundamentals.html" TargetMode="External"/><Relationship Id="rId4" Type="http://schemas.openxmlformats.org/officeDocument/2006/relationships/image" Target="../media/image1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/>
              <a:t>Gearing for </a:t>
            </a:r>
            <a:r>
              <a:rPr lang="en-US" dirty="0" err="1"/>
              <a:t>lego</a:t>
            </a:r>
            <a:r>
              <a:rPr lang="en-US" dirty="0"/>
              <a:t> robots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buFont typeface="Arial" pitchFamily="34" charset="0"/>
              <a:buNone/>
              <a:defRPr/>
            </a:pPr>
            <a:r>
              <a:rPr lang="en-US"/>
              <a:t>Seshan brothers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PROBLEMS with LEGO gears</a:t>
            </a:r>
            <a:endParaRPr lang="en-US" dirty="0"/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en-US" sz="2400"/>
              <a:t>Two common problems that you might face:</a:t>
            </a:r>
          </a:p>
          <a:p>
            <a:pPr marL="800100" lvl="1" indent="-342900"/>
            <a:r>
              <a:rPr lang="en-US" altLang="en-US" sz="2000"/>
              <a:t>Gear Slip: Slippage is when the teeth skip on the gears when you apply power</a:t>
            </a:r>
          </a:p>
          <a:p>
            <a:pPr marL="342900" indent="-342900">
              <a:buFont typeface="Arial" charset="0"/>
              <a:buChar char="•"/>
            </a:pPr>
            <a:endParaRPr lang="en-US" altLang="en-US" sz="2400"/>
          </a:p>
          <a:p>
            <a:pPr marL="800100" lvl="1" indent="-342900"/>
            <a:r>
              <a:rPr lang="en-US" altLang="en-US" sz="2000"/>
              <a:t>Gear Backlash:  Backlash is space between the teeth where the gears mesh. When the space is too much, it is called slack/slop. When there is too little, you create too much friction.</a:t>
            </a:r>
            <a:endParaRPr lang="en-US" altLang="en-US" sz="2000" dirty="0"/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1EF3A1C-0ECC-DC4D-BDCD-0E638A9682C8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22533" name="TextBox 7"/>
          <p:cNvSpPr txBox="1">
            <a:spLocks noChangeArrowheads="1"/>
          </p:cNvSpPr>
          <p:nvPr/>
        </p:nvSpPr>
        <p:spPr bwMode="auto">
          <a:xfrm>
            <a:off x="762000" y="4724400"/>
            <a:ext cx="76946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dirty="0"/>
              <a:t>Solution:  Try to avoid long sequences of gears. Use a gear box. Mesh gears according to specification.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D9D95-AE86-038A-0E1E-F772C8528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Gear boxes Can be helpful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3657600" cy="4654550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en-US" dirty="0"/>
              <a:t>Gear boxes can help reduce some of the issues you may face when building with gears.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en-US" dirty="0"/>
              <a:t>Some are pre-built (with gears included)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en-US" dirty="0"/>
              <a:t>Some need gears inserted into a gear box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en-US" dirty="0"/>
              <a:t>Some can be assembled from scratch using technic pieces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A4BA9A4-80D6-3E46-ACA9-55CC5FFB5E6A}" type="slidenum">
              <a:rPr lang="en-US" altLang="en-US"/>
              <a:pPr/>
              <a:t>11</a:t>
            </a:fld>
            <a:endParaRPr lang="en-US" altLang="en-US"/>
          </a:p>
        </p:txBody>
      </p:sp>
      <p:pic>
        <p:nvPicPr>
          <p:cNvPr id="23557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4354512" y="2392633"/>
            <a:ext cx="4800600" cy="314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TextBox 5"/>
          <p:cNvSpPr txBox="1">
            <a:spLocks noChangeArrowheads="1"/>
          </p:cNvSpPr>
          <p:nvPr/>
        </p:nvSpPr>
        <p:spPr bwMode="auto">
          <a:xfrm>
            <a:off x="6975474" y="3534046"/>
            <a:ext cx="8382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100"/>
              <a:t>Pre-built</a:t>
            </a:r>
          </a:p>
        </p:txBody>
      </p:sp>
      <p:sp>
        <p:nvSpPr>
          <p:cNvPr id="23559" name="TextBox 7"/>
          <p:cNvSpPr txBox="1">
            <a:spLocks noChangeArrowheads="1"/>
          </p:cNvSpPr>
          <p:nvPr/>
        </p:nvSpPr>
        <p:spPr bwMode="auto">
          <a:xfrm>
            <a:off x="5375274" y="4448446"/>
            <a:ext cx="8382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100"/>
              <a:t>Pre-built</a:t>
            </a:r>
          </a:p>
        </p:txBody>
      </p:sp>
      <p:sp>
        <p:nvSpPr>
          <p:cNvPr id="23560" name="TextBox 8"/>
          <p:cNvSpPr txBox="1">
            <a:spLocks noChangeArrowheads="1"/>
          </p:cNvSpPr>
          <p:nvPr/>
        </p:nvSpPr>
        <p:spPr bwMode="auto">
          <a:xfrm>
            <a:off x="6224587" y="4448446"/>
            <a:ext cx="8382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100"/>
              <a:t>Pre-built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86124C-DA7F-55DC-9688-22EEB68C4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09600"/>
            <a:ext cx="7989752" cy="796909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RACK GEARS For Vertical &amp; Horizontal Movement</a:t>
            </a:r>
          </a:p>
        </p:txBody>
      </p:sp>
      <p:sp>
        <p:nvSpPr>
          <p:cNvPr id="6553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4ECAF60-F140-E14C-AF19-DBF808F5D925}" type="slidenum">
              <a:rPr lang="en-US" altLang="en-US"/>
              <a:pPr/>
              <a:t>12</a:t>
            </a:fld>
            <a:endParaRPr lang="en-US" altLang="en-US"/>
          </a:p>
        </p:txBody>
      </p:sp>
      <p:pic>
        <p:nvPicPr>
          <p:cNvPr id="65540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86200" y="4999038"/>
            <a:ext cx="4114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1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8335"/>
          <a:stretch>
            <a:fillRect/>
          </a:stretch>
        </p:blipFill>
        <p:spPr bwMode="auto">
          <a:xfrm>
            <a:off x="762000" y="1752600"/>
            <a:ext cx="2438400" cy="288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2" name="TextBox 8"/>
          <p:cNvSpPr txBox="1">
            <a:spLocks noChangeArrowheads="1"/>
          </p:cNvSpPr>
          <p:nvPr/>
        </p:nvSpPr>
        <p:spPr bwMode="auto">
          <a:xfrm>
            <a:off x="760413" y="4824413"/>
            <a:ext cx="22098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Support structure of Wall-E7 by Marc-Andre Bazergui is made with rack gears</a:t>
            </a:r>
          </a:p>
        </p:txBody>
      </p:sp>
      <p:sp>
        <p:nvSpPr>
          <p:cNvPr id="65543" name="TextBox 11"/>
          <p:cNvSpPr txBox="1">
            <a:spLocks noChangeArrowheads="1"/>
          </p:cNvSpPr>
          <p:nvPr/>
        </p:nvSpPr>
        <p:spPr bwMode="auto">
          <a:xfrm>
            <a:off x="3921125" y="4221163"/>
            <a:ext cx="41021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PIX3L PLOTT3R by Sanjay and Arvind Seshan uses rack gears</a:t>
            </a:r>
          </a:p>
        </p:txBody>
      </p:sp>
      <p:pic>
        <p:nvPicPr>
          <p:cNvPr id="65544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43400" y="1636713"/>
            <a:ext cx="2978150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4FC6E0-657B-730D-7A86-21A278CAB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USEFUL ONLINE GEAR TOOL</a:t>
            </a:r>
          </a:p>
        </p:txBody>
      </p:sp>
      <p:pic>
        <p:nvPicPr>
          <p:cNvPr id="66562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57200" y="1588638"/>
            <a:ext cx="5943600" cy="3954463"/>
          </a:xfrm>
        </p:spPr>
      </p:pic>
      <p:sp>
        <p:nvSpPr>
          <p:cNvPr id="6656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A8C124C-E265-E348-A70D-093869441FEC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66565" name="TextBox 6"/>
          <p:cNvSpPr txBox="1">
            <a:spLocks noChangeArrowheads="1"/>
          </p:cNvSpPr>
          <p:nvPr/>
        </p:nvSpPr>
        <p:spPr bwMode="auto">
          <a:xfrm>
            <a:off x="654284" y="5847468"/>
            <a:ext cx="4724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dirty="0">
                <a:hlinkClick r:id="rId3"/>
              </a:rPr>
              <a:t>http://gears.sariel.pl/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23525-7365-5C2D-61DD-6597ADF4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OTHER Useful resources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/>
              <a:t>More about gears: </a:t>
            </a:r>
            <a:r>
              <a:rPr lang="en-US" altLang="en-US">
                <a:hlinkClick r:id="rId2"/>
              </a:rPr>
              <a:t>http://sariel.pl/2009/09/gears-tutorial/</a:t>
            </a:r>
            <a:endParaRPr lang="en-US" altLang="en-US"/>
          </a:p>
          <a:p>
            <a:r>
              <a:rPr lang="en-US" altLang="en-US"/>
              <a:t>Gear animations: </a:t>
            </a:r>
            <a:r>
              <a:rPr lang="en-US" altLang="en-US">
                <a:hlinkClick r:id="rId3"/>
              </a:rPr>
              <a:t>http://technicopedia.com/fundamentals.html</a:t>
            </a:r>
            <a:endParaRPr lang="en-US" altLang="en-US"/>
          </a:p>
          <a:p>
            <a:r>
              <a:rPr lang="en-US" altLang="en-US"/>
              <a:t>Technic Gearing: </a:t>
            </a:r>
            <a:r>
              <a:rPr lang="en-US" altLang="en-US" b="0"/>
              <a:t>Books by Yoshihito Isogawa</a:t>
            </a: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64B1D98-F05E-714B-9251-D6C90E20073D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F10282-E518-3906-5CFD-06077033A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This tutorial was created by Sanjay </a:t>
            </a:r>
            <a:r>
              <a:rPr lang="en-US" dirty="0" err="1"/>
              <a:t>Seshan</a:t>
            </a:r>
            <a:r>
              <a:rPr lang="en-US" dirty="0"/>
              <a:t> and Arvind </a:t>
            </a:r>
            <a:r>
              <a:rPr lang="en-US" dirty="0" err="1"/>
              <a:t>Seshan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More lessons at </a:t>
            </a:r>
            <a:r>
              <a:rPr lang="en-US" dirty="0">
                <a:hlinkClick r:id="rId3"/>
              </a:rPr>
              <a:t>www.ev3lessons</a:t>
            </a:r>
            <a:r>
              <a:rPr lang="en-US">
                <a:hlinkClick r:id="rId3"/>
              </a:rPr>
              <a:t>.com</a:t>
            </a:r>
            <a:r>
              <a:rPr lang="en-US"/>
              <a:t> and </a:t>
            </a:r>
            <a:r>
              <a:rPr lang="en-US">
                <a:hlinkClick r:id="rId4"/>
              </a:rPr>
              <a:t>www.flltutorials.com</a:t>
            </a:r>
            <a:endParaRPr lang="en-US"/>
          </a:p>
          <a:p>
            <a:pPr marL="342900" indent="-342900">
              <a:buFont typeface="Arial" charset="0"/>
              <a:buChar char="•"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FF1FEF-1058-4878-CABD-F7279D4C1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1321499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Objectives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Learn about the different types of LEGO gears and what you use them for</a:t>
            </a:r>
          </a:p>
          <a:p>
            <a:r>
              <a:rPr lang="en-US" altLang="en-US" dirty="0"/>
              <a:t>Learn how to calculate gear ratios</a:t>
            </a:r>
          </a:p>
          <a:p>
            <a:r>
              <a:rPr lang="en-US" altLang="en-US" dirty="0"/>
              <a:t>Learn some useful gearing techniques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D12F975-0285-474F-86F4-5F69AF159A06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95A115-0AAF-9880-EFBF-2CBE3BC36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 dirty="0"/>
              <a:t>What Is a Gear?</a:t>
            </a:r>
          </a:p>
        </p:txBody>
      </p:sp>
      <p:sp>
        <p:nvSpPr>
          <p:cNvPr id="61441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A gear is a wheel with teeth that meshes with another gear</a:t>
            </a:r>
          </a:p>
          <a:p>
            <a:r>
              <a:rPr lang="en-US" altLang="en-US" dirty="0"/>
              <a:t>There are many different kinds of gears</a:t>
            </a:r>
          </a:p>
          <a:p>
            <a:r>
              <a:rPr lang="en-US" altLang="en-US" dirty="0"/>
              <a:t>Gears are used to </a:t>
            </a:r>
          </a:p>
          <a:p>
            <a:pPr lvl="1"/>
            <a:r>
              <a:rPr lang="en-US" altLang="en-US" dirty="0"/>
              <a:t>Change speed</a:t>
            </a:r>
          </a:p>
          <a:p>
            <a:pPr lvl="1"/>
            <a:r>
              <a:rPr lang="en-US" altLang="en-US" dirty="0"/>
              <a:t>Change torque </a:t>
            </a:r>
          </a:p>
          <a:p>
            <a:pPr lvl="1"/>
            <a:r>
              <a:rPr lang="en-US" altLang="en-US" dirty="0"/>
              <a:t>Change direction</a:t>
            </a:r>
          </a:p>
        </p:txBody>
      </p:sp>
      <p:sp>
        <p:nvSpPr>
          <p:cNvPr id="61442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7800476" y="6392242"/>
            <a:ext cx="77046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A8B0E14-73A0-6C42-94C0-6A871044D6BF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CD16D-A5C1-72BA-C813-22690FD77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</a:t>
            </a:r>
            <a:r>
              <a:rPr lang="en-US" dirty="0" err="1"/>
              <a:t>FLLTutorials.com</a:t>
            </a:r>
            <a:r>
              <a:rPr lang="en-US" dirty="0"/>
              <a:t>, Last Edit 5/29/2023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2"/>
          <p:cNvSpPr>
            <a:spLocks noGrp="1" noChangeArrowheads="1"/>
          </p:cNvSpPr>
          <p:nvPr>
            <p:ph type="title"/>
          </p:nvPr>
        </p:nvSpPr>
        <p:spPr/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en-US" cap="none" dirty="0"/>
              <a:t>COMMON LEGO GEARS</a:t>
            </a:r>
            <a:endParaRPr lang="en-US" altLang="en-US" cap="none" dirty="0">
              <a:ea typeface="Arial" charset="0"/>
              <a:cs typeface="Arial" charset="0"/>
            </a:endParaRPr>
          </a:p>
        </p:txBody>
      </p:sp>
      <p:sp>
        <p:nvSpPr>
          <p:cNvPr id="17428" name="Slide Number Placeholder 2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7368540-AD78-8548-9FCD-770663740410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7410" name="TextBox 2"/>
          <p:cNvSpPr txBox="1">
            <a:spLocks noChangeArrowheads="1"/>
          </p:cNvSpPr>
          <p:nvPr/>
        </p:nvSpPr>
        <p:spPr bwMode="auto">
          <a:xfrm>
            <a:off x="952500" y="1600200"/>
            <a:ext cx="9906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000"/>
              <a:t>Turntable</a:t>
            </a:r>
          </a:p>
        </p:txBody>
      </p:sp>
      <p:sp>
        <p:nvSpPr>
          <p:cNvPr id="17411" name="TextBox 5"/>
          <p:cNvSpPr txBox="1">
            <a:spLocks noChangeArrowheads="1"/>
          </p:cNvSpPr>
          <p:nvPr/>
        </p:nvSpPr>
        <p:spPr bwMode="auto">
          <a:xfrm>
            <a:off x="7794625" y="5364163"/>
            <a:ext cx="9906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000"/>
              <a:t>Worm Gear</a:t>
            </a:r>
          </a:p>
        </p:txBody>
      </p:sp>
      <p:sp>
        <p:nvSpPr>
          <p:cNvPr id="17412" name="TextBox 6"/>
          <p:cNvSpPr txBox="1">
            <a:spLocks noChangeArrowheads="1"/>
          </p:cNvSpPr>
          <p:nvPr/>
        </p:nvSpPr>
        <p:spPr bwMode="auto">
          <a:xfrm>
            <a:off x="4992688" y="1652588"/>
            <a:ext cx="990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000"/>
              <a:t>Rack Gear</a:t>
            </a:r>
          </a:p>
        </p:txBody>
      </p:sp>
      <p:sp>
        <p:nvSpPr>
          <p:cNvPr id="17413" name="TextBox 8"/>
          <p:cNvSpPr txBox="1">
            <a:spLocks noChangeArrowheads="1"/>
          </p:cNvSpPr>
          <p:nvPr/>
        </p:nvSpPr>
        <p:spPr bwMode="auto">
          <a:xfrm>
            <a:off x="5219700" y="2566988"/>
            <a:ext cx="9906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000"/>
              <a:t>Spur Gears</a:t>
            </a:r>
          </a:p>
        </p:txBody>
      </p:sp>
      <p:sp>
        <p:nvSpPr>
          <p:cNvPr id="17414" name="TextBox 9"/>
          <p:cNvSpPr txBox="1">
            <a:spLocks noChangeArrowheads="1"/>
          </p:cNvSpPr>
          <p:nvPr/>
        </p:nvSpPr>
        <p:spPr bwMode="auto">
          <a:xfrm>
            <a:off x="4960938" y="3411538"/>
            <a:ext cx="146685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000"/>
              <a:t>Double Bevel Gears</a:t>
            </a:r>
          </a:p>
        </p:txBody>
      </p:sp>
      <p:sp>
        <p:nvSpPr>
          <p:cNvPr id="17415" name="TextBox 10"/>
          <p:cNvSpPr txBox="1">
            <a:spLocks noChangeArrowheads="1"/>
          </p:cNvSpPr>
          <p:nvPr/>
        </p:nvSpPr>
        <p:spPr bwMode="auto">
          <a:xfrm>
            <a:off x="4514850" y="5305425"/>
            <a:ext cx="14097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000"/>
              <a:t>Single Bevel Gears</a:t>
            </a:r>
          </a:p>
        </p:txBody>
      </p:sp>
      <p:pic>
        <p:nvPicPr>
          <p:cNvPr id="17416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59000" y="1647825"/>
            <a:ext cx="6680200" cy="377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7" name="TextBox 16"/>
          <p:cNvSpPr txBox="1">
            <a:spLocks noChangeArrowheads="1"/>
          </p:cNvSpPr>
          <p:nvPr/>
        </p:nvSpPr>
        <p:spPr bwMode="auto">
          <a:xfrm>
            <a:off x="3194050" y="1647825"/>
            <a:ext cx="9906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000"/>
              <a:t>Knob Wheel</a:t>
            </a:r>
          </a:p>
        </p:txBody>
      </p:sp>
      <p:sp>
        <p:nvSpPr>
          <p:cNvPr id="17418" name="TextBox 17"/>
          <p:cNvSpPr txBox="1">
            <a:spLocks noChangeArrowheads="1"/>
          </p:cNvSpPr>
          <p:nvPr/>
        </p:nvSpPr>
        <p:spPr bwMode="auto">
          <a:xfrm>
            <a:off x="6792913" y="1652588"/>
            <a:ext cx="990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000"/>
              <a:t>Crown Gear</a:t>
            </a:r>
          </a:p>
        </p:txBody>
      </p:sp>
      <p:pic>
        <p:nvPicPr>
          <p:cNvPr id="174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3550" y="1893888"/>
            <a:ext cx="2552700" cy="312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0" name="TextBox 19"/>
          <p:cNvSpPr txBox="1">
            <a:spLocks noChangeArrowheads="1"/>
          </p:cNvSpPr>
          <p:nvPr/>
        </p:nvSpPr>
        <p:spPr bwMode="auto">
          <a:xfrm>
            <a:off x="987425" y="4606925"/>
            <a:ext cx="9906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000"/>
              <a:t>Differential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689350" y="4560888"/>
            <a:ext cx="2940050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048000" y="1600200"/>
            <a:ext cx="1177925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630738" y="1604963"/>
            <a:ext cx="1579562" cy="962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638925" y="1600200"/>
            <a:ext cx="1177925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573963" y="4560888"/>
            <a:ext cx="1177925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25488" y="3124200"/>
            <a:ext cx="1400175" cy="17764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5E5F18-760B-5046-0790-67187D9A2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Naming LEGO GEARS</a:t>
            </a:r>
          </a:p>
        </p:txBody>
      </p:sp>
      <p:sp>
        <p:nvSpPr>
          <p:cNvPr id="634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LEGO gears are referred to by their type and the number of teeth they have</a:t>
            </a:r>
          </a:p>
          <a:p>
            <a:endParaRPr lang="en-US" altLang="en-US"/>
          </a:p>
        </p:txBody>
      </p:sp>
      <p:sp>
        <p:nvSpPr>
          <p:cNvPr id="6349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A113893-AC4A-6948-B49C-13CC1772968D}" type="slidenum">
              <a:rPr lang="en-US" altLang="en-US"/>
              <a:pPr/>
              <a:t>5</a:t>
            </a:fld>
            <a:endParaRPr lang="en-US" altLang="en-US"/>
          </a:p>
        </p:txBody>
      </p:sp>
      <p:pic>
        <p:nvPicPr>
          <p:cNvPr id="63493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2662238"/>
            <a:ext cx="1676400" cy="385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4" name="TextBox 6"/>
          <p:cNvSpPr txBox="1">
            <a:spLocks noChangeArrowheads="1"/>
          </p:cNvSpPr>
          <p:nvPr/>
        </p:nvSpPr>
        <p:spPr bwMode="auto">
          <a:xfrm>
            <a:off x="2605088" y="5695950"/>
            <a:ext cx="205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8 tooth spur gear</a:t>
            </a:r>
          </a:p>
        </p:txBody>
      </p:sp>
      <p:sp>
        <p:nvSpPr>
          <p:cNvPr id="63495" name="TextBox 7"/>
          <p:cNvSpPr txBox="1">
            <a:spLocks noChangeArrowheads="1"/>
          </p:cNvSpPr>
          <p:nvPr/>
        </p:nvSpPr>
        <p:spPr bwMode="auto">
          <a:xfrm>
            <a:off x="2605088" y="4933950"/>
            <a:ext cx="205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16 tooth spur gear</a:t>
            </a:r>
          </a:p>
        </p:txBody>
      </p:sp>
      <p:sp>
        <p:nvSpPr>
          <p:cNvPr id="63496" name="TextBox 8"/>
          <p:cNvSpPr txBox="1">
            <a:spLocks noChangeArrowheads="1"/>
          </p:cNvSpPr>
          <p:nvPr/>
        </p:nvSpPr>
        <p:spPr bwMode="auto">
          <a:xfrm>
            <a:off x="2605088" y="4102100"/>
            <a:ext cx="205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24 tooth spur gear</a:t>
            </a:r>
          </a:p>
        </p:txBody>
      </p:sp>
      <p:sp>
        <p:nvSpPr>
          <p:cNvPr id="63497" name="TextBox 9"/>
          <p:cNvSpPr txBox="1">
            <a:spLocks noChangeArrowheads="1"/>
          </p:cNvSpPr>
          <p:nvPr/>
        </p:nvSpPr>
        <p:spPr bwMode="auto">
          <a:xfrm>
            <a:off x="2605088" y="3121025"/>
            <a:ext cx="205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40 tooth spur gear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9C5B5A-0E05-A90F-2DCD-A2EA1ADDE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/>
              <a:t>Drivers, Followers &amp; Idlers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4876800" cy="4495800"/>
          </a:xfrm>
        </p:spPr>
        <p:txBody>
          <a:bodyPr rtlCol="0">
            <a:normAutofit fontScale="85000" lnSpcReduction="20000"/>
          </a:bodyPr>
          <a:lstStyle/>
          <a:p>
            <a:pPr marL="91440" indent="-91440" fontAlgn="auto">
              <a:buFont typeface="Calibri" panose="020F0502020204030204" pitchFamily="34" charset="0"/>
              <a:buChar char=" "/>
              <a:defRPr/>
            </a:pPr>
            <a:r>
              <a:rPr lang="en-US" altLang="en-US" sz="2400" dirty="0">
                <a:solidFill>
                  <a:srgbClr val="FF3300"/>
                </a:solidFill>
              </a:rPr>
              <a:t>Driver: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gear that applies force (the gear connected to the motor on a robot)</a:t>
            </a:r>
          </a:p>
          <a:p>
            <a:pPr marL="91440" indent="-91440" fontAlgn="auto">
              <a:buFont typeface="Calibri" panose="020F0502020204030204" pitchFamily="34" charset="0"/>
              <a:buChar char=" "/>
              <a:defRPr/>
            </a:pPr>
            <a:r>
              <a:rPr lang="en-US" altLang="en-US" sz="2400" dirty="0">
                <a:solidFill>
                  <a:srgbClr val="FF3300"/>
                </a:solidFill>
              </a:rPr>
              <a:t>Follower: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final gear that is driven</a:t>
            </a:r>
          </a:p>
          <a:p>
            <a:pPr marL="91440" indent="-91440" fontAlgn="auto">
              <a:buFont typeface="Calibri" panose="020F0502020204030204" pitchFamily="34" charset="0"/>
              <a:buChar char=" "/>
              <a:defRPr/>
            </a:pPr>
            <a:r>
              <a:rPr lang="en-US" altLang="en-US" sz="2400" dirty="0">
                <a:solidFill>
                  <a:srgbClr val="FF3300"/>
                </a:solidFill>
              </a:rPr>
              <a:t>Idler: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gear turned by driver which then turns the follower</a:t>
            </a:r>
          </a:p>
          <a:p>
            <a:pPr marL="91440" indent="-91440" fontAlgn="auto">
              <a:buFont typeface="Calibri" panose="020F0502020204030204" pitchFamily="34" charset="0"/>
              <a:buChar char=" "/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Notes about gears:</a:t>
            </a:r>
          </a:p>
          <a:p>
            <a:pPr marL="91440" indent="-91440" fontAlgn="auto">
              <a:buFont typeface="Calibri" panose="020F0502020204030204" pitchFamily="34" charset="0"/>
              <a:buChar char=" "/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1) When 2 gears mesh, the driver makes follower turn in the opposite direction</a:t>
            </a:r>
          </a:p>
          <a:p>
            <a:pPr marL="91440" indent="-91440" fontAlgn="auto">
              <a:buFont typeface="Calibri" panose="020F0502020204030204" pitchFamily="34" charset="0"/>
              <a:buChar char=" "/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2) You need an odd number of idler gears to make driver and follower turn in same direction.</a:t>
            </a:r>
          </a:p>
          <a:p>
            <a:pPr marL="91440" indent="-91440" fontAlgn="auto">
              <a:buFont typeface="Calibri" panose="020F0502020204030204" pitchFamily="34" charset="0"/>
              <a:buChar char=" "/>
              <a:defRPr/>
            </a:pP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3) You need an even number of idlers (or none) to make driver and follower turn in opposite direction</a:t>
            </a:r>
          </a:p>
        </p:txBody>
      </p:sp>
      <p:sp>
        <p:nvSpPr>
          <p:cNvPr id="18446" name="Slide Number Placeholder 1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5F8FA38-8789-BD49-9234-A1F6E6D69740}" type="slidenum">
              <a:rPr lang="en-US" altLang="en-US"/>
              <a:pPr/>
              <a:t>6</a:t>
            </a:fld>
            <a:endParaRPr lang="en-US" altLang="en-US"/>
          </a:p>
        </p:txBody>
      </p:sp>
      <p:pic>
        <p:nvPicPr>
          <p:cNvPr id="18435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4699794" y="2249837"/>
            <a:ext cx="4495800" cy="337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TextBox 2"/>
          <p:cNvSpPr txBox="1">
            <a:spLocks noChangeArrowheads="1"/>
          </p:cNvSpPr>
          <p:nvPr/>
        </p:nvSpPr>
        <p:spPr bwMode="auto">
          <a:xfrm>
            <a:off x="6781800" y="1553718"/>
            <a:ext cx="838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/>
              <a:t>Driver</a:t>
            </a:r>
          </a:p>
        </p:txBody>
      </p:sp>
      <p:sp>
        <p:nvSpPr>
          <p:cNvPr id="18437" name="TextBox 6"/>
          <p:cNvSpPr txBox="1">
            <a:spLocks noChangeArrowheads="1"/>
          </p:cNvSpPr>
          <p:nvPr/>
        </p:nvSpPr>
        <p:spPr bwMode="auto">
          <a:xfrm>
            <a:off x="7804150" y="2010918"/>
            <a:ext cx="838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/>
              <a:t>Follower</a:t>
            </a:r>
          </a:p>
        </p:txBody>
      </p:sp>
      <p:sp>
        <p:nvSpPr>
          <p:cNvPr id="18438" name="TextBox 11"/>
          <p:cNvSpPr txBox="1">
            <a:spLocks noChangeArrowheads="1"/>
          </p:cNvSpPr>
          <p:nvPr/>
        </p:nvSpPr>
        <p:spPr bwMode="auto">
          <a:xfrm>
            <a:off x="7467600" y="3320606"/>
            <a:ext cx="838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/>
              <a:t>Idler</a:t>
            </a:r>
          </a:p>
        </p:txBody>
      </p:sp>
      <p:sp>
        <p:nvSpPr>
          <p:cNvPr id="18439" name="TextBox 12"/>
          <p:cNvSpPr txBox="1">
            <a:spLocks noChangeArrowheads="1"/>
          </p:cNvSpPr>
          <p:nvPr/>
        </p:nvSpPr>
        <p:spPr bwMode="auto">
          <a:xfrm>
            <a:off x="6948488" y="4927156"/>
            <a:ext cx="8382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/>
              <a:t>Idler</a:t>
            </a:r>
          </a:p>
        </p:txBody>
      </p:sp>
      <p:sp>
        <p:nvSpPr>
          <p:cNvPr id="18440" name="TextBox 13"/>
          <p:cNvSpPr txBox="1">
            <a:spLocks noChangeArrowheads="1"/>
          </p:cNvSpPr>
          <p:nvPr/>
        </p:nvSpPr>
        <p:spPr bwMode="auto">
          <a:xfrm>
            <a:off x="7416800" y="4816031"/>
            <a:ext cx="8382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1200"/>
              <a:t>Idler</a:t>
            </a:r>
          </a:p>
        </p:txBody>
      </p:sp>
      <p:sp>
        <p:nvSpPr>
          <p:cNvPr id="6" name="Bent Arrow 5"/>
          <p:cNvSpPr/>
          <p:nvPr/>
        </p:nvSpPr>
        <p:spPr>
          <a:xfrm>
            <a:off x="5988050" y="3161856"/>
            <a:ext cx="838200" cy="669925"/>
          </a:xfrm>
          <a:prstGeom prst="bentArrow">
            <a:avLst>
              <a:gd name="adj1" fmla="val 0"/>
              <a:gd name="adj2" fmla="val 8275"/>
              <a:gd name="adj3" fmla="val 25000"/>
              <a:gd name="adj4" fmla="val 917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/>
          <p:nvPr/>
        </p:nvSpPr>
        <p:spPr>
          <a:xfrm flipH="1">
            <a:off x="8162925" y="5293868"/>
            <a:ext cx="219075" cy="374650"/>
          </a:xfrm>
          <a:prstGeom prst="bentArrow">
            <a:avLst>
              <a:gd name="adj1" fmla="val 0"/>
              <a:gd name="adj2" fmla="val 8275"/>
              <a:gd name="adj3" fmla="val 25000"/>
              <a:gd name="adj4" fmla="val 91725"/>
            </a:avLst>
          </a:prstGeom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/>
          <p:nvPr/>
        </p:nvSpPr>
        <p:spPr>
          <a:xfrm>
            <a:off x="8001000" y="3777806"/>
            <a:ext cx="146050" cy="214312"/>
          </a:xfrm>
          <a:prstGeom prst="bentArrow">
            <a:avLst>
              <a:gd name="adj1" fmla="val 0"/>
              <a:gd name="adj2" fmla="val 8275"/>
              <a:gd name="adj3" fmla="val 25000"/>
              <a:gd name="adj4" fmla="val 91725"/>
            </a:avLst>
          </a:prstGeom>
          <a:solidFill>
            <a:srgbClr val="FFFF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21" name="Bent Arrow 20"/>
          <p:cNvSpPr/>
          <p:nvPr/>
        </p:nvSpPr>
        <p:spPr>
          <a:xfrm>
            <a:off x="5683250" y="4679506"/>
            <a:ext cx="838200" cy="669925"/>
          </a:xfrm>
          <a:prstGeom prst="bentArrow">
            <a:avLst>
              <a:gd name="adj1" fmla="val 0"/>
              <a:gd name="adj2" fmla="val 8275"/>
              <a:gd name="adj3" fmla="val 25000"/>
              <a:gd name="adj4" fmla="val 917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04C129E-6E41-D744-80E6-DD658E054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/>
              <a:t>Gearing Down and Up</a:t>
            </a:r>
          </a:p>
        </p:txBody>
      </p:sp>
      <p:sp>
        <p:nvSpPr>
          <p:cNvPr id="1947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B73B727-3553-9E4C-B833-3C8E2D30D384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8438" name="Line 1030"/>
          <p:cNvSpPr>
            <a:spLocks noChangeShapeType="1"/>
          </p:cNvSpPr>
          <p:nvPr/>
        </p:nvSpPr>
        <p:spPr bwMode="auto">
          <a:xfrm>
            <a:off x="3581400" y="7239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62000" y="2133600"/>
            <a:ext cx="3560763" cy="396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Text Box 1035"/>
          <p:cNvSpPr txBox="1">
            <a:spLocks noChangeArrowheads="1"/>
          </p:cNvSpPr>
          <p:nvPr/>
        </p:nvSpPr>
        <p:spPr bwMode="auto">
          <a:xfrm>
            <a:off x="4953000" y="3338513"/>
            <a:ext cx="145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/>
              <a:t>Large Driver</a:t>
            </a:r>
            <a:endParaRPr lang="en-US" altLang="en-US" dirty="0"/>
          </a:p>
        </p:txBody>
      </p:sp>
      <p:sp>
        <p:nvSpPr>
          <p:cNvPr id="27" name="Text Box 1036"/>
          <p:cNvSpPr txBox="1">
            <a:spLocks noChangeArrowheads="1"/>
          </p:cNvSpPr>
          <p:nvPr/>
        </p:nvSpPr>
        <p:spPr bwMode="auto">
          <a:xfrm>
            <a:off x="6561138" y="3348038"/>
            <a:ext cx="19462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dirty="0"/>
              <a:t>Small Follower</a:t>
            </a:r>
          </a:p>
        </p:txBody>
      </p:sp>
      <p:sp>
        <p:nvSpPr>
          <p:cNvPr id="29" name="Text Box 1035"/>
          <p:cNvSpPr txBox="1">
            <a:spLocks noChangeArrowheads="1"/>
          </p:cNvSpPr>
          <p:nvPr/>
        </p:nvSpPr>
        <p:spPr bwMode="auto">
          <a:xfrm>
            <a:off x="920750" y="3429000"/>
            <a:ext cx="14414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dirty="0"/>
              <a:t>Small Driver</a:t>
            </a:r>
          </a:p>
        </p:txBody>
      </p:sp>
      <p:sp>
        <p:nvSpPr>
          <p:cNvPr id="30" name="Text Box 1036"/>
          <p:cNvSpPr txBox="1">
            <a:spLocks noChangeArrowheads="1"/>
          </p:cNvSpPr>
          <p:nvPr/>
        </p:nvSpPr>
        <p:spPr bwMode="auto">
          <a:xfrm>
            <a:off x="2286000" y="3443288"/>
            <a:ext cx="19462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dirty="0"/>
              <a:t>Large Follower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824413" y="2133600"/>
            <a:ext cx="3557587" cy="396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465" name="TextBox 31"/>
          <p:cNvSpPr txBox="1">
            <a:spLocks noChangeArrowheads="1"/>
          </p:cNvSpPr>
          <p:nvPr/>
        </p:nvSpPr>
        <p:spPr bwMode="auto">
          <a:xfrm>
            <a:off x="1219200" y="2286000"/>
            <a:ext cx="2438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/>
              <a:t>Gearing Down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0"/>
              <a:t>(increases torque, decreases speed)</a:t>
            </a:r>
          </a:p>
        </p:txBody>
      </p:sp>
      <p:sp>
        <p:nvSpPr>
          <p:cNvPr id="19466" name="TextBox 32"/>
          <p:cNvSpPr txBox="1">
            <a:spLocks noChangeArrowheads="1"/>
          </p:cNvSpPr>
          <p:nvPr/>
        </p:nvSpPr>
        <p:spPr bwMode="auto">
          <a:xfrm>
            <a:off x="5410200" y="2305050"/>
            <a:ext cx="2438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/>
              <a:t>Gearing Up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0"/>
              <a:t>(increases speed, decreases torque)</a:t>
            </a:r>
          </a:p>
        </p:txBody>
      </p:sp>
      <p:pic>
        <p:nvPicPr>
          <p:cNvPr id="19467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223316">
            <a:off x="5852319" y="3002757"/>
            <a:ext cx="1501775" cy="337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8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666359">
            <a:off x="1607344" y="3129757"/>
            <a:ext cx="1779587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762000" y="4419600"/>
            <a:ext cx="685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/>
              <a:t>Drive</a:t>
            </a:r>
            <a:endParaRPr lang="en-US" sz="1100" dirty="0"/>
          </a:p>
        </p:txBody>
      </p:sp>
      <p:sp>
        <p:nvSpPr>
          <p:cNvPr id="17" name="Right Arrow 16"/>
          <p:cNvSpPr/>
          <p:nvPr/>
        </p:nvSpPr>
        <p:spPr>
          <a:xfrm>
            <a:off x="5486400" y="4419600"/>
            <a:ext cx="685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/>
              <a:t>Drive</a:t>
            </a:r>
            <a:endParaRPr lang="en-US" sz="11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F27E78F-9B0D-3492-27FF-B0ED49D8A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62000" y="2133600"/>
            <a:ext cx="3235325" cy="396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50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/>
              <a:t>Calculating Gear Ratios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04950"/>
            <a:ext cx="8367713" cy="481013"/>
          </a:xfrm>
        </p:spPr>
        <p:txBody>
          <a:bodyPr>
            <a:normAutofit fontScale="55000" lnSpcReduction="20000"/>
          </a:bodyPr>
          <a:lstStyle/>
          <a:p>
            <a:r>
              <a:rPr lang="en-US" altLang="en-US"/>
              <a:t>Gear Ratio = number of teeth in follower: number of teeth in driver</a:t>
            </a:r>
          </a:p>
          <a:p>
            <a:endParaRPr lang="en-US" altLang="en-US"/>
          </a:p>
        </p:txBody>
      </p:sp>
      <p:sp>
        <p:nvSpPr>
          <p:cNvPr id="2049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FCCFBD9-256B-A946-AEBF-2FED1D99D69F}" type="slidenum">
              <a:rPr lang="en-US" altLang="en-US"/>
              <a:pPr/>
              <a:t>8</a:t>
            </a:fld>
            <a:endParaRPr lang="en-US" altLang="en-US"/>
          </a:p>
        </p:txBody>
      </p:sp>
      <p:pic>
        <p:nvPicPr>
          <p:cNvPr id="20484" name="Picture 1028" descr="2Gea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3000" y="3794125"/>
            <a:ext cx="25908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035"/>
          <p:cNvSpPr txBox="1">
            <a:spLocks noChangeArrowheads="1"/>
          </p:cNvSpPr>
          <p:nvPr/>
        </p:nvSpPr>
        <p:spPr bwMode="auto">
          <a:xfrm>
            <a:off x="5265738" y="3338513"/>
            <a:ext cx="793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dirty="0"/>
              <a:t>Driver</a:t>
            </a:r>
          </a:p>
        </p:txBody>
      </p:sp>
      <p:sp>
        <p:nvSpPr>
          <p:cNvPr id="8" name="Text Box 1036"/>
          <p:cNvSpPr txBox="1">
            <a:spLocks noChangeArrowheads="1"/>
          </p:cNvSpPr>
          <p:nvPr/>
        </p:nvSpPr>
        <p:spPr bwMode="auto">
          <a:xfrm>
            <a:off x="6561138" y="3348038"/>
            <a:ext cx="19462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/>
              <a:t>Follower</a:t>
            </a:r>
          </a:p>
        </p:txBody>
      </p:sp>
      <p:pic>
        <p:nvPicPr>
          <p:cNvPr id="20487" name="Picture 1028" descr="2Gea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0800000">
            <a:off x="5145088" y="3662363"/>
            <a:ext cx="25908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035"/>
          <p:cNvSpPr txBox="1">
            <a:spLocks noChangeArrowheads="1"/>
          </p:cNvSpPr>
          <p:nvPr/>
        </p:nvSpPr>
        <p:spPr bwMode="auto">
          <a:xfrm>
            <a:off x="1165225" y="3433763"/>
            <a:ext cx="793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dirty="0"/>
              <a:t>Driver</a:t>
            </a:r>
          </a:p>
        </p:txBody>
      </p:sp>
      <p:sp>
        <p:nvSpPr>
          <p:cNvPr id="11" name="Text Box 1036"/>
          <p:cNvSpPr txBox="1">
            <a:spLocks noChangeArrowheads="1"/>
          </p:cNvSpPr>
          <p:nvPr/>
        </p:nvSpPr>
        <p:spPr bwMode="auto">
          <a:xfrm>
            <a:off x="2460625" y="3443288"/>
            <a:ext cx="19462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/>
              <a:t>Follower</a:t>
            </a:r>
          </a:p>
        </p:txBody>
      </p:sp>
      <p:sp>
        <p:nvSpPr>
          <p:cNvPr id="20490" name="TextBox 1"/>
          <p:cNvSpPr txBox="1">
            <a:spLocks noChangeArrowheads="1"/>
          </p:cNvSpPr>
          <p:nvPr/>
        </p:nvSpPr>
        <p:spPr bwMode="auto">
          <a:xfrm>
            <a:off x="5903913" y="5497513"/>
            <a:ext cx="1371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0"/>
              <a:t>24/40 = 3:5</a:t>
            </a:r>
          </a:p>
        </p:txBody>
      </p:sp>
      <p:sp>
        <p:nvSpPr>
          <p:cNvPr id="20491" name="TextBox 12"/>
          <p:cNvSpPr txBox="1">
            <a:spLocks noChangeArrowheads="1"/>
          </p:cNvSpPr>
          <p:nvPr/>
        </p:nvSpPr>
        <p:spPr bwMode="auto">
          <a:xfrm>
            <a:off x="1577975" y="5480050"/>
            <a:ext cx="1371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0"/>
              <a:t>40/24 = 5:3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24413" y="2133600"/>
            <a:ext cx="3233737" cy="396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493" name="TextBox 18"/>
          <p:cNvSpPr txBox="1">
            <a:spLocks noChangeArrowheads="1"/>
          </p:cNvSpPr>
          <p:nvPr/>
        </p:nvSpPr>
        <p:spPr bwMode="auto">
          <a:xfrm>
            <a:off x="1066800" y="2286000"/>
            <a:ext cx="2438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0"/>
              <a:t>Gearing Down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0"/>
              <a:t>(increases torque, decreases speed)</a:t>
            </a:r>
          </a:p>
        </p:txBody>
      </p:sp>
      <p:sp>
        <p:nvSpPr>
          <p:cNvPr id="20494" name="TextBox 19"/>
          <p:cNvSpPr txBox="1">
            <a:spLocks noChangeArrowheads="1"/>
          </p:cNvSpPr>
          <p:nvPr/>
        </p:nvSpPr>
        <p:spPr bwMode="auto">
          <a:xfrm>
            <a:off x="5265738" y="2305050"/>
            <a:ext cx="2438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0"/>
              <a:t>Gearing Up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0"/>
              <a:t>(increases speed, decreases torque)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62AE94-CCF2-A30C-F838-FC5E3640E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43200" y="3081338"/>
            <a:ext cx="4017963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Change the Direction of Motion</a:t>
            </a:r>
          </a:p>
        </p:txBody>
      </p:sp>
      <p:sp>
        <p:nvSpPr>
          <p:cNvPr id="2151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2D70CEDC-FBF1-5E49-8058-AE94ED5734A7}" type="slidenum">
              <a:rPr lang="en-US" altLang="en-US"/>
              <a:pPr/>
              <a:t>9</a:t>
            </a:fld>
            <a:endParaRPr lang="en-US" altLang="en-US"/>
          </a:p>
        </p:txBody>
      </p:sp>
      <p:pic>
        <p:nvPicPr>
          <p:cNvPr id="2150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9563" y="1623312"/>
            <a:ext cx="30480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10200" y="1524000"/>
            <a:ext cx="32512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TextBox 6"/>
          <p:cNvSpPr txBox="1">
            <a:spLocks noChangeArrowheads="1"/>
          </p:cNvSpPr>
          <p:nvPr/>
        </p:nvSpPr>
        <p:spPr bwMode="auto">
          <a:xfrm>
            <a:off x="3357563" y="1524000"/>
            <a:ext cx="25860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spcAft>
                <a:spcPts val="600"/>
              </a:spcAft>
              <a:buFont typeface="Arial" charset="0"/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b="0"/>
              <a:t>You can use gears to change the direction of motion.</a:t>
            </a:r>
          </a:p>
        </p:txBody>
      </p:sp>
      <p:sp>
        <p:nvSpPr>
          <p:cNvPr id="21510" name="Rectangle 2"/>
          <p:cNvSpPr>
            <a:spLocks noChangeArrowheads="1"/>
          </p:cNvSpPr>
          <p:nvPr/>
        </p:nvSpPr>
        <p:spPr bwMode="auto">
          <a:xfrm>
            <a:off x="309563" y="5341938"/>
            <a:ext cx="86058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Credits:  All the animated images are from: </a:t>
            </a:r>
            <a:r>
              <a:rPr lang="en-US" altLang="en-US">
                <a:hlinkClick r:id="rId5"/>
              </a:rPr>
              <a:t>http://technicopedia.com/fundamentals.html</a:t>
            </a:r>
            <a:r>
              <a:rPr lang="en-US" altLang="en-US"/>
              <a:t>. To view them correctly, you will need to use “Slideshow Mode” on PowerPoint.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CCE533-4C39-E6A3-35F3-949020694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FLLTutorials.com, Last Edit 5/29/2023</a:t>
            </a: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intermediat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mediate" id="{A8B508FD-F3C4-5D44-8770-8C90D5140433}" vid="{A7A04415-40D5-384B-8E25-2C693FE8AC67}"/>
    </a:ext>
  </a:extLst>
</a:theme>
</file>

<file path=ppt/theme/theme10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ineeringJournal" id="{97721FB4-21DC-6D4C-AC10-5E4545120761}" vid="{EB585347-F0B4-B74F-BF80-5185492EFC16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obotdesig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botdesign" id="{AAEEB24F-C2B2-234D-BA53-A235E4BCEC08}" vid="{075A3DC6-4613-2647-AB36-C1FCFF28F909}"/>
    </a:ext>
  </a:extLst>
</a:theme>
</file>

<file path=ppt/theme/theme3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robotdesig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botdesign" id="{AAEEB24F-C2B2-234D-BA53-A235E4BCEC08}" vid="{075A3DC6-4613-2647-AB36-C1FCFF28F909}"/>
    </a:ext>
  </a:extLst>
</a:theme>
</file>

<file path=ppt/theme/theme6.xml><?xml version="1.0" encoding="utf-8"?>
<a:theme xmlns:a="http://schemas.openxmlformats.org/drawingml/2006/main" name="1_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7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2_robotdesig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botdesign" id="{AAEEB24F-C2B2-234D-BA53-A235E4BCEC08}" vid="{075A3DC6-4613-2647-AB36-C1FCFF28F909}"/>
    </a:ext>
  </a:extLst>
</a:theme>
</file>

<file path=ppt/theme/theme9.xml><?xml version="1.0" encoding="utf-8"?>
<a:theme xmlns:a="http://schemas.openxmlformats.org/drawingml/2006/main" name="2_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intermediate</Template>
  <TotalTime>18</TotalTime>
  <Words>779</Words>
  <Application>Microsoft Macintosh PowerPoint</Application>
  <PresentationFormat>On-screen Show (4:3)</PresentationFormat>
  <Paragraphs>129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15</vt:i4>
      </vt:variant>
    </vt:vector>
  </HeadingPairs>
  <TitlesOfParts>
    <vt:vector size="33" baseType="lpstr">
      <vt:lpstr>Arial</vt:lpstr>
      <vt:lpstr>Arial Black</vt:lpstr>
      <vt:lpstr>Calibri</vt:lpstr>
      <vt:lpstr>Calibri Light</vt:lpstr>
      <vt:lpstr>Gill Sans MT</vt:lpstr>
      <vt:lpstr>Helvetica Neue</vt:lpstr>
      <vt:lpstr>Wingdings 2</vt:lpstr>
      <vt:lpstr>intermediate</vt:lpstr>
      <vt:lpstr>robotdesign</vt:lpstr>
      <vt:lpstr>beginner</vt:lpstr>
      <vt:lpstr>Custom Design</vt:lpstr>
      <vt:lpstr>1_robotdesign</vt:lpstr>
      <vt:lpstr>1_beginner</vt:lpstr>
      <vt:lpstr>1_Custom Design</vt:lpstr>
      <vt:lpstr>2_robotdesign</vt:lpstr>
      <vt:lpstr>2_beginner</vt:lpstr>
      <vt:lpstr>2_Custom Design</vt:lpstr>
      <vt:lpstr>Dividend</vt:lpstr>
      <vt:lpstr>Gearing for lego robots</vt:lpstr>
      <vt:lpstr>Objectives</vt:lpstr>
      <vt:lpstr>What Is a Gear?</vt:lpstr>
      <vt:lpstr>COMMON LEGO GEARS</vt:lpstr>
      <vt:lpstr>Naming LEGO GEARS</vt:lpstr>
      <vt:lpstr>Drivers, Followers &amp; Idlers</vt:lpstr>
      <vt:lpstr>Gearing Down and Up</vt:lpstr>
      <vt:lpstr>Calculating Gear Ratios</vt:lpstr>
      <vt:lpstr>Change the Direction of Motion</vt:lpstr>
      <vt:lpstr>PROBLEMS with LEGO gears</vt:lpstr>
      <vt:lpstr>Gear boxes Can be helpful</vt:lpstr>
      <vt:lpstr>RACK GEARS For Vertical &amp; Horizontal Movement</vt:lpstr>
      <vt:lpstr>USEFUL ONLINE GEAR TOOL</vt:lpstr>
      <vt:lpstr>OTHER Useful resources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 DESIGN LESSON</dc:title>
  <dc:creator>Microsoft Office User</dc:creator>
  <cp:lastModifiedBy>Srinivasan Seshan</cp:lastModifiedBy>
  <cp:revision>14</cp:revision>
  <cp:lastPrinted>2016-07-19T03:13:05Z</cp:lastPrinted>
  <dcterms:created xsi:type="dcterms:W3CDTF">2016-07-19T03:02:19Z</dcterms:created>
  <dcterms:modified xsi:type="dcterms:W3CDTF">2023-05-29T15:20:27Z</dcterms:modified>
</cp:coreProperties>
</file>