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290" r:id="rId9"/>
    <p:sldId id="291" r:id="rId10"/>
    <p:sldId id="292" r:id="rId11"/>
    <p:sldId id="293" r:id="rId12"/>
    <p:sldId id="295" r:id="rId13"/>
    <p:sldId id="294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1" autoAdjust="0"/>
    <p:restoredTop sz="91408"/>
  </p:normalViewPr>
  <p:slideViewPr>
    <p:cSldViewPr snapToGrid="0" snapToObjects="1">
      <p:cViewPr varScale="1">
        <p:scale>
          <a:sx n="108" d="100"/>
          <a:sy n="108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5B7AA-60CA-1C41-A949-202FE832A4B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54442-5AE1-FC4D-8583-AFCAD0E2AEA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1128D-E78E-EB4A-86BA-EDDB9129E23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5B3E-AE56-F44C-A3C0-94F63C4EE2D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14A7-C27A-A04E-9E10-B079F8E8C3B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D3BA6-373E-C245-9092-5A6973989D5D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44F6-721F-5142-8733-ABFC15CBC78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6F05E-D023-684E-8544-675A2094A86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80B4A-7A39-B04B-853E-9F5C6FD9993E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4B18-D0EE-C242-B234-7DC8BB37749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123D-B1DC-9944-88C2-20CF41203DC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7353-76F1-1141-83C8-0289C741C4D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ECF3-6293-3B4E-BA1C-810DDB8C6E5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1BDF-9D5A-934B-A26A-BBAC294BA11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90B15-D88E-8246-820E-B911C0639A4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99378-6E65-FD4E-9DEA-1E591DEDF41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737B3-46DF-2B42-86B2-884FF5E340F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F281-35C3-E048-939E-83478CBED97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51161-1755-8C40-A519-9D69FDFC8E8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AFA0-5DE8-8747-AFA2-763D3C2303AD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4E09-6095-A046-A6CE-4218241F9AF7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1011-B1C3-054C-A111-7D1CC8A3D94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B4AA-35B9-A94D-8F7D-0FA5A079122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1641-09C7-3248-848A-D98DCE0E7A2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9FED1-CF83-3245-9AC9-B2F916AA289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DEBD-14A8-934C-8FDD-C90C76BC9C2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EE53-4E7E-FC42-9BBB-0C3FADFAE7A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E21F-9089-3341-BDBE-36495F6B5C9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947AF-5BAE-344B-B333-7FEAA7DB438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3A332-4FAE-4740-9D8B-8ED5BEB28192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32E-3F1B-9F4E-83CD-661796A91D3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D846-73D0-D740-B499-09485297113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2DDB5-41AC-AE43-9545-46D45B1EA9CF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D320C-08BF-214F-8876-BBC7CC68A49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6B50E-37BD-8E4A-9410-70C35D0E609E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9529-E590-8B4E-86CA-877912527F6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86442-0D3C-3446-98E7-A926231D074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D347-18F8-5E4D-B894-86CE883DD91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4C69D-6D0E-A845-A259-1CC6642CCFD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1BEA-AC30-EB43-9C50-DBCF722A79F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A2CA-27D8-6540-AC1B-27F7EC1370D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FDEB-69E8-E741-B3DE-FBA9179FDC33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3754A-63BD-3843-B490-5BE03071AE4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17F35-E895-2A45-9DE2-96E63FADFC7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B5BB-7B3F-F24D-BDCD-66AA8E13F718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446A-8C42-EC42-9E28-86E7ED5A2555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D2FBD-8D13-3D46-AFFB-ABA85971418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DFBC-5745-7A40-8AA3-44DCC7671F2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AEF3-3AB8-A349-B9D5-048D9F559FC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2BBE9-F09E-8643-B5E8-A938812E73D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8C6D-CD40-864A-BABF-BE4B48A51BC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92969-1BD1-D245-AC04-579B4B866E1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73DA1-6051-D44B-BD68-19F59E244F1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CB69F-C27A-A445-B5CD-8699DC2F059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61CB-C18A-5549-8D56-C8955D73E5A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23902-F47E-2846-9D99-89B861833F9F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D64FC-AE94-9E4B-87E0-240FC4B3B97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97D9-E10D-9A46-BA19-E24E6318FAE9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46E51-8940-CF46-BE87-E16857C2C9E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FAB9-012F-1F48-B85C-1663F010B21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722F2-C92A-364D-AA92-E9ADBD31D9F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C320C-CB67-974B-953C-6FE6AC550E5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7A0-72D1-8941-8DA9-1B0C28BC043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77F308-2D4E-D24B-9DE2-FAF2909D249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BC9472-E5C7-0144-9595-E9C1BDBB72EF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028D-262D-3047-9777-9530C814C01D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56DD89D-7CF3-FD43-A10E-CFB987A7CE1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DEEA968-6B3E-5347-8718-A96482FAE82F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366AE51-AA13-5E4E-866E-49EEF9D14B8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9B17EDE-EF0E-F449-AB34-364C286B9372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9DDF0D-5BC9-6344-B498-3FD4DB8E537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40B64DB-6148-7F4A-9CEF-9109BB8692D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4A51BC-74DE-3B4A-B729-F63C9D0FA83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ECB4F3D-4341-F943-A06D-2089DBE312D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3D9FB-59C0-7344-BAA5-057469766EE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5A65-BE0B-644F-8D07-BCDA36582D2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BF4F569-0FEC-1D4A-91E2-DC24847EA8F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9D8BF55-FE2A-ED42-BA46-DBB592E170F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3E524-DAF7-0243-B802-62AFCB626F7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A95F0BC-9AF3-9040-B300-FACD215CA09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9A955D4-FE5A-B345-8743-55466694763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C481-DD57-3547-8729-A06A40CBA06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02CCD0-059C-DF49-8E2D-FA82E4CF4121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tif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8: </a:t>
            </a:r>
            <a:br>
              <a:rPr lang="en-US" dirty="0"/>
            </a:br>
            <a:r>
              <a:rPr lang="en-US" dirty="0"/>
              <a:t>line following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line following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5075383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No matter what season of </a:t>
            </a:r>
            <a:r>
              <a:rPr lang="en-US" sz="2000" i="1" dirty="0"/>
              <a:t>FIRST</a:t>
            </a:r>
            <a:r>
              <a:rPr lang="en-US" sz="2000" dirty="0"/>
              <a:t> LEGO League you are competing in, you will find that the challenge mat has lines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Lines can help you navigate to the far end of the board reliably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Lines can help you get to a mission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Learning to line follow is crucial in </a:t>
            </a:r>
            <a:r>
              <a:rPr lang="en-US" sz="2000" i="1" dirty="0"/>
              <a:t>FIRST</a:t>
            </a:r>
            <a:r>
              <a:rPr lang="en-US" sz="2000" dirty="0"/>
              <a:t> LEGO League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0E8AE3-80DC-4D4A-90CC-666296E6A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5854" y="3196255"/>
            <a:ext cx="2715089" cy="1316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EC5EEA-D79B-6F4D-8A87-6A5520C390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55854" y="1681467"/>
            <a:ext cx="2715089" cy="1321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67520D-E874-DA4D-9BEB-7F8429BCB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854" y="4730405"/>
            <a:ext cx="2715089" cy="1298885"/>
          </a:xfrm>
          <a:prstGeom prst="rect">
            <a:avLst/>
          </a:prstGeom>
        </p:spPr>
      </p:pic>
      <p:pic>
        <p:nvPicPr>
          <p:cNvPr id="10" name="Picture 9" descr="A picture containing map&#10;&#10;Description automatically generated">
            <a:extLst>
              <a:ext uri="{FF2B5EF4-FFF2-40B4-BE49-F238E27FC236}">
                <a16:creationId xmlns:a16="http://schemas.microsoft.com/office/drawing/2014/main" id="{BD6DF306-D431-7F63-4FB9-66877B0E3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53" y="4730405"/>
            <a:ext cx="2736565" cy="1324219"/>
          </a:xfrm>
          <a:prstGeom prst="rect">
            <a:avLst/>
          </a:prstGeom>
        </p:spPr>
      </p:pic>
      <p:pic>
        <p:nvPicPr>
          <p:cNvPr id="11" name="Picture 10" descr="A close up of a board&#10;&#10;Description automatically generated with low confidence">
            <a:extLst>
              <a:ext uri="{FF2B5EF4-FFF2-40B4-BE49-F238E27FC236}">
                <a16:creationId xmlns:a16="http://schemas.microsoft.com/office/drawing/2014/main" id="{1AF45BFA-629B-B699-0A43-A5BCA46111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4" r="7383"/>
          <a:stretch/>
        </p:blipFill>
        <p:spPr>
          <a:xfrm>
            <a:off x="446076" y="4730405"/>
            <a:ext cx="2433751" cy="1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9645-6DB2-174E-ABF5-E963C747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COLORED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5E9C-9F45-CE4A-B59F-87985D12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308636" cy="435321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 some seasons, FIRST LEGO League mats have had colored lines</a:t>
            </a:r>
          </a:p>
          <a:p>
            <a:r>
              <a:rPr lang="en-US" b="1" dirty="0"/>
              <a:t>Problem: </a:t>
            </a:r>
            <a:r>
              <a:rPr lang="en-US" dirty="0"/>
              <a:t>Colored lines on the mat are sometimes not LEGO colors, meaning they are hard to detect in color mode. In addition, in reflected light mode, the red reads a very high value making it not distinguishable from white. This is because the color sensor shines a red light.</a:t>
            </a:r>
          </a:p>
          <a:p>
            <a:r>
              <a:rPr lang="en-US" b="1" dirty="0"/>
              <a:t>Solution: </a:t>
            </a:r>
            <a:r>
              <a:rPr lang="en-US" dirty="0"/>
              <a:t>Color mode works reliably for detecting the red on the mat so color mode can be used. For the green, only reflected light will work on it because it reads a low value that is almost black.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711F9-36C1-E149-AA5D-2A5EB25A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0121D-CF74-4C45-B0C9-09639BFE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44" y="2601386"/>
            <a:ext cx="3697701" cy="17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FA61-E6C9-084A-A4A1-51F62A03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Useful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3487-4F82-364A-9BFB-359C2280C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142382" cy="43532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Lines often are designed to go to a mission model and help you navigate</a:t>
            </a:r>
          </a:p>
          <a:p>
            <a:r>
              <a:rPr lang="en-US" dirty="0"/>
              <a:t>If you line follow with your color sensors, you will be where you need to be</a:t>
            </a:r>
          </a:p>
          <a:p>
            <a:r>
              <a:rPr lang="en-US" dirty="0"/>
              <a:t>Look for useful lines to follow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A1466-1012-2B47-BFEF-C31830BD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C5137-0A97-914D-B215-692977737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306" y="1618970"/>
            <a:ext cx="3762899" cy="239884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8D6521D-5939-A145-9B5E-AEE40725A312}"/>
              </a:ext>
            </a:extLst>
          </p:cNvPr>
          <p:cNvSpPr/>
          <p:nvPr/>
        </p:nvSpPr>
        <p:spPr>
          <a:xfrm>
            <a:off x="7056583" y="1761717"/>
            <a:ext cx="655780" cy="641927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294D63-2211-DE44-8562-8AF059817A3F}"/>
              </a:ext>
            </a:extLst>
          </p:cNvPr>
          <p:cNvSpPr/>
          <p:nvPr/>
        </p:nvSpPr>
        <p:spPr>
          <a:xfrm>
            <a:off x="7929420" y="2930117"/>
            <a:ext cx="655780" cy="641927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B290FE-2F88-7045-BA1F-B773CE19F6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2752" y="4299443"/>
            <a:ext cx="3725453" cy="18068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80CE4B9-FED5-2F4F-8E7A-8E120CFFF89D}"/>
              </a:ext>
            </a:extLst>
          </p:cNvPr>
          <p:cNvSpPr/>
          <p:nvPr/>
        </p:nvSpPr>
        <p:spPr>
          <a:xfrm>
            <a:off x="7084293" y="4775200"/>
            <a:ext cx="1173017" cy="427666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9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1BA6-EFD1-C945-BF21-A4D8EA65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NOT-so-Useful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94D5-3BA3-8F46-B2AE-43CB6BAB3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3939182" cy="43532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Sometimes, lines are too close to a mission model to line follow</a:t>
            </a:r>
          </a:p>
          <a:p>
            <a:r>
              <a:rPr lang="en-US" dirty="0"/>
              <a:t>Therefore, you would have to apply other techniques</a:t>
            </a:r>
          </a:p>
          <a:p>
            <a:r>
              <a:rPr lang="en-US" dirty="0"/>
              <a:t>You don’t have to line follow on every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ACE9D-ED04-2749-B8AC-F98489BB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A8932-DE2C-914D-962A-5B9A8589C8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6979" y="2634970"/>
            <a:ext cx="3762899" cy="23988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7A688F0-8C6E-9840-961F-7E935C5705B8}"/>
              </a:ext>
            </a:extLst>
          </p:cNvPr>
          <p:cNvSpPr/>
          <p:nvPr/>
        </p:nvSpPr>
        <p:spPr>
          <a:xfrm>
            <a:off x="5389445" y="2873203"/>
            <a:ext cx="443345" cy="641927"/>
          </a:xfrm>
          <a:prstGeom prst="ellipse">
            <a:avLst/>
          </a:prstGeom>
          <a:noFill/>
          <a:ln w="28575">
            <a:solidFill>
              <a:srgbClr val="FF3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3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map&#10;&#10;Description automatically generated">
            <a:extLst>
              <a:ext uri="{FF2B5EF4-FFF2-40B4-BE49-F238E27FC236}">
                <a16:creationId xmlns:a16="http://schemas.microsoft.com/office/drawing/2014/main" id="{2DCDA672-1E42-213F-CDA2-F6536D4F8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78" y="3343564"/>
            <a:ext cx="6118963" cy="296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2C2D2-DF77-3843-ABFD-EAD0D3F1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LINE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A695-4563-4A43-BD45-D190455B3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122852" cy="1837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Make sure you are actually on the line before you line follow</a:t>
            </a:r>
          </a:p>
          <a:p>
            <a:pPr marL="838350" lvl="1" indent="-514350">
              <a:buFont typeface="+mj-lt"/>
              <a:buAutoNum type="arabicPeriod"/>
            </a:pPr>
            <a:r>
              <a:rPr lang="en-US" dirty="0"/>
              <a:t>Move Until the Line</a:t>
            </a:r>
          </a:p>
          <a:p>
            <a:pPr marL="838350" lvl="1" indent="-514350">
              <a:buFont typeface="+mj-lt"/>
              <a:buAutoNum type="arabicPeriod"/>
            </a:pPr>
            <a:r>
              <a:rPr lang="en-US" dirty="0"/>
              <a:t>Turn a bit to become straight to the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A1C75-1EBD-6E4E-9B63-30DD149D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AE05D7-65F6-A347-97A5-9360314DA5E3}"/>
              </a:ext>
            </a:extLst>
          </p:cNvPr>
          <p:cNvGrpSpPr/>
          <p:nvPr/>
        </p:nvGrpSpPr>
        <p:grpSpPr>
          <a:xfrm rot="11318866">
            <a:off x="2361316" y="5294517"/>
            <a:ext cx="522936" cy="653670"/>
            <a:chOff x="7544526" y="2316689"/>
            <a:chExt cx="731520" cy="914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E356FE3-D776-1F4F-85A0-A1C033F4669D}"/>
                </a:ext>
              </a:extLst>
            </p:cNvPr>
            <p:cNvSpPr/>
            <p:nvPr/>
          </p:nvSpPr>
          <p:spPr>
            <a:xfrm>
              <a:off x="7585166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B7DFD1-982E-BD45-92D8-F851497C5B18}"/>
                </a:ext>
              </a:extLst>
            </p:cNvPr>
            <p:cNvSpPr/>
            <p:nvPr/>
          </p:nvSpPr>
          <p:spPr>
            <a:xfrm>
              <a:off x="7544526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8661D7-5CAC-2D47-AD86-17C1244B19CF}"/>
                </a:ext>
              </a:extLst>
            </p:cNvPr>
            <p:cNvSpPr/>
            <p:nvPr/>
          </p:nvSpPr>
          <p:spPr>
            <a:xfrm>
              <a:off x="8164286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485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2DF7-A10F-AA47-8BE9-8A9B06D6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5BC7-3ED3-F34E-9C6F-9891315D4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line following lessons on EV3Lessons.com or </a:t>
            </a:r>
            <a:r>
              <a:rPr lang="en-US" dirty="0" err="1"/>
              <a:t>PrimeLessons.org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B63CF-AEFE-AA49-A277-CF2B0F7E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93106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www.primelessons.org</a:t>
            </a:r>
            <a:r>
              <a:rPr lang="en-US" sz="2800" dirty="0"/>
              <a:t> and </a:t>
            </a:r>
            <a:r>
              <a:rPr lang="en-US" sz="2800" dirty="0">
                <a:hlinkClick r:id="rId5"/>
              </a:rPr>
              <a:t>www.flltutorials.com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15345</TotalTime>
  <Words>416</Words>
  <Application>Microsoft Macintosh PowerPoint</Application>
  <PresentationFormat>On-screen Show (4:3)</PresentationFormat>
  <Paragraphs>38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8:  line following</vt:lpstr>
      <vt:lpstr>WHY is line following important?</vt:lpstr>
      <vt:lpstr>HANDLING COLORED lines</vt:lpstr>
      <vt:lpstr>FINDING Useful lines</vt:lpstr>
      <vt:lpstr>NOT-so-Useful lines</vt:lpstr>
      <vt:lpstr>TIPS FOR LINE FOLLOWING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239</cp:revision>
  <cp:lastPrinted>2016-08-04T16:20:00Z</cp:lastPrinted>
  <dcterms:created xsi:type="dcterms:W3CDTF">2014-10-28T21:59:38Z</dcterms:created>
  <dcterms:modified xsi:type="dcterms:W3CDTF">2023-05-29T18:02:05Z</dcterms:modified>
</cp:coreProperties>
</file>