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21"/>
  </p:notesMasterIdLst>
  <p:handoutMasterIdLst>
    <p:handoutMasterId r:id="rId22"/>
  </p:handoutMasterIdLst>
  <p:sldIdLst>
    <p:sldId id="289" r:id="rId8"/>
    <p:sldId id="310" r:id="rId9"/>
    <p:sldId id="318" r:id="rId10"/>
    <p:sldId id="312" r:id="rId11"/>
    <p:sldId id="317" r:id="rId12"/>
    <p:sldId id="306" r:id="rId13"/>
    <p:sldId id="313" r:id="rId14"/>
    <p:sldId id="316" r:id="rId15"/>
    <p:sldId id="307" r:id="rId16"/>
    <p:sldId id="320" r:id="rId17"/>
    <p:sldId id="309" r:id="rId18"/>
    <p:sldId id="314"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2" autoAdjust="0"/>
    <p:restoredTop sz="94718"/>
  </p:normalViewPr>
  <p:slideViewPr>
    <p:cSldViewPr snapToGrid="0" snapToObjects="1">
      <p:cViewPr varScale="1">
        <p:scale>
          <a:sx n="111" d="100"/>
          <a:sy n="111" d="100"/>
        </p:scale>
        <p:origin x="208"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908178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82739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13</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13AA75-777C-5446-9C80-E3F63177E6C3}"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25DBBD-D005-3342-9C2D-BF5CABF12CBC}"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E0B4DC-88B4-5749-A078-58F76A98206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1B1F43-D26A-F441-B362-59905CB87787}"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84A2E-2B35-0947-8756-6BF16956921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C910CFA-EA41-BE4F-8CB0-BCE7D425E502}"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A292B5-2DD5-984A-B6FB-13875C909105}"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C5BA1-0448-F344-8C6A-6D3323381468}"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C3C87D-A5CC-F348-835B-692F91539C7F}"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AB494-3EC5-F645-9ECE-4DD11580C2E3}"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0CD88B-1FC7-BA46-8FFB-1EA9537325C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2543D-5A64-4745-A484-F713051F30DA}"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6D33B-5635-354F-9220-AD5A07B61BE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3660C-4F66-4447-B9EB-1D8F8D98A5D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C4CDD-5B6C-1B4B-8D09-D57AEAA67DC6}"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C25177-FC81-7343-BE83-85E5151AA17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B485A-DE95-E643-ADCA-C3F9C3CAA28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2BED3-3122-FB4D-ACF1-10006FFF38E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DAD54-36ED-3B43-B956-912D8B2B3999}"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15998D-E756-3645-AE1E-2E6B6A45296E}"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B5B8EB-3D13-E843-A658-47434EC55C02}"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19102-FED4-CE4A-998A-EBA01446B4CA}"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34809B0-4187-8F4A-8F61-E39A0159C3D7}"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BAB1AC-EC36-1949-B322-DC49B15BFAC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D2C499-5BD3-D54E-8D4B-49F25F93834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416E08-6AC3-A743-9DE9-E9AA2999BAF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3D6DD5-D5D5-0148-B238-11B750B1B85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075CFB-E5C7-E244-95D5-F6F0CE8A65B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943877-C8A5-9F4B-B28A-17DB7A880C2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F3C7FD7-F0D8-3D48-A288-3FB1A3C97CDD}"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CF6E1-E4D7-E24F-8B51-FC2C984F128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ED25E3-9432-F14F-B204-BBD2E6469F27}"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31792ED-D5EF-644D-905C-45F2377485AD}"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B6AF966-9BE7-3947-8FE9-75EB2B6827E5}"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700A8-124B-C54C-8FA9-C2161FDDB4C4}"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BC344C-0408-1F4B-B2D0-BCAFB296FB3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F3B36E-408B-0C4B-A2D7-60D29B334FCF}"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67618-A0EA-1F42-A144-753C0FF0724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AC71D-A04B-F34B-9CE6-F52E717E9CA6}"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5F0864-0D70-2949-AD0C-FCED68EE22A4}"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17238" y="83030"/>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DD3DF0-7F81-B24A-BB11-E9F26C3644A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E888614-C612-0D4C-A24A-8941E40911FB}"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6AD34-DAA6-544F-BBCF-BB999C76CE9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74C5E8-0BEC-9246-9792-5284E677C10D}"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E2BBF-3E66-3141-B5E4-14EBE88CF13E}"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6A8A1F-20A2-DE4D-945B-C27B29903160}"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590DE-9D5A-6041-BD4A-281E221077BF}"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098E5F-F4DD-454F-ABB1-89E81BD84AB8}"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44F072-CFAE-6C46-8306-36783E95FF1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34678F-2F9B-9247-B75E-C7BE9DE2F7A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0AB462-F68D-574B-BA6F-597B8F9D772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65B343-5275-9546-9677-43620B7CB9D3}"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542C50-9AD5-3441-8866-725609CAE2A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2C7E5-22C4-324C-9BCA-E1400644358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31D931-AF66-2D4A-95AE-77814C56A871}"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C4661C-A1BF-BF4E-9ED4-8C4FA99D0CBB}"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330AC6-C9E4-5C46-9595-EEB88F487EDA}"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747064-F3BA-D544-B035-BE81F4430433}"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F5133-2B52-9744-9B18-83721FBE2B78}"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7598F4-5E7B-A24B-B5CD-CDCAA01A3FA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55317-F2D4-6F4D-B998-EBE6C364AE9B}"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E572A6-4F14-C44A-A929-3F71E74F8155}"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7A4AA-2078-104E-B34A-B03C21DFC939}"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FF14D158-23B2-894D-84A1-74C8EBC1D669}" type="datetime1">
              <a:rPr lang="en-US" smtClean="0"/>
              <a:t>5/29/23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83017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2E6E8AA7-82B5-8845-812D-8E2BB19A8BE9}" type="datetime1">
              <a:rPr lang="en-US" smtClean="0"/>
              <a:t>5/29/23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1696878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87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C26FB-36A1-F044-A350-85EDE252F196}"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E84A4EF-5762-9A40-AD53-F21799518067}"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3273164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7DF61B5-75B4-104B-A7C3-72B2634EEAFB}" type="datetime1">
              <a:rPr lang="en-US" smtClean="0"/>
              <a:t>5/29/23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8340466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AB17324-7527-E748-AB97-041726C9E9E0}" type="datetime1">
              <a:rPr lang="en-US" smtClean="0"/>
              <a:t>5/29/23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340879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4F47489C-70B9-AC41-B9F8-F073F86D3006}" type="datetime1">
              <a:rPr lang="en-US" smtClean="0"/>
              <a:t>5/29/23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4041443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C941C8E3-A2F9-5E46-9D7B-5749F19C0E3B}"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0354032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8CD7307F-4CC3-464D-B988-509795AB9F3C}"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79778969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E6B5AF96-47FD-4241-A0D2-7CEAC0AB2917}" type="datetime1">
              <a:rPr lang="en-US" smtClean="0"/>
              <a:t>5/29/23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05941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6CC78CE0-F628-5F4D-80DB-F1AA1D58E3AD}" type="datetime1">
              <a:rPr lang="en-US" smtClean="0"/>
              <a:t>5/29/23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51329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31F1F2-7E06-2E4D-8656-D47A5EC413C9}"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B8D1C7-8764-934F-A052-B8EDC1ED3A4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19E89A6-DF48-E546-8E5A-EB20B69E5D23}"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E91814C1-40BC-0A43-B923-BE8F200252E6}"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D32B9-E4B6-ED4A-A80C-10C01B962E46}"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E13FA4E-4C34-7C40-BFD0-18AD4840B1BB}"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2BE8B772-DF9C-1141-8261-A9D0CF0622FD}"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DE719-3782-BA47-A68D-9AF58FBE6AE9}"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BDA5CD3-8491-7246-AD58-67B2EBEC7C89}" type="datetime1">
              <a:rPr lang="en-US" smtClean="0"/>
              <a:t>5/29/23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661597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tiff"/><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3" Type="http://schemas.openxmlformats.org/officeDocument/2006/relationships/hyperlink" Target="http://www.ev3lessons.com/" TargetMode="External"/><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8.xml"/><Relationship Id="rId6" Type="http://schemas.openxmlformats.org/officeDocument/2006/relationships/hyperlink" Target="http://creativecommons.org/licenses/by-nc-sa/4.0/" TargetMode="External"/><Relationship Id="rId5" Type="http://schemas.openxmlformats.org/officeDocument/2006/relationships/hyperlink" Target="http://www.flltutorials.com/" TargetMode="External"/><Relationship Id="rId4" Type="http://schemas.openxmlformats.org/officeDocument/2006/relationships/hyperlink" Target="http://www.primelessons.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hyperlink" Target="https://ev3lessons.com/en/Resources/WheelConverter/" TargetMode="External"/><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en-US" dirty="0"/>
              <a:t>WHEELS</a:t>
            </a:r>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1826-653C-B181-1EDE-35934284CA1D}"/>
              </a:ext>
            </a:extLst>
          </p:cNvPr>
          <p:cNvSpPr>
            <a:spLocks noGrp="1"/>
          </p:cNvSpPr>
          <p:nvPr>
            <p:ph type="title"/>
          </p:nvPr>
        </p:nvSpPr>
        <p:spPr/>
        <p:txBody>
          <a:bodyPr/>
          <a:lstStyle/>
          <a:p>
            <a:r>
              <a:rPr lang="en-US" dirty="0"/>
              <a:t>SPIKE PRIME CASTER</a:t>
            </a:r>
          </a:p>
        </p:txBody>
      </p:sp>
      <p:sp>
        <p:nvSpPr>
          <p:cNvPr id="3" name="Content Placeholder 2">
            <a:extLst>
              <a:ext uri="{FF2B5EF4-FFF2-40B4-BE49-F238E27FC236}">
                <a16:creationId xmlns:a16="http://schemas.microsoft.com/office/drawing/2014/main" id="{59F07F17-F67D-3574-D014-FE07193B8C66}"/>
              </a:ext>
            </a:extLst>
          </p:cNvPr>
          <p:cNvSpPr>
            <a:spLocks noGrp="1"/>
          </p:cNvSpPr>
          <p:nvPr>
            <p:ph idx="1"/>
          </p:nvPr>
        </p:nvSpPr>
        <p:spPr>
          <a:xfrm>
            <a:off x="448092" y="1505583"/>
            <a:ext cx="3834542" cy="4353215"/>
          </a:xfrm>
        </p:spPr>
        <p:txBody>
          <a:bodyPr>
            <a:normAutofit/>
          </a:bodyPr>
          <a:lstStyle/>
          <a:p>
            <a:r>
              <a:rPr lang="en-US" sz="2400" dirty="0"/>
              <a:t>The ball in the caster wheel can be removed by using some floss</a:t>
            </a:r>
          </a:p>
          <a:p>
            <a:endParaRPr lang="en-US" sz="2400" dirty="0"/>
          </a:p>
        </p:txBody>
      </p:sp>
      <p:sp>
        <p:nvSpPr>
          <p:cNvPr id="4" name="Footer Placeholder 3">
            <a:extLst>
              <a:ext uri="{FF2B5EF4-FFF2-40B4-BE49-F238E27FC236}">
                <a16:creationId xmlns:a16="http://schemas.microsoft.com/office/drawing/2014/main" id="{C1FC521C-4FE3-34CE-38F5-DE87EA5F7062}"/>
              </a:ext>
            </a:extLst>
          </p:cNvPr>
          <p:cNvSpPr>
            <a:spLocks noGrp="1"/>
          </p:cNvSpPr>
          <p:nvPr>
            <p:ph type="ftr" sz="quarter" idx="11"/>
          </p:nvPr>
        </p:nvSpPr>
        <p:spPr/>
        <p:txBody>
          <a:bodyPr/>
          <a:lstStyle/>
          <a:p>
            <a:r>
              <a:rPr lang="en-US"/>
              <a:t>© 2023, FLLTutorials.com, Last Edit 5/29/2023</a:t>
            </a:r>
          </a:p>
        </p:txBody>
      </p:sp>
      <p:pic>
        <p:nvPicPr>
          <p:cNvPr id="5" name="Content Placeholder 10" descr="A picture containing clock&#10;&#10;Description automatically generated">
            <a:extLst>
              <a:ext uri="{FF2B5EF4-FFF2-40B4-BE49-F238E27FC236}">
                <a16:creationId xmlns:a16="http://schemas.microsoft.com/office/drawing/2014/main" id="{5CF23CB1-98C3-9E3B-6975-DC76375A2A85}"/>
              </a:ext>
            </a:extLst>
          </p:cNvPr>
          <p:cNvPicPr>
            <a:picLocks noChangeAspect="1"/>
          </p:cNvPicPr>
          <p:nvPr/>
        </p:nvPicPr>
        <p:blipFill rotWithShape="1">
          <a:blip r:embed="rId2"/>
          <a:srcRect l="63714" t="13068" r="26680" b="71681"/>
          <a:stretch/>
        </p:blipFill>
        <p:spPr>
          <a:xfrm>
            <a:off x="4655146" y="1284271"/>
            <a:ext cx="3907662" cy="3489758"/>
          </a:xfrm>
          <a:prstGeom prst="rect">
            <a:avLst/>
          </a:prstGeom>
          <a:noFill/>
        </p:spPr>
      </p:pic>
    </p:spTree>
    <p:extLst>
      <p:ext uri="{BB962C8B-B14F-4D97-AF65-F5344CB8AC3E}">
        <p14:creationId xmlns:p14="http://schemas.microsoft.com/office/powerpoint/2010/main" val="269481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Wheels for other uses</a:t>
            </a:r>
          </a:p>
        </p:txBody>
      </p:sp>
      <p:sp>
        <p:nvSpPr>
          <p:cNvPr id="3" name="Content Placeholder 2"/>
          <p:cNvSpPr>
            <a:spLocks noGrp="1"/>
          </p:cNvSpPr>
          <p:nvPr>
            <p:ph idx="1"/>
          </p:nvPr>
        </p:nvSpPr>
        <p:spPr>
          <a:xfrm>
            <a:off x="457200" y="1445164"/>
            <a:ext cx="8245474" cy="4373563"/>
          </a:xfrm>
        </p:spPr>
        <p:txBody>
          <a:bodyPr>
            <a:normAutofit/>
          </a:bodyPr>
          <a:lstStyle/>
          <a:p>
            <a:r>
              <a:rPr lang="en-US" sz="2400" dirty="0"/>
              <a:t>Riding wheels can help your robot drive along walls. </a:t>
            </a:r>
          </a:p>
          <a:p>
            <a:r>
              <a:rPr lang="en-US" sz="2400" dirty="0"/>
              <a:t>FLL Tip: Make sure that they are installed at the correct height for your table (at home or at competition). You might have either 2X4 or 2X3 wood as walls.</a:t>
            </a:r>
          </a:p>
          <a:p>
            <a:endParaRPr lang="en-US" sz="2400"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a:blip r:embed="rId2"/>
          <a:stretch>
            <a:fillRect/>
          </a:stretch>
        </p:blipFill>
        <p:spPr>
          <a:xfrm>
            <a:off x="4911437" y="3146270"/>
            <a:ext cx="3187700" cy="3187700"/>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939" y="3393701"/>
            <a:ext cx="3603498" cy="2940269"/>
          </a:xfrm>
          <a:prstGeom prst="rect">
            <a:avLst/>
          </a:prstGeom>
        </p:spPr>
      </p:pic>
      <p:sp>
        <p:nvSpPr>
          <p:cNvPr id="8" name="Oval 7"/>
          <p:cNvSpPr/>
          <p:nvPr/>
        </p:nvSpPr>
        <p:spPr>
          <a:xfrm>
            <a:off x="7269522" y="4870137"/>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57181" y="4708572"/>
            <a:ext cx="754256" cy="6927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559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TOOL: LEGO WHEELS CHART</a:t>
            </a:r>
          </a:p>
        </p:txBody>
      </p:sp>
      <p:sp>
        <p:nvSpPr>
          <p:cNvPr id="3" name="Content Placeholder 2"/>
          <p:cNvSpPr>
            <a:spLocks noGrp="1"/>
          </p:cNvSpPr>
          <p:nvPr>
            <p:ph idx="1"/>
          </p:nvPr>
        </p:nvSpPr>
        <p:spPr>
          <a:xfrm>
            <a:off x="457200" y="1831510"/>
            <a:ext cx="2576945" cy="348818"/>
          </a:xfrm>
          <a:solidFill>
            <a:schemeClr val="bg2"/>
          </a:solidFill>
        </p:spPr>
        <p:txBody>
          <a:bodyPr>
            <a:normAutofit fontScale="40000" lnSpcReduction="20000"/>
          </a:bodyPr>
          <a:lstStyle/>
          <a:p>
            <a:r>
              <a:rPr lang="en-US" dirty="0"/>
              <a:t>http://</a:t>
            </a:r>
            <a:r>
              <a:rPr lang="en-US" dirty="0" err="1"/>
              <a:t>wheels.sariel.pl</a:t>
            </a:r>
            <a:r>
              <a:rPr lang="en-US" dirty="0"/>
              <a:t>/</a:t>
            </a:r>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Content Placeholder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34145" y="1655519"/>
            <a:ext cx="5673229" cy="4296235"/>
          </a:xfrm>
          <a:prstGeom prst="rect">
            <a:avLst/>
          </a:prstGeom>
        </p:spPr>
      </p:pic>
    </p:spTree>
    <p:extLst>
      <p:ext uri="{BB962C8B-B14F-4D97-AF65-F5344CB8AC3E}">
        <p14:creationId xmlns:p14="http://schemas.microsoft.com/office/powerpoint/2010/main" val="179459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t>
            </a:r>
            <a:r>
              <a:rPr lang="en-US" sz="2800" dirty="0">
                <a:hlinkClick r:id="rId4"/>
              </a:rPr>
              <a:t>www.primelessons.org</a:t>
            </a:r>
            <a:r>
              <a:rPr lang="en-US" sz="2800" dirty="0"/>
              <a:t> and </a:t>
            </a:r>
            <a:r>
              <a:rPr lang="en-US" sz="2800" dirty="0">
                <a:hlinkClick r:id="rId5"/>
              </a:rPr>
              <a:t>www.flltutorials.com</a:t>
            </a:r>
            <a:endParaRPr lang="en-US" sz="2800" dirty="0"/>
          </a:p>
          <a:p>
            <a:pPr marL="342900" indent="-342900">
              <a:buFont typeface="Arial" charset="0"/>
              <a:buChar char="•"/>
            </a:pPr>
            <a:r>
              <a:rPr lang="en-US" sz="2800" dirty="0"/>
              <a:t>LEGO Wheels Chart from http://</a:t>
            </a:r>
            <a:r>
              <a:rPr lang="en-US" sz="2800" dirty="0" err="1"/>
              <a:t>wheels.sariel.pl</a:t>
            </a:r>
            <a:r>
              <a:rPr lang="en-US" sz="2800" dirty="0"/>
              <a:t>/ </a:t>
            </a:r>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6"/>
              </a:rPr>
              <a:t>Creative Commons Attribution-</a:t>
            </a:r>
            <a:r>
              <a:rPr kumimoji="0" lang="en-US" altLang="en-US" sz="2000" b="0" i="0" u="none" strike="noStrike" cap="none" normalizeH="0" baseline="0" dirty="0" err="1">
                <a:ln>
                  <a:noFill/>
                </a:ln>
                <a:solidFill>
                  <a:srgbClr val="4374B7"/>
                </a:solidFill>
                <a:effectLst/>
                <a:latin typeface="Helvetica Neue"/>
                <a:hlinkClick r:id="rId6"/>
              </a:rPr>
              <a:t>NonCommercial</a:t>
            </a:r>
            <a:r>
              <a:rPr kumimoji="0" lang="en-US" altLang="en-US" sz="2000" b="0" i="0" u="none" strike="noStrike" cap="none" normalizeH="0" baseline="0" dirty="0">
                <a:ln>
                  <a:noFill/>
                </a:ln>
                <a:solidFill>
                  <a:srgbClr val="4374B7"/>
                </a:solidFill>
                <a:effectLst/>
                <a:latin typeface="Helvetica Neue"/>
                <a:hlinkClick r:id="rId6"/>
              </a:rPr>
              <a:t>-</a:t>
            </a:r>
            <a:r>
              <a:rPr kumimoji="0" lang="en-US" altLang="en-US" sz="2000" b="0" i="0" u="none" strike="noStrike" cap="none" normalizeH="0" baseline="0" dirty="0" err="1">
                <a:ln>
                  <a:noFill/>
                </a:ln>
                <a:solidFill>
                  <a:srgbClr val="4374B7"/>
                </a:solidFill>
                <a:effectLst/>
                <a:latin typeface="Helvetica Neue"/>
                <a:hlinkClick r:id="rId6"/>
              </a:rPr>
              <a:t>ShareAlike</a:t>
            </a:r>
            <a:r>
              <a:rPr kumimoji="0" lang="en-US" altLang="en-US" sz="2000" b="0" i="0" u="none" strike="noStrike" cap="none" normalizeH="0" baseline="0" dirty="0">
                <a:ln>
                  <a:noFill/>
                </a:ln>
                <a:solidFill>
                  <a:srgbClr val="4374B7"/>
                </a:solidFill>
                <a:effectLst/>
                <a:latin typeface="Helvetica Neue"/>
                <a:hlinkClick r:id="rId6"/>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Lots to Choose FROM</a:t>
            </a:r>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7" name="TextBox 6"/>
          <p:cNvSpPr txBox="1"/>
          <p:nvPr/>
        </p:nvSpPr>
        <p:spPr>
          <a:xfrm>
            <a:off x="394721" y="1510762"/>
            <a:ext cx="3193043" cy="1200329"/>
          </a:xfrm>
          <a:prstGeom prst="rect">
            <a:avLst/>
          </a:prstGeom>
          <a:noFill/>
        </p:spPr>
        <p:txBody>
          <a:bodyPr wrap="square" rtlCol="0">
            <a:spAutoFit/>
          </a:bodyPr>
          <a:lstStyle/>
          <a:p>
            <a:pPr marL="285750" indent="-285750">
              <a:buFont typeface="Arial" charset="0"/>
              <a:buChar char="•"/>
            </a:pPr>
            <a:r>
              <a:rPr lang="en-US" dirty="0"/>
              <a:t>LEGO is the largest tire manufacturer in the world!</a:t>
            </a:r>
          </a:p>
          <a:p>
            <a:pPr marL="285750" indent="-285750">
              <a:buFont typeface="Arial" charset="0"/>
              <a:buChar char="•"/>
            </a:pPr>
            <a:r>
              <a:rPr lang="en-US" dirty="0"/>
              <a:t>LEGO has wheels of all sizes and also treads</a:t>
            </a:r>
          </a:p>
        </p:txBody>
      </p:sp>
      <p:grpSp>
        <p:nvGrpSpPr>
          <p:cNvPr id="6" name="Group 5"/>
          <p:cNvGrpSpPr/>
          <p:nvPr/>
        </p:nvGrpSpPr>
        <p:grpSpPr>
          <a:xfrm>
            <a:off x="494765" y="1765327"/>
            <a:ext cx="7850721" cy="4852139"/>
            <a:chOff x="494765" y="1765327"/>
            <a:chExt cx="7850721" cy="4852139"/>
          </a:xfrm>
        </p:grpSpPr>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t="14183" r="14144"/>
            <a:stretch/>
          </p:blipFill>
          <p:spPr>
            <a:xfrm>
              <a:off x="494765" y="1765327"/>
              <a:ext cx="7850721" cy="4852139"/>
            </a:xfrm>
            <a:prstGeom prst="rect">
              <a:avLst/>
            </a:prstGeom>
          </p:spPr>
        </p:pic>
        <p:sp>
          <p:nvSpPr>
            <p:cNvPr id="13" name="Rectangle 12"/>
            <p:cNvSpPr/>
            <p:nvPr/>
          </p:nvSpPr>
          <p:spPr>
            <a:xfrm>
              <a:off x="1950838" y="3192147"/>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68.8 X 36</a:t>
              </a:r>
              <a:endParaRPr lang="en-US" sz="1200" dirty="0"/>
            </a:p>
          </p:txBody>
        </p:sp>
        <p:sp>
          <p:nvSpPr>
            <p:cNvPr id="14" name="Rectangle 13"/>
            <p:cNvSpPr/>
            <p:nvPr/>
          </p:nvSpPr>
          <p:spPr>
            <a:xfrm>
              <a:off x="5209873" y="5362159"/>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94.2 X 22</a:t>
              </a:r>
              <a:endParaRPr lang="en-US" sz="1200" dirty="0"/>
            </a:p>
          </p:txBody>
        </p:sp>
        <p:sp>
          <p:nvSpPr>
            <p:cNvPr id="15" name="Rectangle 14"/>
            <p:cNvSpPr/>
            <p:nvPr/>
          </p:nvSpPr>
          <p:spPr>
            <a:xfrm>
              <a:off x="3276614" y="4312244"/>
              <a:ext cx="864433" cy="276999"/>
            </a:xfrm>
            <a:prstGeom prst="rect">
              <a:avLst/>
            </a:prstGeom>
            <a:solidFill>
              <a:schemeClr val="bg1">
                <a:lumMod val="95000"/>
                <a:alpha val="72000"/>
              </a:schemeClr>
            </a:solidFill>
          </p:spPr>
          <p:txBody>
            <a:bodyPr wrap="square">
              <a:spAutoFit/>
            </a:bodyPr>
            <a:lstStyle/>
            <a:p>
              <a:pPr algn="ctr"/>
              <a:r>
                <a:rPr lang="en-US" sz="1200" dirty="0"/>
                <a:t>56 X 26</a:t>
              </a:r>
            </a:p>
          </p:txBody>
        </p:sp>
        <p:sp>
          <p:nvSpPr>
            <p:cNvPr id="16" name="Rectangle 15"/>
            <p:cNvSpPr/>
            <p:nvPr/>
          </p:nvSpPr>
          <p:spPr>
            <a:xfrm>
              <a:off x="4675336" y="2162715"/>
              <a:ext cx="864433" cy="276999"/>
            </a:xfrm>
            <a:prstGeom prst="rect">
              <a:avLst/>
            </a:prstGeom>
            <a:solidFill>
              <a:schemeClr val="bg1">
                <a:lumMod val="95000"/>
                <a:alpha val="72000"/>
              </a:schemeClr>
            </a:solidFill>
          </p:spPr>
          <p:txBody>
            <a:bodyPr wrap="square">
              <a:spAutoFit/>
            </a:bodyPr>
            <a:lstStyle/>
            <a:p>
              <a:pPr algn="ctr"/>
              <a:r>
                <a:rPr lang="en-US" sz="1200" dirty="0"/>
                <a:t>43.2 X 22</a:t>
              </a:r>
            </a:p>
          </p:txBody>
        </p:sp>
        <p:sp>
          <p:nvSpPr>
            <p:cNvPr id="17" name="Rectangle 16"/>
            <p:cNvSpPr/>
            <p:nvPr/>
          </p:nvSpPr>
          <p:spPr>
            <a:xfrm>
              <a:off x="3487720" y="2645916"/>
              <a:ext cx="864433" cy="276999"/>
            </a:xfrm>
            <a:prstGeom prst="rect">
              <a:avLst/>
            </a:prstGeom>
            <a:solidFill>
              <a:schemeClr val="bg1">
                <a:lumMod val="95000"/>
                <a:alpha val="72000"/>
              </a:schemeClr>
            </a:solidFill>
          </p:spPr>
          <p:txBody>
            <a:bodyPr wrap="square">
              <a:spAutoFit/>
            </a:bodyPr>
            <a:lstStyle/>
            <a:p>
              <a:pPr algn="ctr"/>
              <a:r>
                <a:rPr lang="en-US" sz="1200" dirty="0"/>
                <a:t>56 X 28</a:t>
              </a:r>
            </a:p>
          </p:txBody>
        </p:sp>
        <p:sp>
          <p:nvSpPr>
            <p:cNvPr id="11" name="Rectangle 10"/>
            <p:cNvSpPr/>
            <p:nvPr/>
          </p:nvSpPr>
          <p:spPr>
            <a:xfrm>
              <a:off x="5135777" y="3391099"/>
              <a:ext cx="864433" cy="276999"/>
            </a:xfrm>
            <a:prstGeom prst="rect">
              <a:avLst/>
            </a:prstGeom>
            <a:solidFill>
              <a:schemeClr val="bg1">
                <a:lumMod val="95000"/>
                <a:alpha val="72000"/>
              </a:schemeClr>
            </a:solidFill>
          </p:spPr>
          <p:txBody>
            <a:bodyPr wrap="square">
              <a:spAutoFit/>
            </a:bodyPr>
            <a:lstStyle/>
            <a:p>
              <a:pPr algn="ctr"/>
              <a:r>
                <a:rPr lang="nb-NO" sz="1200" dirty="0">
                  <a:solidFill>
                    <a:srgbClr val="222222"/>
                  </a:solidFill>
                  <a:latin typeface="Noto Sans" charset="0"/>
                </a:rPr>
                <a:t>81.6 </a:t>
              </a:r>
              <a:r>
                <a:rPr lang="nb-NO" sz="1200" dirty="0" err="1">
                  <a:solidFill>
                    <a:srgbClr val="222222"/>
                  </a:solidFill>
                  <a:latin typeface="Noto Sans" charset="0"/>
                </a:rPr>
                <a:t>X</a:t>
              </a:r>
              <a:r>
                <a:rPr lang="nb-NO" sz="1200" dirty="0">
                  <a:solidFill>
                    <a:srgbClr val="222222"/>
                  </a:solidFill>
                  <a:latin typeface="Noto Sans" charset="0"/>
                </a:rPr>
                <a:t> 15</a:t>
              </a:r>
              <a:endParaRPr lang="en-US" sz="1200" dirty="0"/>
            </a:p>
          </p:txBody>
        </p:sp>
        <p:sp>
          <p:nvSpPr>
            <p:cNvPr id="18" name="Rectangle 17"/>
            <p:cNvSpPr/>
            <p:nvPr/>
          </p:nvSpPr>
          <p:spPr>
            <a:xfrm>
              <a:off x="7059590" y="4259500"/>
              <a:ext cx="864433" cy="276999"/>
            </a:xfrm>
            <a:prstGeom prst="rect">
              <a:avLst/>
            </a:prstGeom>
            <a:solidFill>
              <a:schemeClr val="bg1">
                <a:lumMod val="95000"/>
                <a:alpha val="72000"/>
              </a:schemeClr>
            </a:solidFill>
          </p:spPr>
          <p:txBody>
            <a:bodyPr wrap="square">
              <a:spAutoFit/>
            </a:bodyPr>
            <a:lstStyle/>
            <a:p>
              <a:pPr algn="ctr"/>
              <a:r>
                <a:rPr lang="en-US" sz="1200" dirty="0">
                  <a:solidFill>
                    <a:srgbClr val="222222"/>
                  </a:solidFill>
                  <a:latin typeface="Noto Sans" charset="0"/>
                </a:rPr>
                <a:t>62.4 X 20</a:t>
              </a:r>
              <a:endParaRPr lang="en-US" sz="1200" dirty="0"/>
            </a:p>
          </p:txBody>
        </p:sp>
      </p:grpSp>
    </p:spTree>
    <p:extLst>
      <p:ext uri="{BB962C8B-B14F-4D97-AF65-F5344CB8AC3E}">
        <p14:creationId xmlns:p14="http://schemas.microsoft.com/office/powerpoint/2010/main" val="88096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1927-4D54-2E11-8327-5371C6396331}"/>
              </a:ext>
            </a:extLst>
          </p:cNvPr>
          <p:cNvSpPr>
            <a:spLocks noGrp="1"/>
          </p:cNvSpPr>
          <p:nvPr>
            <p:ph type="title"/>
          </p:nvPr>
        </p:nvSpPr>
        <p:spPr/>
        <p:txBody>
          <a:bodyPr/>
          <a:lstStyle/>
          <a:p>
            <a:r>
              <a:rPr lang="en-US" dirty="0"/>
              <a:t>SPIKE PRIME WHEELS</a:t>
            </a:r>
          </a:p>
        </p:txBody>
      </p:sp>
      <p:sp>
        <p:nvSpPr>
          <p:cNvPr id="3" name="Content Placeholder 2">
            <a:extLst>
              <a:ext uri="{FF2B5EF4-FFF2-40B4-BE49-F238E27FC236}">
                <a16:creationId xmlns:a16="http://schemas.microsoft.com/office/drawing/2014/main" id="{174B3B79-E373-7E10-DA5A-D6AF2C720C44}"/>
              </a:ext>
            </a:extLst>
          </p:cNvPr>
          <p:cNvSpPr>
            <a:spLocks noGrp="1"/>
          </p:cNvSpPr>
          <p:nvPr>
            <p:ph idx="1"/>
          </p:nvPr>
        </p:nvSpPr>
        <p:spPr>
          <a:xfrm>
            <a:off x="448091" y="1505583"/>
            <a:ext cx="8209772" cy="4353215"/>
          </a:xfrm>
        </p:spPr>
        <p:txBody>
          <a:bodyPr>
            <a:normAutofit/>
          </a:bodyPr>
          <a:lstStyle/>
          <a:p>
            <a:r>
              <a:rPr lang="en-US" sz="1600" dirty="0"/>
              <a:t>The rubber tire is molded on to the rim.  Therefore, they will not slip off the rim as many LEGO tires do.</a:t>
            </a:r>
          </a:p>
          <a:p>
            <a:r>
              <a:rPr lang="en-US" sz="1600" dirty="0"/>
              <a:t>The small tire is 56 X14 (same size as the wheel in the EV3 Core set) and the large tire is 88 X 14</a:t>
            </a:r>
          </a:p>
          <a:p>
            <a:r>
              <a:rPr lang="en-US" sz="1600" dirty="0"/>
              <a:t>In SPIKE Prime, you get four 56 X14 tires in the Core Set and an additional four 88 X 14 in the Expansion Set</a:t>
            </a:r>
          </a:p>
          <a:p>
            <a:r>
              <a:rPr lang="en-US" sz="1600" dirty="0"/>
              <a:t>While these tires are firm, teams often complain that that they get dirty very easily and lack enough friction. Because these tires tend to slip on the challenge mat, teams who use these wheels have to clean the tires often.</a:t>
            </a:r>
          </a:p>
        </p:txBody>
      </p:sp>
      <p:sp>
        <p:nvSpPr>
          <p:cNvPr id="4" name="Footer Placeholder 3">
            <a:extLst>
              <a:ext uri="{FF2B5EF4-FFF2-40B4-BE49-F238E27FC236}">
                <a16:creationId xmlns:a16="http://schemas.microsoft.com/office/drawing/2014/main" id="{DF7C3767-A1DA-F32A-EA5B-DD25357DBCC7}"/>
              </a:ext>
            </a:extLst>
          </p:cNvPr>
          <p:cNvSpPr>
            <a:spLocks noGrp="1"/>
          </p:cNvSpPr>
          <p:nvPr>
            <p:ph type="ftr" sz="quarter" idx="11"/>
          </p:nvPr>
        </p:nvSpPr>
        <p:spPr/>
        <p:txBody>
          <a:bodyPr/>
          <a:lstStyle/>
          <a:p>
            <a:r>
              <a:rPr lang="en-US"/>
              <a:t>© 2023, FLLTutorials.com, Last Edit 5/29/2023</a:t>
            </a:r>
          </a:p>
        </p:txBody>
      </p:sp>
      <p:pic>
        <p:nvPicPr>
          <p:cNvPr id="5" name="Picture 4" descr="A picture containing object, clock, blue&#10;&#10;Description automatically generated">
            <a:extLst>
              <a:ext uri="{FF2B5EF4-FFF2-40B4-BE49-F238E27FC236}">
                <a16:creationId xmlns:a16="http://schemas.microsoft.com/office/drawing/2014/main" id="{09C28491-89C6-D616-B04F-957C643CA428}"/>
              </a:ext>
            </a:extLst>
          </p:cNvPr>
          <p:cNvPicPr>
            <a:picLocks noChangeAspect="1"/>
          </p:cNvPicPr>
          <p:nvPr/>
        </p:nvPicPr>
        <p:blipFill rotWithShape="1">
          <a:blip r:embed="rId2"/>
          <a:srcRect l="29141" t="40444" r="29622"/>
          <a:stretch/>
        </p:blipFill>
        <p:spPr>
          <a:xfrm>
            <a:off x="4692324" y="3836015"/>
            <a:ext cx="2155212" cy="2334510"/>
          </a:xfrm>
          <a:prstGeom prst="rect">
            <a:avLst/>
          </a:prstGeom>
        </p:spPr>
      </p:pic>
      <p:pic>
        <p:nvPicPr>
          <p:cNvPr id="6" name="Picture 5" descr="A picture containing object, clock, blue&#10;&#10;Description automatically generated">
            <a:extLst>
              <a:ext uri="{FF2B5EF4-FFF2-40B4-BE49-F238E27FC236}">
                <a16:creationId xmlns:a16="http://schemas.microsoft.com/office/drawing/2014/main" id="{3937CFAA-3C37-29C7-3B1F-07268B020DD6}"/>
              </a:ext>
            </a:extLst>
          </p:cNvPr>
          <p:cNvPicPr>
            <a:picLocks noChangeAspect="1"/>
          </p:cNvPicPr>
          <p:nvPr/>
        </p:nvPicPr>
        <p:blipFill rotWithShape="1">
          <a:blip r:embed="rId2"/>
          <a:srcRect l="29141" r="29622" b="59556"/>
          <a:stretch/>
        </p:blipFill>
        <p:spPr>
          <a:xfrm>
            <a:off x="2203768" y="4263150"/>
            <a:ext cx="2155212" cy="1585361"/>
          </a:xfrm>
          <a:prstGeom prst="rect">
            <a:avLst/>
          </a:prstGeom>
        </p:spPr>
      </p:pic>
    </p:spTree>
    <p:extLst>
      <p:ext uri="{BB962C8B-B14F-4D97-AF65-F5344CB8AC3E}">
        <p14:creationId xmlns:p14="http://schemas.microsoft.com/office/powerpoint/2010/main" val="2402791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Measuring the size of A Tire</a:t>
            </a:r>
          </a:p>
        </p:txBody>
      </p:sp>
      <p:sp>
        <p:nvSpPr>
          <p:cNvPr id="3" name="Content Placeholder 2"/>
          <p:cNvSpPr>
            <a:spLocks noGrp="1"/>
          </p:cNvSpPr>
          <p:nvPr>
            <p:ph idx="1"/>
          </p:nvPr>
        </p:nvSpPr>
        <p:spPr>
          <a:xfrm>
            <a:off x="457200" y="1752600"/>
            <a:ext cx="3972296" cy="4373563"/>
          </a:xfrm>
        </p:spPr>
        <p:txBody>
          <a:bodyPr>
            <a:normAutofit fontScale="70000" lnSpcReduction="20000"/>
          </a:bodyPr>
          <a:lstStyle/>
          <a:p>
            <a:pPr marL="457200" indent="-457200">
              <a:buAutoNum type="arabicParenR"/>
            </a:pPr>
            <a:r>
              <a:rPr lang="en-US" dirty="0"/>
              <a:t>Look for the size of the tire on the tire itself</a:t>
            </a:r>
          </a:p>
          <a:p>
            <a:pPr lvl="1" indent="0">
              <a:buNone/>
            </a:pPr>
            <a:r>
              <a:rPr lang="en-US" dirty="0"/>
              <a:t>The first number is the diameter to of the tire in mm. The second is the width of the tire in mm.</a:t>
            </a:r>
          </a:p>
          <a:p>
            <a:pPr marL="457200" indent="-457200">
              <a:buFont typeface="Arial" pitchFamily="34" charset="0"/>
              <a:buAutoNum type="arabicParenR"/>
            </a:pPr>
            <a:r>
              <a:rPr lang="en-US" dirty="0"/>
              <a:t>Look up the tire on a LEGO catalogue (e.g. Brickowl.com and Bricklink.com), or using the LEGO wheels chart by </a:t>
            </a:r>
            <a:r>
              <a:rPr lang="en-US" dirty="0" err="1"/>
              <a:t>Sariel</a:t>
            </a:r>
            <a:r>
              <a:rPr lang="en-US" dirty="0"/>
              <a:t> (see page 12)</a:t>
            </a:r>
          </a:p>
          <a:p>
            <a:pPr marL="457200" indent="-457200">
              <a:buAutoNum type="arabicParenR"/>
            </a:pPr>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6" name="Group 5"/>
          <p:cNvGrpSpPr/>
          <p:nvPr/>
        </p:nvGrpSpPr>
        <p:grpSpPr>
          <a:xfrm>
            <a:off x="4536558" y="2374223"/>
            <a:ext cx="3454400" cy="2590800"/>
            <a:chOff x="4536558" y="2374223"/>
            <a:chExt cx="3454400" cy="2590800"/>
          </a:xfrm>
        </p:grpSpPr>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0800000">
              <a:off x="4536558" y="2374223"/>
              <a:ext cx="3454400" cy="2590800"/>
            </a:xfrm>
            <a:prstGeom prst="rect">
              <a:avLst/>
            </a:prstGeom>
          </p:spPr>
        </p:pic>
        <p:sp>
          <p:nvSpPr>
            <p:cNvPr id="10" name="Oval 9"/>
            <p:cNvSpPr/>
            <p:nvPr/>
          </p:nvSpPr>
          <p:spPr>
            <a:xfrm rot="1897420">
              <a:off x="6048624" y="2870968"/>
              <a:ext cx="1425441" cy="7475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488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87474"/>
            <a:ext cx="7989752" cy="749349"/>
          </a:xfrm>
        </p:spPr>
        <p:txBody>
          <a:bodyPr>
            <a:normAutofit fontScale="90000"/>
          </a:bodyPr>
          <a:lstStyle/>
          <a:p>
            <a:r>
              <a:rPr lang="en-US" dirty="0"/>
              <a:t>Knowing your wheel size helps Convert DISTANCE to DEGREES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65922" y="1436823"/>
            <a:ext cx="6949068" cy="4534096"/>
          </a:xfrm>
        </p:spPr>
      </p:pic>
      <p:sp>
        <p:nvSpPr>
          <p:cNvPr id="4" name="Footer Placeholder 3"/>
          <p:cNvSpPr>
            <a:spLocks noGrp="1"/>
          </p:cNvSpPr>
          <p:nvPr>
            <p:ph type="ftr" sz="quarter" idx="11"/>
          </p:nvPr>
        </p:nvSpPr>
        <p:spPr/>
        <p:txBody>
          <a:bodyPr/>
          <a:lstStyle/>
          <a:p>
            <a:r>
              <a:rPr lang="en-US"/>
              <a:t>© 2023, FLLTutorials.com, Last Edit 5/29/2023</a:t>
            </a:r>
          </a:p>
        </p:txBody>
      </p:sp>
      <p:sp>
        <p:nvSpPr>
          <p:cNvPr id="8" name="Content Placeholder 2"/>
          <p:cNvSpPr txBox="1">
            <a:spLocks/>
          </p:cNvSpPr>
          <p:nvPr/>
        </p:nvSpPr>
        <p:spPr>
          <a:xfrm>
            <a:off x="2500560" y="5754946"/>
            <a:ext cx="6333546" cy="431945"/>
          </a:xfrm>
          <a:prstGeom prst="rect">
            <a:avLst/>
          </a:prstGeom>
          <a:solidFill>
            <a:schemeClr val="bg2"/>
          </a:solidFill>
          <a:ln>
            <a:solidFill>
              <a:schemeClr val="bg2"/>
            </a:solidFill>
          </a:ln>
        </p:spPr>
        <p:txBody>
          <a:bodyPr vert="horz" lIns="91440" tIns="45720" rIns="91440" bIns="45720" rtlCol="0">
            <a:normAutofit fontScale="92500"/>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a:hlinkClick r:id="rId3"/>
              </a:rPr>
              <a:t>https://ev3lessons.com/en/Resources/WheelConverter/</a:t>
            </a:r>
            <a:endParaRPr lang="en-US" dirty="0"/>
          </a:p>
        </p:txBody>
      </p:sp>
    </p:spTree>
    <p:extLst>
      <p:ext uri="{BB962C8B-B14F-4D97-AF65-F5344CB8AC3E}">
        <p14:creationId xmlns:p14="http://schemas.microsoft.com/office/powerpoint/2010/main" val="60296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307531" y="4142846"/>
            <a:ext cx="5259590" cy="2416173"/>
          </a:xfrm>
          <a:prstGeom prst="rect">
            <a:avLst/>
          </a:prstGeom>
        </p:spPr>
      </p:pic>
      <p:sp>
        <p:nvSpPr>
          <p:cNvPr id="2" name="Title 1"/>
          <p:cNvSpPr>
            <a:spLocks noGrp="1"/>
          </p:cNvSpPr>
          <p:nvPr>
            <p:ph type="title"/>
          </p:nvPr>
        </p:nvSpPr>
        <p:spPr/>
        <p:txBody>
          <a:bodyPr/>
          <a:lstStyle/>
          <a:p>
            <a:r>
              <a:rPr lang="en-US" dirty="0"/>
              <a:t>“Best” Wheels for </a:t>
            </a:r>
            <a:r>
              <a:rPr lang="en-US" i="1" dirty="0"/>
              <a:t>FIRST</a:t>
            </a:r>
            <a:r>
              <a:rPr lang="en-US" dirty="0"/>
              <a:t> LEGO LEAGUE</a:t>
            </a:r>
          </a:p>
        </p:txBody>
      </p:sp>
      <p:sp>
        <p:nvSpPr>
          <p:cNvPr id="3" name="Content Placeholder 2"/>
          <p:cNvSpPr>
            <a:spLocks noGrp="1"/>
          </p:cNvSpPr>
          <p:nvPr>
            <p:ph idx="1"/>
          </p:nvPr>
        </p:nvSpPr>
        <p:spPr>
          <a:xfrm>
            <a:off x="457200" y="1713053"/>
            <a:ext cx="8245474" cy="2628157"/>
          </a:xfrm>
        </p:spPr>
        <p:txBody>
          <a:bodyPr>
            <a:normAutofit fontScale="47500" lnSpcReduction="20000"/>
          </a:bodyPr>
          <a:lstStyle/>
          <a:p>
            <a:r>
              <a:rPr lang="en-US" dirty="0"/>
              <a:t>There are many options for wheels on your competition robot. There is no “best” wheel.</a:t>
            </a:r>
          </a:p>
          <a:p>
            <a:pPr marL="457200" indent="-457200">
              <a:buAutoNum type="arabicParenR"/>
            </a:pPr>
            <a:r>
              <a:rPr lang="en-US" dirty="0"/>
              <a:t>Some wheels are better than others, but there is no one wheel that is perfect for every task or every surface your robot will run on.</a:t>
            </a:r>
          </a:p>
          <a:p>
            <a:pPr marL="457200" indent="-457200">
              <a:buAutoNum type="arabicParenR"/>
            </a:pPr>
            <a:r>
              <a:rPr lang="en-US" dirty="0"/>
              <a:t>Every wheel has a pro and a con</a:t>
            </a:r>
          </a:p>
          <a:p>
            <a:pPr marL="457200" indent="-457200">
              <a:buAutoNum type="arabicParenR"/>
            </a:pPr>
            <a:r>
              <a:rPr lang="en-US" dirty="0"/>
              <a:t>Do not make decisions on what wheel to use based on someone else’s experience </a:t>
            </a:r>
          </a:p>
          <a:p>
            <a:pPr lvl="1" indent="0">
              <a:buNone/>
            </a:pPr>
            <a:r>
              <a:rPr lang="en-US" dirty="0">
                <a:solidFill>
                  <a:srgbClr val="FF0000"/>
                </a:solidFill>
                <a:sym typeface="Wingdings"/>
              </a:rPr>
              <a:t>Create a set of tests</a:t>
            </a:r>
            <a:r>
              <a:rPr lang="en-US" dirty="0">
                <a:sym typeface="Wingdings"/>
              </a:rPr>
              <a:t> to see if the wheels can hold the weight of the robot, drive straight and are fast enough for your tasks (see next page)</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7" name="TextBox 6"/>
          <p:cNvSpPr txBox="1"/>
          <p:nvPr/>
        </p:nvSpPr>
        <p:spPr>
          <a:xfrm>
            <a:off x="5691632" y="4861274"/>
            <a:ext cx="580380" cy="430887"/>
          </a:xfrm>
          <a:prstGeom prst="rect">
            <a:avLst/>
          </a:prstGeom>
          <a:solidFill>
            <a:schemeClr val="bg1">
              <a:lumMod val="95000"/>
              <a:alpha val="91000"/>
            </a:schemeClr>
          </a:solidFill>
        </p:spPr>
        <p:txBody>
          <a:bodyPr wrap="square" rtlCol="0">
            <a:spAutoFit/>
          </a:bodyPr>
          <a:lstStyle/>
          <a:p>
            <a:pPr algn="ctr"/>
            <a:r>
              <a:rPr lang="en-US" sz="1100" dirty="0"/>
              <a:t>31313 EV3</a:t>
            </a:r>
          </a:p>
        </p:txBody>
      </p:sp>
      <p:sp>
        <p:nvSpPr>
          <p:cNvPr id="8" name="TextBox 7"/>
          <p:cNvSpPr txBox="1"/>
          <p:nvPr/>
        </p:nvSpPr>
        <p:spPr>
          <a:xfrm>
            <a:off x="3801370" y="4861273"/>
            <a:ext cx="853225" cy="430887"/>
          </a:xfrm>
          <a:prstGeom prst="rect">
            <a:avLst/>
          </a:prstGeom>
          <a:solidFill>
            <a:schemeClr val="bg1">
              <a:lumMod val="95000"/>
              <a:alpha val="91000"/>
            </a:schemeClr>
          </a:solidFill>
        </p:spPr>
        <p:txBody>
          <a:bodyPr wrap="square" rtlCol="0">
            <a:spAutoFit/>
          </a:bodyPr>
          <a:lstStyle/>
          <a:p>
            <a:pPr algn="ctr"/>
            <a:r>
              <a:rPr lang="en-US" sz="1100" dirty="0"/>
              <a:t>45544 EV3 Core</a:t>
            </a:r>
          </a:p>
        </p:txBody>
      </p:sp>
      <p:sp>
        <p:nvSpPr>
          <p:cNvPr id="9" name="TextBox 8"/>
          <p:cNvSpPr txBox="1"/>
          <p:nvPr/>
        </p:nvSpPr>
        <p:spPr>
          <a:xfrm>
            <a:off x="1744003" y="5857561"/>
            <a:ext cx="855394" cy="261610"/>
          </a:xfrm>
          <a:prstGeom prst="rect">
            <a:avLst/>
          </a:prstGeom>
          <a:solidFill>
            <a:schemeClr val="bg1">
              <a:lumMod val="95000"/>
              <a:alpha val="91000"/>
            </a:schemeClr>
          </a:solidFill>
        </p:spPr>
        <p:txBody>
          <a:bodyPr wrap="square" rtlCol="0">
            <a:spAutoFit/>
          </a:bodyPr>
          <a:lstStyle/>
          <a:p>
            <a:pPr algn="ctr"/>
            <a:r>
              <a:rPr lang="en-US" sz="1100" dirty="0"/>
              <a:t>9797 NXT </a:t>
            </a:r>
          </a:p>
        </p:txBody>
      </p:sp>
      <p:sp>
        <p:nvSpPr>
          <p:cNvPr id="10" name="TextBox 9"/>
          <p:cNvSpPr txBox="1"/>
          <p:nvPr/>
        </p:nvSpPr>
        <p:spPr>
          <a:xfrm>
            <a:off x="1478013" y="4861273"/>
            <a:ext cx="1606477" cy="261610"/>
          </a:xfrm>
          <a:prstGeom prst="rect">
            <a:avLst/>
          </a:prstGeom>
          <a:solidFill>
            <a:schemeClr val="bg1">
              <a:lumMod val="95000"/>
              <a:alpha val="91000"/>
            </a:schemeClr>
          </a:solidFill>
        </p:spPr>
        <p:txBody>
          <a:bodyPr wrap="square" rtlCol="0">
            <a:spAutoFit/>
          </a:bodyPr>
          <a:lstStyle/>
          <a:p>
            <a:pPr algn="ctr"/>
            <a:r>
              <a:rPr lang="en-US" sz="1100"/>
              <a:t>45560 EV3 Expansion</a:t>
            </a:r>
            <a:endParaRPr lang="en-US" sz="1100" dirty="0"/>
          </a:p>
        </p:txBody>
      </p:sp>
      <p:sp>
        <p:nvSpPr>
          <p:cNvPr id="12" name="TextBox 11"/>
          <p:cNvSpPr txBox="1"/>
          <p:nvPr/>
        </p:nvSpPr>
        <p:spPr>
          <a:xfrm>
            <a:off x="4194233" y="6117705"/>
            <a:ext cx="1490960" cy="261610"/>
          </a:xfrm>
          <a:prstGeom prst="rect">
            <a:avLst/>
          </a:prstGeom>
          <a:solidFill>
            <a:schemeClr val="bg1">
              <a:lumMod val="95000"/>
              <a:alpha val="91000"/>
            </a:schemeClr>
          </a:solidFill>
        </p:spPr>
        <p:txBody>
          <a:bodyPr wrap="square" rtlCol="0">
            <a:spAutoFit/>
          </a:bodyPr>
          <a:lstStyle/>
          <a:p>
            <a:pPr algn="ctr"/>
            <a:r>
              <a:rPr lang="en-US" sz="1100" dirty="0"/>
              <a:t>9695 NXT Resource</a:t>
            </a:r>
          </a:p>
        </p:txBody>
      </p:sp>
      <p:sp>
        <p:nvSpPr>
          <p:cNvPr id="13" name="TextBox 12"/>
          <p:cNvSpPr txBox="1"/>
          <p:nvPr/>
        </p:nvSpPr>
        <p:spPr>
          <a:xfrm>
            <a:off x="6701741" y="4745620"/>
            <a:ext cx="1870153" cy="1200329"/>
          </a:xfrm>
          <a:prstGeom prst="rect">
            <a:avLst/>
          </a:prstGeom>
          <a:noFill/>
        </p:spPr>
        <p:txBody>
          <a:bodyPr wrap="square" rtlCol="0">
            <a:spAutoFit/>
          </a:bodyPr>
          <a:lstStyle/>
          <a:p>
            <a:r>
              <a:rPr lang="en-US" dirty="0"/>
              <a:t>Common </a:t>
            </a:r>
            <a:r>
              <a:rPr lang="en-US"/>
              <a:t>wheels found in MINDSTORMS sets</a:t>
            </a:r>
          </a:p>
        </p:txBody>
      </p:sp>
    </p:spTree>
    <p:extLst>
      <p:ext uri="{BB962C8B-B14F-4D97-AF65-F5344CB8AC3E}">
        <p14:creationId xmlns:p14="http://schemas.microsoft.com/office/powerpoint/2010/main" val="8174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687475"/>
            <a:ext cx="7989752" cy="713942"/>
          </a:xfrm>
        </p:spPr>
        <p:txBody>
          <a:bodyPr>
            <a:normAutofit fontScale="90000"/>
          </a:bodyPr>
          <a:lstStyle/>
          <a:p>
            <a:r>
              <a:rPr lang="en-US" dirty="0"/>
              <a:t>Things to Consider: size, Speed, accuracy, stability</a:t>
            </a:r>
            <a:r>
              <a:rPr lang="is-IS" dirty="0"/>
              <a:t>...</a:t>
            </a:r>
            <a:endParaRPr lang="en-US" dirty="0"/>
          </a:p>
        </p:txBody>
      </p:sp>
      <p:sp>
        <p:nvSpPr>
          <p:cNvPr id="3" name="Content Placeholder 2"/>
          <p:cNvSpPr>
            <a:spLocks noGrp="1"/>
          </p:cNvSpPr>
          <p:nvPr>
            <p:ph idx="1"/>
          </p:nvPr>
        </p:nvSpPr>
        <p:spPr>
          <a:xfrm>
            <a:off x="568035" y="1524318"/>
            <a:ext cx="7889348" cy="3352482"/>
          </a:xfrm>
        </p:spPr>
        <p:txBody>
          <a:bodyPr>
            <a:noAutofit/>
          </a:bodyPr>
          <a:lstStyle/>
          <a:p>
            <a:pPr marL="457200" indent="-457200">
              <a:buFont typeface="Arial" charset="0"/>
              <a:buChar char="•"/>
            </a:pPr>
            <a:r>
              <a:rPr lang="en-US" sz="1600" b="0" dirty="0"/>
              <a:t>Large wheels make a robot taller and so might give you both greater ground clearance as well as a higher center of gravity</a:t>
            </a:r>
          </a:p>
          <a:p>
            <a:pPr marL="914400" lvl="1" indent="-457200">
              <a:buFont typeface="Arial" charset="0"/>
              <a:buChar char="•"/>
            </a:pPr>
            <a:r>
              <a:rPr lang="en-US" sz="1600" dirty="0"/>
              <a:t>This might be positive as you might be able to to drive over obstacles, but might also make your robot unstable</a:t>
            </a:r>
          </a:p>
          <a:p>
            <a:pPr marL="457200" indent="-457200">
              <a:buFont typeface="Arial" charset="0"/>
              <a:buChar char="•"/>
            </a:pPr>
            <a:r>
              <a:rPr lang="en-US" sz="1600" b="0" dirty="0"/>
              <a:t>Large wheels allow your robot to travel further for each rotation, therefore, making your robot faster.</a:t>
            </a:r>
          </a:p>
          <a:p>
            <a:pPr marL="914400" lvl="1" indent="-457200">
              <a:buFont typeface="Arial" charset="0"/>
              <a:buChar char="•"/>
            </a:pPr>
            <a:r>
              <a:rPr lang="en-US" sz="1600" dirty="0"/>
              <a:t>Speed can be a positive thing in a timed robotics contest, but your robot may not travel as accurately</a:t>
            </a:r>
          </a:p>
          <a:p>
            <a:pPr marL="457200" indent="-457200">
              <a:buFont typeface="Arial" charset="0"/>
              <a:buChar char="•"/>
            </a:pPr>
            <a:r>
              <a:rPr lang="en-US" sz="1600" b="0" dirty="0"/>
              <a:t>Smaller wheels are slower but can be more accurate than large wheels</a:t>
            </a:r>
            <a:endParaRPr lang="en-US" sz="1600" dirty="0"/>
          </a:p>
          <a:p>
            <a:pPr marL="457200" indent="-457200">
              <a:buFont typeface="Arial" charset="0"/>
              <a:buChar char="•"/>
            </a:pPr>
            <a:r>
              <a:rPr lang="en-US" sz="1600" b="0" dirty="0"/>
              <a:t>Wider wheels allow for more contact with the ground which might increase stability, but can also cause more friction. </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379071" y="4340111"/>
            <a:ext cx="4460347" cy="1987142"/>
          </a:xfrm>
          <a:prstGeom prst="rect">
            <a:avLst/>
          </a:prstGeom>
        </p:spPr>
      </p:pic>
      <p:sp>
        <p:nvSpPr>
          <p:cNvPr id="7" name="TextBox 6"/>
          <p:cNvSpPr txBox="1"/>
          <p:nvPr/>
        </p:nvSpPr>
        <p:spPr>
          <a:xfrm>
            <a:off x="568035" y="5358407"/>
            <a:ext cx="2543175" cy="646331"/>
          </a:xfrm>
          <a:prstGeom prst="rect">
            <a:avLst/>
          </a:prstGeom>
          <a:noFill/>
        </p:spPr>
        <p:txBody>
          <a:bodyPr wrap="square" rtlCol="0">
            <a:spAutoFit/>
          </a:bodyPr>
          <a:lstStyle/>
          <a:p>
            <a:r>
              <a:rPr lang="en-US" dirty="0"/>
              <a:t>See next page for sample tests</a:t>
            </a:r>
          </a:p>
        </p:txBody>
      </p:sp>
    </p:spTree>
    <p:extLst>
      <p:ext uri="{BB962C8B-B14F-4D97-AF65-F5344CB8AC3E}">
        <p14:creationId xmlns:p14="http://schemas.microsoft.com/office/powerpoint/2010/main" val="196850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WORKSHEET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15762095"/>
              </p:ext>
            </p:extLst>
          </p:nvPr>
        </p:nvGraphicFramePr>
        <p:xfrm>
          <a:off x="457198" y="1414503"/>
          <a:ext cx="8245476" cy="4587240"/>
        </p:xfrm>
        <a:graphic>
          <a:graphicData uri="http://schemas.openxmlformats.org/drawingml/2006/table">
            <a:tbl>
              <a:tblPr firstRow="1" bandRow="1">
                <a:tableStyleId>{7DF18680-E054-41AD-8BC1-D1AEF772440D}</a:tableStyleId>
              </a:tblPr>
              <a:tblGrid>
                <a:gridCol w="2586942">
                  <a:extLst>
                    <a:ext uri="{9D8B030D-6E8A-4147-A177-3AD203B41FA5}">
                      <a16:colId xmlns:a16="http://schemas.microsoft.com/office/drawing/2014/main" val="20000"/>
                    </a:ext>
                  </a:extLst>
                </a:gridCol>
                <a:gridCol w="5658534">
                  <a:extLst>
                    <a:ext uri="{9D8B030D-6E8A-4147-A177-3AD203B41FA5}">
                      <a16:colId xmlns:a16="http://schemas.microsoft.com/office/drawing/2014/main" val="20001"/>
                    </a:ext>
                  </a:extLst>
                </a:gridCol>
              </a:tblGrid>
              <a:tr h="370840">
                <a:tc>
                  <a:txBody>
                    <a:bodyPr/>
                    <a:lstStyle/>
                    <a:p>
                      <a:pPr algn="ctr"/>
                      <a:r>
                        <a:rPr lang="en-US" dirty="0"/>
                        <a:t>Tests</a:t>
                      </a:r>
                    </a:p>
                  </a:txBody>
                  <a:tcPr/>
                </a:tc>
                <a:tc>
                  <a:txBody>
                    <a:bodyPr/>
                    <a:lstStyle/>
                    <a:p>
                      <a:pPr algn="ctr"/>
                      <a:r>
                        <a:rPr lang="en-US" dirty="0"/>
                        <a:t>Results</a:t>
                      </a:r>
                    </a:p>
                  </a:txBody>
                  <a:tcPr/>
                </a:tc>
                <a:extLst>
                  <a:ext uri="{0D108BD9-81ED-4DB2-BD59-A6C34878D82A}">
                    <a16:rowId xmlns:a16="http://schemas.microsoft.com/office/drawing/2014/main" val="10000"/>
                  </a:ext>
                </a:extLst>
              </a:tr>
              <a:tr h="370840">
                <a:tc>
                  <a:txBody>
                    <a:bodyPr/>
                    <a:lstStyle/>
                    <a:p>
                      <a:r>
                        <a:rPr lang="en-US" dirty="0"/>
                        <a:t>Wheel used</a:t>
                      </a:r>
                    </a:p>
                  </a:txBody>
                  <a:tcPr/>
                </a:tc>
                <a:tc>
                  <a:txBody>
                    <a:bodyPr/>
                    <a:lstStyle/>
                    <a:p>
                      <a:r>
                        <a:rPr lang="en-US" i="1" dirty="0"/>
                        <a:t>(List the wheel type and size)</a:t>
                      </a:r>
                    </a:p>
                  </a:txBody>
                  <a:tcPr/>
                </a:tc>
                <a:extLst>
                  <a:ext uri="{0D108BD9-81ED-4DB2-BD59-A6C34878D82A}">
                    <a16:rowId xmlns:a16="http://schemas.microsoft.com/office/drawing/2014/main" val="10001"/>
                  </a:ext>
                </a:extLst>
              </a:tr>
              <a:tr h="370840">
                <a:tc>
                  <a:txBody>
                    <a:bodyPr/>
                    <a:lstStyle/>
                    <a:p>
                      <a:r>
                        <a:rPr lang="en-US" dirty="0"/>
                        <a:t>Accuracy Test: Move straight 20-30</a:t>
                      </a:r>
                      <a:r>
                        <a:rPr lang="en-US" baseline="0" dirty="0"/>
                        <a:t> inches</a:t>
                      </a:r>
                      <a:endParaRPr lang="en-US" dirty="0"/>
                    </a:p>
                  </a:txBody>
                  <a:tcPr/>
                </a:tc>
                <a:tc>
                  <a:txBody>
                    <a:bodyPr/>
                    <a:lstStyle/>
                    <a:p>
                      <a:r>
                        <a:rPr lang="en-US" i="1" dirty="0"/>
                        <a:t>(Does the robot</a:t>
                      </a:r>
                      <a:r>
                        <a:rPr lang="en-US" i="1" baseline="0" dirty="0"/>
                        <a:t> veer?)</a:t>
                      </a:r>
                      <a:endParaRPr lang="en-US" i="1" dirty="0"/>
                    </a:p>
                  </a:txBody>
                  <a:tcPr/>
                </a:tc>
                <a:extLst>
                  <a:ext uri="{0D108BD9-81ED-4DB2-BD59-A6C34878D82A}">
                    <a16:rowId xmlns:a16="http://schemas.microsoft.com/office/drawing/2014/main" val="10002"/>
                  </a:ext>
                </a:extLst>
              </a:tr>
              <a:tr h="370840">
                <a:tc>
                  <a:txBody>
                    <a:bodyPr/>
                    <a:lstStyle/>
                    <a:p>
                      <a:r>
                        <a:rPr lang="en-US" baseline="0" dirty="0"/>
                        <a:t>Turn Test</a:t>
                      </a:r>
                      <a:r>
                        <a:rPr lang="en-US" dirty="0"/>
                        <a:t>: Four</a:t>
                      </a:r>
                      <a:r>
                        <a:rPr lang="en-US" baseline="0" dirty="0"/>
                        <a:t> 90 degree turns in a row</a:t>
                      </a:r>
                      <a:endParaRPr lang="en-US" dirty="0"/>
                    </a:p>
                  </a:txBody>
                  <a:tcPr/>
                </a:tc>
                <a:tc>
                  <a:txBody>
                    <a:bodyPr/>
                    <a:lstStyle/>
                    <a:p>
                      <a:r>
                        <a:rPr lang="en-US" i="1" dirty="0"/>
                        <a:t>(Are</a:t>
                      </a:r>
                      <a:r>
                        <a:rPr lang="en-US" i="1" baseline="0" dirty="0"/>
                        <a:t> the turns accurate?)</a:t>
                      </a:r>
                      <a:endParaRPr lang="en-US" i="1" dirty="0"/>
                    </a:p>
                  </a:txBody>
                  <a:tcPr/>
                </a:tc>
                <a:extLst>
                  <a:ext uri="{0D108BD9-81ED-4DB2-BD59-A6C34878D82A}">
                    <a16:rowId xmlns:a16="http://schemas.microsoft.com/office/drawing/2014/main" val="10003"/>
                  </a:ext>
                </a:extLst>
              </a:tr>
              <a:tr h="370840">
                <a:tc>
                  <a:txBody>
                    <a:bodyPr/>
                    <a:lstStyle/>
                    <a:p>
                      <a:r>
                        <a:rPr lang="en-US" dirty="0"/>
                        <a:t>Traction</a:t>
                      </a:r>
                      <a:r>
                        <a:rPr lang="en-US" baseline="0" dirty="0"/>
                        <a:t> Test: Push an object</a:t>
                      </a:r>
                      <a:endParaRPr lang="en-US" dirty="0"/>
                    </a:p>
                  </a:txBody>
                  <a:tcPr/>
                </a:tc>
                <a:tc>
                  <a:txBody>
                    <a:bodyPr/>
                    <a:lstStyle/>
                    <a:p>
                      <a:r>
                        <a:rPr lang="en-US" i="1" dirty="0"/>
                        <a:t>(Does</a:t>
                      </a:r>
                      <a:r>
                        <a:rPr lang="en-US" i="1" baseline="0" dirty="0"/>
                        <a:t> the robot skid?)</a:t>
                      </a:r>
                      <a:endParaRPr lang="en-US" i="1" dirty="0"/>
                    </a:p>
                  </a:txBody>
                  <a:tcPr/>
                </a:tc>
                <a:extLst>
                  <a:ext uri="{0D108BD9-81ED-4DB2-BD59-A6C34878D82A}">
                    <a16:rowId xmlns:a16="http://schemas.microsoft.com/office/drawing/2014/main" val="10004"/>
                  </a:ext>
                </a:extLst>
              </a:tr>
              <a:tr h="370840">
                <a:tc>
                  <a:txBody>
                    <a:bodyPr/>
                    <a:lstStyle/>
                    <a:p>
                      <a:r>
                        <a:rPr lang="en-US" dirty="0"/>
                        <a:t>Speed Test: Time</a:t>
                      </a:r>
                      <a:r>
                        <a:rPr lang="en-US" baseline="0" dirty="0"/>
                        <a:t> to go 70 inches, Turn 360 degrees</a:t>
                      </a:r>
                      <a:endParaRPr lang="en-US" dirty="0"/>
                    </a:p>
                  </a:txBody>
                  <a:tcPr/>
                </a:tc>
                <a:tc>
                  <a:txBody>
                    <a:bodyPr/>
                    <a:lstStyle/>
                    <a:p>
                      <a:r>
                        <a:rPr lang="en-US" i="1" dirty="0"/>
                        <a:t>(Is</a:t>
                      </a:r>
                      <a:r>
                        <a:rPr lang="en-US" i="1" baseline="0" dirty="0"/>
                        <a:t> your robot fast?)</a:t>
                      </a:r>
                      <a:endParaRPr lang="en-US" i="1" dirty="0"/>
                    </a:p>
                  </a:txBody>
                  <a:tcPr/>
                </a:tc>
                <a:extLst>
                  <a:ext uri="{0D108BD9-81ED-4DB2-BD59-A6C34878D82A}">
                    <a16:rowId xmlns:a16="http://schemas.microsoft.com/office/drawing/2014/main" val="10005"/>
                  </a:ext>
                </a:extLst>
              </a:tr>
              <a:tr h="370840">
                <a:tc>
                  <a:txBody>
                    <a:bodyPr/>
                    <a:lstStyle/>
                    <a:p>
                      <a:r>
                        <a:rPr lang="en-US" dirty="0"/>
                        <a:t>Tire observations</a:t>
                      </a:r>
                    </a:p>
                  </a:txBody>
                  <a:tcPr/>
                </a:tc>
                <a:tc>
                  <a:txBody>
                    <a:bodyPr/>
                    <a:lstStyle/>
                    <a:p>
                      <a:r>
                        <a:rPr lang="en-US" i="1" dirty="0"/>
                        <a:t>(Does</a:t>
                      </a:r>
                      <a:r>
                        <a:rPr lang="en-US" i="1" baseline="0" dirty="0"/>
                        <a:t> the tire stay on the rim or come off easily?)</a:t>
                      </a:r>
                      <a:endParaRPr lang="en-US" i="1" dirty="0"/>
                    </a:p>
                  </a:txBody>
                  <a:tcPr/>
                </a:tc>
                <a:extLst>
                  <a:ext uri="{0D108BD9-81ED-4DB2-BD59-A6C34878D82A}">
                    <a16:rowId xmlns:a16="http://schemas.microsoft.com/office/drawing/2014/main" val="10006"/>
                  </a:ext>
                </a:extLst>
              </a:tr>
              <a:tr h="370840">
                <a:tc>
                  <a:txBody>
                    <a:bodyPr/>
                    <a:lstStyle/>
                    <a:p>
                      <a:r>
                        <a:rPr lang="en-US" dirty="0"/>
                        <a:t>Height and width of robot (when using</a:t>
                      </a:r>
                      <a:r>
                        <a:rPr lang="en-US" baseline="0" dirty="0"/>
                        <a:t> these tires)</a:t>
                      </a:r>
                      <a:endParaRPr lang="en-US" dirty="0"/>
                    </a:p>
                  </a:txBody>
                  <a:tcPr/>
                </a:tc>
                <a:tc>
                  <a:txBody>
                    <a:bodyPr/>
                    <a:lstStyle/>
                    <a:p>
                      <a:r>
                        <a:rPr lang="en-US" i="1" dirty="0"/>
                        <a:t>(Does</a:t>
                      </a:r>
                      <a:r>
                        <a:rPr lang="en-US" i="1" baseline="0" dirty="0"/>
                        <a:t> the tire make the robot narrower, wider, taller, or shorter?)</a:t>
                      </a:r>
                      <a:endParaRPr lang="en-US" i="1"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1"/>
          </p:nvPr>
        </p:nvSpPr>
        <p:spPr/>
        <p:txBody>
          <a:bodyPr/>
          <a:lstStyle/>
          <a:p>
            <a:r>
              <a:rPr lang="en-US"/>
              <a:t>© 2023, FLLTutorials.com, Last Edit 5/29/2023</a:t>
            </a:r>
          </a:p>
        </p:txBody>
      </p:sp>
      <p:sp>
        <p:nvSpPr>
          <p:cNvPr id="3" name="TextBox 2"/>
          <p:cNvSpPr txBox="1"/>
          <p:nvPr/>
        </p:nvSpPr>
        <p:spPr>
          <a:xfrm>
            <a:off x="449261" y="6007437"/>
            <a:ext cx="8245477" cy="369332"/>
          </a:xfrm>
          <a:prstGeom prst="rect">
            <a:avLst/>
          </a:prstGeom>
          <a:noFill/>
        </p:spPr>
        <p:txBody>
          <a:bodyPr wrap="square" rtlCol="0">
            <a:spAutoFit/>
          </a:bodyPr>
          <a:lstStyle/>
          <a:p>
            <a:r>
              <a:rPr lang="en-US" dirty="0"/>
              <a:t>You will have to weigh the plusses and minuses of each wheel for your robot. </a:t>
            </a:r>
          </a:p>
        </p:txBody>
      </p:sp>
    </p:spTree>
    <p:extLst>
      <p:ext uri="{BB962C8B-B14F-4D97-AF65-F5344CB8AC3E}">
        <p14:creationId xmlns:p14="http://schemas.microsoft.com/office/powerpoint/2010/main" val="118928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Wheels: SKIDS, CASTER WHEELS</a:t>
            </a:r>
            <a:r>
              <a:rPr lang="is-IS" dirty="0"/>
              <a:t>….</a:t>
            </a:r>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a:ext>
            </a:extLst>
          </a:blip>
          <a:srcRect b="-3778"/>
          <a:stretch/>
        </p:blipFill>
        <p:spPr>
          <a:xfrm>
            <a:off x="5145890" y="1496440"/>
            <a:ext cx="3691093" cy="2429158"/>
          </a:xfrm>
          <a:prstGeom prst="rect">
            <a:avLst/>
          </a:prstGeom>
        </p:spPr>
      </p:pic>
      <p:sp>
        <p:nvSpPr>
          <p:cNvPr id="6" name="TextBox 5"/>
          <p:cNvSpPr txBox="1"/>
          <p:nvPr/>
        </p:nvSpPr>
        <p:spPr>
          <a:xfrm>
            <a:off x="517576" y="4565435"/>
            <a:ext cx="8266902" cy="1200329"/>
          </a:xfrm>
          <a:prstGeom prst="rect">
            <a:avLst/>
          </a:prstGeom>
          <a:noFill/>
        </p:spPr>
        <p:txBody>
          <a:bodyPr wrap="square" rtlCol="0">
            <a:spAutoFit/>
          </a:bodyPr>
          <a:lstStyle/>
          <a:p>
            <a:r>
              <a:rPr lang="en-US" dirty="0"/>
              <a:t>Back wheels or skids need to allow the robot to turn smoothly. You can create them out of many different LEGO elements including wheels without the tire, LEGO balls, EV3 caster wheels, etc. Here too, there are pros and cons. You should test your back wheels or skids.</a:t>
            </a:r>
          </a:p>
        </p:txBody>
      </p:sp>
      <p:pic>
        <p:nvPicPr>
          <p:cNvPr id="9" name="Picture 8"/>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3132" y="1390121"/>
            <a:ext cx="2570832" cy="3069464"/>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2575058" y="1496440"/>
            <a:ext cx="2950350" cy="2577840"/>
          </a:xfrm>
          <a:prstGeom prst="rect">
            <a:avLst/>
          </a:prstGeom>
        </p:spPr>
      </p:pic>
      <p:sp>
        <p:nvSpPr>
          <p:cNvPr id="7" name="Oval 6"/>
          <p:cNvSpPr/>
          <p:nvPr/>
        </p:nvSpPr>
        <p:spPr>
          <a:xfrm>
            <a:off x="3731778" y="3319281"/>
            <a:ext cx="919249" cy="9476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310493">
            <a:off x="249430" y="3619795"/>
            <a:ext cx="1188864" cy="5462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952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6424</TotalTime>
  <Words>985</Words>
  <Application>Microsoft Macintosh PowerPoint</Application>
  <PresentationFormat>On-screen Show (4:3)</PresentationFormat>
  <Paragraphs>90</Paragraphs>
  <Slides>13</Slides>
  <Notes>3</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13</vt:i4>
      </vt:variant>
    </vt:vector>
  </HeadingPairs>
  <TitlesOfParts>
    <vt:vector size="28" baseType="lpstr">
      <vt:lpstr>Arial</vt:lpstr>
      <vt:lpstr>Arial Black</vt:lpstr>
      <vt:lpstr>Calibri</vt:lpstr>
      <vt:lpstr>Calibri Light</vt:lpstr>
      <vt:lpstr>Gill Sans MT</vt:lpstr>
      <vt:lpstr>Helvetica Neue</vt:lpstr>
      <vt:lpstr>Noto Sans</vt:lpstr>
      <vt:lpstr>Wingdings 2</vt:lpstr>
      <vt:lpstr>Essential</vt:lpstr>
      <vt:lpstr>beginner</vt:lpstr>
      <vt:lpstr>Custom Design</vt:lpstr>
      <vt:lpstr>robotdesign</vt:lpstr>
      <vt:lpstr>1_beginner</vt:lpstr>
      <vt:lpstr>1_Custom Design</vt:lpstr>
      <vt:lpstr>Dividend</vt:lpstr>
      <vt:lpstr>WHEELS</vt:lpstr>
      <vt:lpstr>Lots to Choose FROM</vt:lpstr>
      <vt:lpstr>SPIKE PRIME WHEELS</vt:lpstr>
      <vt:lpstr>TIP: Measuring the size of A Tire</vt:lpstr>
      <vt:lpstr>Knowing your wheel size helps Convert DISTANCE to DEGREES</vt:lpstr>
      <vt:lpstr>“Best” Wheels for FIRST LEGO LEAGUE</vt:lpstr>
      <vt:lpstr>Things to Consider: size, Speed, accuracy, stability...</vt:lpstr>
      <vt:lpstr>Sample WORKSHEET</vt:lpstr>
      <vt:lpstr>BACK Wheels: SKIDS, CASTER WHEELS….</vt:lpstr>
      <vt:lpstr>SPIKE PRIME CASTER</vt:lpstr>
      <vt:lpstr>Wheels for other uses</vt:lpstr>
      <vt:lpstr>USEFUL TOOL: LEGO WHEELS CHART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147</cp:revision>
  <cp:lastPrinted>2016-08-13T13:30:28Z</cp:lastPrinted>
  <dcterms:created xsi:type="dcterms:W3CDTF">2014-10-28T21:59:38Z</dcterms:created>
  <dcterms:modified xsi:type="dcterms:W3CDTF">2023-05-29T18:46:44Z</dcterms:modified>
</cp:coreProperties>
</file>