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8"/>
  </p:notesMasterIdLst>
  <p:handoutMasterIdLst>
    <p:handoutMasterId r:id="rId19"/>
  </p:handoutMasterIdLst>
  <p:sldIdLst>
    <p:sldId id="289" r:id="rId8"/>
    <p:sldId id="310" r:id="rId9"/>
    <p:sldId id="319" r:id="rId10"/>
    <p:sldId id="320" r:id="rId11"/>
    <p:sldId id="321" r:id="rId12"/>
    <p:sldId id="322" r:id="rId13"/>
    <p:sldId id="325" r:id="rId14"/>
    <p:sldId id="330" r:id="rId15"/>
    <p:sldId id="33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0" autoAdjust="0"/>
    <p:restoredTop sz="91358"/>
  </p:normalViewPr>
  <p:slideViewPr>
    <p:cSldViewPr snapToGrid="0" snapToObjects="1">
      <p:cViewPr varScale="1">
        <p:scale>
          <a:sx n="115" d="100"/>
          <a:sy n="115" d="100"/>
        </p:scale>
        <p:origin x="4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12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6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2439-E12A-804B-8575-9B1505AF480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FE30-7964-7349-BAD1-135008DACCD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FB40-69E7-4646-A7D4-BD0535481276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E4D2-98FD-E14C-99D0-70AC1987C1CE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176F-9F23-DA42-B4EB-4E2177C72F9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39B-D74B-EA48-BCD2-05EAE8FE8FC0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6C1A-BEFA-354F-AAF5-9C76118BF6B6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5B1F-E7ED-004D-8926-0C3FEC55BABE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9553-BBBA-B043-B78B-8D4255043FC3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A810-0ACB-8745-B355-0DAD357BE71A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BCBF-E751-254C-B6A8-4486C19AFC57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2F7-14B0-D94A-81DA-94766C86103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628-4917-F047-BAF0-7D2600989FA9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0B6C-79BF-8247-936E-3607B471E5AA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8A67-6E92-514C-83F7-B3D96734532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D958-430B-EE41-AEB3-AD769E305B66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1A4E-3B9D-C349-9A2B-86EA02E31DAE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C0F6-0362-9343-93F6-7461392D4B51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A4D5-FD97-034D-A1AD-1131ACCD3267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F0B3-21BD-1243-8927-62CD2A53DD50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BC9A-B8B1-784B-8504-58ECFB562A86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873D-024D-E445-A0DF-108DA9771326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69B5-44CA-4B40-99B9-84F7D34A51D6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E814-E2F5-1545-9EDC-E0D804686BBF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F9E6-D84B-764D-A727-0406D5DD9C19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1455-7B83-6A48-AA5A-94CC46F4468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1BB-377E-2649-9C0B-F12E2EC2222E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ED0-83F8-F742-B173-B5A513D2B507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0360-4360-E84F-BAD0-1191337F7F3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CFF-2C10-2945-B31C-3CECACF3C9F3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24EB-AC15-B945-9C88-3DA65F0EAF89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778-AD5A-4847-B0AF-DD33935EE364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FEC7-6606-D341-965C-314ABA46744A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2BE5-18B4-B440-80D6-41B6759244CD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5A27-A5BA-964C-AA75-5C79B7E0BE88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7C2-2D3C-4D45-A177-5A2C50E982FF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DD2B-A62A-224E-AECC-BD4B76936F37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D8A-5230-F245-93EA-4FC245B88037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A70D-0CFF-EE40-BD7A-F5DFCCD1207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9AE8-9098-F147-B672-F31422AE9A3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FDFA-B184-D749-94B4-7FA13B4A3B52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444D-85C8-904E-BFCA-C98F0A53A891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DFCE-EAA3-B547-A5A0-C8ACFE028C9F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D2F-FCC1-4546-AF9E-6335BB463390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02B5-81A8-8944-A749-E7E48FA1CDA5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5E05-FE16-1849-BE0F-D0CE304518C3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D81A-78F1-CD43-AA5D-F1D15CCD2158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D8F7-348C-D848-A677-E59F8864296C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736F-7583-6E45-B451-CA969F9D4C3B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D524-A2D7-AF4C-9EC9-927F5C9B657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575-5CB6-CC45-BCF2-D1AF66BF3979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63B7-7BB4-714D-AE98-3CF45AE1ED71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4C13-EB29-7549-BD5F-1E5F55237D23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BDAF-C075-D644-B692-CFA492F4156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5E1F-0395-D24B-B728-D3C81066BDD8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EE43-01E4-654C-9864-A818F4FC2F0D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A827-45FF-A946-837A-691CB260278E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9A44-A743-0B43-94D1-DD4E1A5070BD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8039-3F36-C44B-9CB3-D9BA46D21076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3CA0-DADC-D641-980F-1C4DF6F319D0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6A6D-FA57-C84F-AC98-F2ACBAC8F04D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174F-7F58-1647-8396-10C24F38EE0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26E6-901B-1B40-B9AF-BDE4C4F080AE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1C260A-38E5-964B-924E-F871D3EAD385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9D132EA-A3D8-D640-B862-98ACF00DB641}" type="datetime1">
              <a:rPr lang="en-US" smtClean="0"/>
              <a:t>9/27/18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6DEB-2E6A-C442-9C7D-C178EA9969B0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833F3BF-77E5-EF43-BD39-0AF2E2AD8467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7536182-E7CF-E047-B7BA-54E05C187F89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4A989ED-D419-4847-BD1B-978DCB523486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908C0F8-5847-FA4E-96C0-E16609997475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68E97A-0CD6-CC48-8B23-7E879A935EA2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7B5D270-1E84-A044-A637-98F4526565AA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F4B7E40-E135-394F-AA77-867B945E70F0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18E564-E5D2-EC47-966D-F3D332F60F07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B089-4EB4-394E-9534-01E390743B19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C455-7C74-D949-ACAC-F2CFB257E540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CBD7A0A-C69D-2D49-B1ED-44DEF2FDFD60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D2E0EE8-C135-EF40-95E0-51C1C0FC97CC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CE4A-E17D-6B4E-9996-DA5A7175D090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DD3BE7D-1C44-6046-8016-0883A9197EA1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BA18A81-AC25-1A41-8563-CC06286343AF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1F6C-3C9F-324F-955E-D7B655509F34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681371-B21C-6248-8CDA-06335FA0BE7F}" type="datetime1">
              <a:rPr lang="en-US" smtClean="0"/>
              <a:t>9/27/18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9/27/2018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ltutorials.com/" TargetMode="External"/><Relationship Id="rId3" Type="http://schemas.openxmlformats.org/officeDocument/2006/relationships/hyperlink" Target="https://www.facebook.com/hotshothotwires/" TargetMode="External"/><Relationship Id="rId7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Relationship Id="rId6" Type="http://schemas.openxmlformats.org/officeDocument/2006/relationships/hyperlink" Target="mailto:l_nino@yahoo.com" TargetMode="External"/><Relationship Id="rId5" Type="http://schemas.openxmlformats.org/officeDocument/2006/relationships/hyperlink" Target="mailto:hotshothotwire@gmail.com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www.youtube.com/channel/UCC2U3CBy-QD1Dr09WZRx2Ug" TargetMode="External"/><Relationship Id="rId9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youtu.be/0rPKrHTP688" TargetMode="Externa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hyperlink" Target="https://www.youtube.com/watch?v=oS7QyMNCZ_4" TargetMode="Externa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youtu.be/EUToojAwfa4" TargetMode="External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70041" y="4181780"/>
            <a:ext cx="7989752" cy="1033133"/>
          </a:xfrm>
        </p:spPr>
        <p:txBody>
          <a:bodyPr>
            <a:normAutofit fontScale="90000"/>
          </a:bodyPr>
          <a:lstStyle/>
          <a:p>
            <a:r>
              <a:rPr lang="en-US" dirty="0"/>
              <a:t>AN alternative approach to </a:t>
            </a:r>
            <a:br>
              <a:rPr lang="en-US" dirty="0"/>
            </a:br>
            <a:r>
              <a:rPr lang="en-US" dirty="0"/>
              <a:t>FIRST LEGO LEGUE ROBOTS: </a:t>
            </a:r>
            <a:br>
              <a:rPr lang="en-US" dirty="0"/>
            </a:br>
            <a:r>
              <a:rPr lang="en-US" dirty="0"/>
              <a:t>MINIMIZING Attachments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70041" y="5421099"/>
            <a:ext cx="7989752" cy="590321"/>
          </a:xfrm>
        </p:spPr>
        <p:txBody>
          <a:bodyPr/>
          <a:lstStyle/>
          <a:p>
            <a:r>
              <a:rPr lang="en-US" dirty="0"/>
              <a:t>HOTSHOT HOTWIRES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This tutorial was created by Hotshot Hotwires. </a:t>
            </a:r>
          </a:p>
          <a:p>
            <a:pPr marL="666900" lvl="1" indent="-342900">
              <a:buFont typeface="Arial" charset="0"/>
              <a:buChar char="•"/>
            </a:pPr>
            <a:r>
              <a:rPr lang="en-US" sz="2000" dirty="0"/>
              <a:t>Facebook Page: </a:t>
            </a:r>
            <a:r>
              <a:rPr lang="en-US" sz="2000" dirty="0">
                <a:hlinkClick r:id="rId3"/>
              </a:rPr>
              <a:t>https://www.facebook.com/hotshothotwires/</a:t>
            </a:r>
            <a:endParaRPr lang="en-US" sz="2000" dirty="0"/>
          </a:p>
          <a:p>
            <a:pPr marL="666900" lvl="1" indent="-342900">
              <a:buFont typeface="Arial" charset="0"/>
              <a:buChar char="•"/>
            </a:pPr>
            <a:r>
              <a:rPr lang="en-US" sz="2000" dirty="0"/>
              <a:t>YouTube Channel: </a:t>
            </a:r>
            <a:r>
              <a:rPr lang="en-US" sz="2000" dirty="0">
                <a:hlinkClick r:id="rId4"/>
              </a:rPr>
              <a:t>https://www.youtube.com/channel/UCC2U3CBy-QD1Dr09WZRx2Ug</a:t>
            </a:r>
            <a:endParaRPr lang="en-US" sz="2000" dirty="0"/>
          </a:p>
          <a:p>
            <a:pPr marL="666900" lvl="1" indent="-342900">
              <a:buFont typeface="Arial" charset="0"/>
              <a:buChar char="•"/>
            </a:pPr>
            <a:r>
              <a:rPr lang="en-US" sz="2000"/>
              <a:t>Contact them </a:t>
            </a:r>
            <a:r>
              <a:rPr lang="en-US" sz="2000" dirty="0"/>
              <a:t>at </a:t>
            </a:r>
            <a:r>
              <a:rPr lang="en-US" sz="2000" dirty="0">
                <a:hlinkClick r:id="rId5"/>
              </a:rPr>
              <a:t>hotshothotwire@gmail.com</a:t>
            </a:r>
            <a:r>
              <a:rPr lang="en-US" sz="2000" dirty="0"/>
              <a:t> or </a:t>
            </a:r>
            <a:r>
              <a:rPr lang="en-US" sz="2000" dirty="0">
                <a:hlinkClick r:id="rId6"/>
              </a:rPr>
              <a:t>l_nino@yahoo.com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More lessons at </a:t>
            </a:r>
            <a:r>
              <a:rPr lang="en-US" sz="2400" dirty="0">
                <a:hlinkClick r:id="rId7"/>
              </a:rPr>
              <a:t>www.ev3lessons.com</a:t>
            </a:r>
            <a:r>
              <a:rPr lang="en-US" sz="2400" dirty="0"/>
              <a:t> and </a:t>
            </a:r>
            <a:r>
              <a:rPr lang="en-US" sz="2400" dirty="0">
                <a:hlinkClick r:id="rId8"/>
              </a:rPr>
              <a:t>www.flltutorials.com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9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9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9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9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9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5343" y="4553580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D3E11-F034-284A-8108-7B3BC7E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78CC-781C-5040-9187-D1139115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0BEF7-F3B7-3E4D-A617-A7EF5CC0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E0C31-588E-4649-BB09-A06E4C1C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0C2A99-E927-D149-B7FC-0DDC9DBF73B0}"/>
              </a:ext>
            </a:extLst>
          </p:cNvPr>
          <p:cNvSpPr txBox="1">
            <a:spLocks/>
          </p:cNvSpPr>
          <p:nvPr/>
        </p:nvSpPr>
        <p:spPr>
          <a:xfrm>
            <a:off x="454992" y="1820430"/>
            <a:ext cx="4121076" cy="41843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/>
              <a:t>The Hotshot Hotwires is a community-based FIRST LEGO League team in the mid Hudson Valley region of New York.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/>
              <a:t>The team started in 2012, although all of the original coaches and students have graduated.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/>
              <a:t>The photograph is of our 2018-19 team, comprised of 5</a:t>
            </a:r>
            <a:r>
              <a:rPr lang="en-US" sz="2400" baseline="30000" dirty="0"/>
              <a:t>th</a:t>
            </a:r>
            <a:r>
              <a:rPr lang="en-US" sz="2400" dirty="0"/>
              <a:t>-8</a:t>
            </a:r>
            <a:r>
              <a:rPr lang="en-US" sz="2400" baseline="30000" dirty="0"/>
              <a:t>th</a:t>
            </a:r>
            <a:r>
              <a:rPr lang="en-US" sz="2400" dirty="0"/>
              <a:t> graders.</a:t>
            </a:r>
          </a:p>
        </p:txBody>
      </p:sp>
      <p:pic>
        <p:nvPicPr>
          <p:cNvPr id="10" name="Picture 2" descr="Image may contain: 8 people, people smiling, people standing, tree, outdoor and nature">
            <a:extLst>
              <a:ext uri="{FF2B5EF4-FFF2-40B4-BE49-F238E27FC236}">
                <a16:creationId xmlns:a16="http://schemas.microsoft.com/office/drawing/2014/main" id="{688DB7A7-B89E-9942-9135-C4BF81427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68" y="1996806"/>
            <a:ext cx="4356097" cy="27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hotshot hotwires">
            <a:extLst>
              <a:ext uri="{FF2B5EF4-FFF2-40B4-BE49-F238E27FC236}">
                <a16:creationId xmlns:a16="http://schemas.microsoft.com/office/drawing/2014/main" id="{E701D12B-FBBD-3642-8BA5-5662E00A4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08" y="497027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81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F0D1-3AEB-9A4D-9A4D-6EA97680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Conventional Approach 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6781-7671-904C-BE22-E1EF90C6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46" y="1667935"/>
            <a:ext cx="8238707" cy="4353215"/>
          </a:xfrm>
        </p:spPr>
        <p:txBody>
          <a:bodyPr/>
          <a:lstStyle/>
          <a:p>
            <a:pPr marL="382200" indent="-457200">
              <a:buSzPts val="2400"/>
              <a:buFont typeface="Wingdings" pitchFamily="2" charset="2"/>
              <a:buChar char="§"/>
            </a:pPr>
            <a:r>
              <a:rPr lang="en-US" sz="2800" dirty="0"/>
              <a:t>A common approach to robot design by many experienced teams is as follows:</a:t>
            </a:r>
          </a:p>
          <a:p>
            <a:pPr marL="731600" lvl="1" indent="-457200">
              <a:spcBef>
                <a:spcPts val="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Build a base robot for mobility, with access to power from two motors (the other two of the four motors are used to drive the robot).</a:t>
            </a:r>
          </a:p>
          <a:p>
            <a:pPr marL="731600" lvl="1" indent="-457200">
              <a:spcBef>
                <a:spcPts val="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Build attachments that draw power from the motors on the base robot. Each attachment performs a few missions.</a:t>
            </a:r>
          </a:p>
          <a:p>
            <a:pPr marL="731600" lvl="1" indent="-457200">
              <a:spcBef>
                <a:spcPts val="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Change attachments between programs.</a:t>
            </a:r>
          </a:p>
          <a:p>
            <a:pPr marL="731600" lvl="1" indent="-457200">
              <a:spcBef>
                <a:spcPts val="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Rubber bands or pneumatics can be used as additional power sources.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B16EA-A0DD-3E46-BB66-CA8B73CF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4BE05-3F30-D246-8AF9-DA3CD4C4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1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8BB2-0F45-AE41-8426-540D3AB6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 Simple and Effective Alternative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F291-8AE7-2A4D-A06A-66BEF1F9F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46" y="1667935"/>
            <a:ext cx="8238707" cy="4353215"/>
          </a:xfrm>
        </p:spPr>
        <p:txBody>
          <a:bodyPr>
            <a:normAutofit fontScale="85000" lnSpcReduction="20000"/>
          </a:bodyPr>
          <a:lstStyle/>
          <a:p>
            <a:pPr indent="-381000">
              <a:buSzPts val="2400"/>
            </a:pPr>
            <a:r>
              <a:rPr lang="en-US" dirty="0"/>
              <a:t>Goal: obtain a respectable score…</a:t>
            </a:r>
          </a:p>
          <a:p>
            <a:pPr lvl="1" indent="-381000">
              <a:buSzPts val="2400"/>
            </a:pPr>
            <a:r>
              <a:rPr lang="en-US" dirty="0"/>
              <a:t>Without using complex attachments</a:t>
            </a:r>
          </a:p>
          <a:p>
            <a:pPr lvl="1" indent="-381000">
              <a:buSzPts val="2400"/>
            </a:pPr>
            <a:r>
              <a:rPr lang="en-US" dirty="0"/>
              <a:t> While minimizing attachment change</a:t>
            </a:r>
          </a:p>
          <a:p>
            <a:pPr indent="-381000">
              <a:buSzPts val="2400"/>
            </a:pPr>
            <a:r>
              <a:rPr lang="en-US" dirty="0"/>
              <a:t>Approach:</a:t>
            </a:r>
          </a:p>
          <a:p>
            <a:pPr lvl="1" indent="-381000">
              <a:buSzPts val="2400"/>
            </a:pPr>
            <a:r>
              <a:rPr lang="en-US" dirty="0"/>
              <a:t>Combining actuators so that when one or both motors move, it enables the robot to perform a wide variety of missions.</a:t>
            </a:r>
          </a:p>
          <a:p>
            <a:pPr lvl="1" indent="-381000">
              <a:buSzPts val="2400"/>
            </a:pPr>
            <a:r>
              <a:rPr lang="en-US" dirty="0"/>
              <a:t>Enables simultaneous and independent movement in all three axes of 3D space, like a 3D printer.</a:t>
            </a:r>
          </a:p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5E989-2902-9D4D-B2EA-4DE4BB50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6C68-0D20-9C4B-A8F6-73FC4A25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5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F869-0B83-3743-BB4B-F48C25EC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No Additional ATTACHMENTS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B043-CDB6-0641-8BAE-6F0AD53F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438" y="1505583"/>
            <a:ext cx="4302328" cy="468334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ym typeface="Arial"/>
              </a:rPr>
              <a:t>Sometimes, it might be possible to solve several missions with no added attachments on your robot</a:t>
            </a:r>
          </a:p>
          <a:p>
            <a:r>
              <a:rPr lang="en-US" sz="2200" dirty="0">
                <a:solidFill>
                  <a:srgbClr val="FF0000"/>
                </a:solidFill>
                <a:sym typeface="Arial"/>
              </a:rPr>
              <a:t>Pros: </a:t>
            </a:r>
            <a:r>
              <a:rPr lang="en-US" sz="2200" dirty="0">
                <a:sym typeface="Arial"/>
              </a:rPr>
              <a:t>Saves time in base, reduces errors, and reduces complexity</a:t>
            </a:r>
          </a:p>
          <a:p>
            <a:r>
              <a:rPr lang="en-US" sz="2200" dirty="0">
                <a:solidFill>
                  <a:srgbClr val="FF0000"/>
                </a:solidFill>
                <a:sym typeface="Arial"/>
              </a:rPr>
              <a:t>Cons: </a:t>
            </a:r>
            <a:r>
              <a:rPr lang="en-US" sz="2200" dirty="0">
                <a:sym typeface="Arial"/>
              </a:rPr>
              <a:t>May not be able to complete all missions, but will complete most</a:t>
            </a:r>
          </a:p>
          <a:p>
            <a:r>
              <a:rPr lang="en-US" sz="2200" dirty="0">
                <a:sym typeface="Arial"/>
              </a:rPr>
              <a:t>Examples:</a:t>
            </a:r>
          </a:p>
          <a:p>
            <a:pPr marL="306000" lvl="1"/>
            <a:r>
              <a:rPr lang="en-US" sz="2200" dirty="0">
                <a:sym typeface="Arial"/>
              </a:rPr>
              <a:t>Watch the video to see our robot complete more than half the missions in one program with no attachments added to the robot:</a:t>
            </a:r>
          </a:p>
          <a:p>
            <a:pPr marL="306000" lvl="1"/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youtu.be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/0rPKrHTP688</a:t>
            </a:r>
            <a:endParaRPr lang="en-US"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FD9AE-633A-5943-BFCE-12C1CFED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4877E-2111-3044-9C6E-F66FDDF3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98EB96-77CC-4DAD-8149-2B67960650B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66" y="2332538"/>
            <a:ext cx="4109543" cy="27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4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D2F8-E671-0147-B3A0-004B9D13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No ATTACHMENT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A14D-35EE-E543-8D44-E9E3CE0C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49" y="1659486"/>
            <a:ext cx="3914079" cy="4353215"/>
          </a:xfrm>
        </p:spPr>
        <p:txBody>
          <a:bodyPr>
            <a:normAutofit fontScale="92500"/>
          </a:bodyPr>
          <a:lstStyle/>
          <a:p>
            <a:r>
              <a:rPr lang="en-US" sz="2200" dirty="0">
                <a:sym typeface="Arial"/>
              </a:rPr>
              <a:t>If you plan to add nothing to your robot, then you have to think about what versatile tool that would complete the most missions</a:t>
            </a:r>
          </a:p>
          <a:p>
            <a:r>
              <a:rPr lang="en-US" sz="2200" dirty="0">
                <a:sym typeface="Arial"/>
              </a:rPr>
              <a:t>Hotshot Hotwires recommends learning to make a </a:t>
            </a:r>
            <a:r>
              <a:rPr lang="en-US" sz="2200" dirty="0">
                <a:solidFill>
                  <a:srgbClr val="FF0000"/>
                </a:solidFill>
                <a:sym typeface="Arial"/>
              </a:rPr>
              <a:t>forklift</a:t>
            </a:r>
            <a:r>
              <a:rPr lang="en-US" sz="2200" dirty="0">
                <a:sym typeface="Arial"/>
              </a:rPr>
              <a:t> and learning to make a </a:t>
            </a:r>
            <a:r>
              <a:rPr lang="en-US" sz="2200" dirty="0">
                <a:solidFill>
                  <a:srgbClr val="FF0000"/>
                </a:solidFill>
                <a:sym typeface="Arial"/>
              </a:rPr>
              <a:t>claw</a:t>
            </a:r>
          </a:p>
          <a:p>
            <a:r>
              <a:rPr lang="en-US" sz="2200" dirty="0">
                <a:sym typeface="Arial"/>
              </a:rPr>
              <a:t>This allows for </a:t>
            </a:r>
            <a:r>
              <a:rPr lang="en-US" sz="2200" dirty="0">
                <a:solidFill>
                  <a:srgbClr val="FF0000"/>
                </a:solidFill>
                <a:sym typeface="Arial"/>
              </a:rPr>
              <a:t>up-down</a:t>
            </a:r>
            <a:r>
              <a:rPr lang="en-US" sz="2200" dirty="0">
                <a:sym typeface="Arial"/>
              </a:rPr>
              <a:t> and </a:t>
            </a:r>
            <a:r>
              <a:rPr lang="en-US" sz="2200" dirty="0">
                <a:solidFill>
                  <a:srgbClr val="FF0000"/>
                </a:solidFill>
                <a:sym typeface="Arial"/>
              </a:rPr>
              <a:t>grab-release</a:t>
            </a:r>
            <a:r>
              <a:rPr lang="en-US" sz="2200" dirty="0">
                <a:sym typeface="Arial"/>
              </a:rPr>
              <a:t> movements that are universally needed for FIRST LEGO League missions</a:t>
            </a:r>
          </a:p>
          <a:p>
            <a:endParaRPr lang="es-ES_trad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7210F-1D75-A449-BE75-FC971EC6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F9EAF-65BF-F24E-9AD8-18C68B61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Google Shape;141;p27">
            <a:extLst>
              <a:ext uri="{FF2B5EF4-FFF2-40B4-BE49-F238E27FC236}">
                <a16:creationId xmlns:a16="http://schemas.microsoft.com/office/drawing/2014/main" id="{5A9F3504-B27B-764B-8BE6-BB644F299C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434" t="7270" r="15305" b="8872"/>
          <a:stretch/>
        </p:blipFill>
        <p:spPr>
          <a:xfrm>
            <a:off x="4572001" y="2190160"/>
            <a:ext cx="4098708" cy="2984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26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A1E9-71DC-1C40-9C14-006FD1C2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FORKLIFT BASICS: RACK AND PINION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A38A-2316-A24E-ACEF-28D9213CF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3120298" cy="435321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forklift can be made in many ways including using string or LEGO chains </a:t>
            </a:r>
          </a:p>
          <a:p>
            <a:r>
              <a:rPr lang="en-US" dirty="0"/>
              <a:t>We used 2 pairs of rack and pinion gears for ours</a:t>
            </a:r>
          </a:p>
          <a:p>
            <a:r>
              <a:rPr lang="en-US" dirty="0"/>
              <a:t>Watch this 20sec video on rack &amp; pinion: </a:t>
            </a:r>
            <a:r>
              <a:rPr lang="en-US" sz="1600" u="sng" dirty="0">
                <a:solidFill>
                  <a:schemeClr val="hlink"/>
                </a:solidFill>
                <a:hlinkClick r:id="rId2"/>
              </a:rPr>
              <a:t>https://www.youtube.com/watch?v=oS7QyMNCZ_4</a:t>
            </a:r>
            <a:endParaRPr lang="en-US" sz="4400" dirty="0"/>
          </a:p>
          <a:p>
            <a:r>
              <a:rPr lang="en-US" dirty="0"/>
              <a:t>The component with the Large motor moves up and down along the racks to complete the forklift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1702C-E082-5549-80EE-9D73FF29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FE97E-1985-4C4B-8A5D-742749F5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Google Shape;155;p29">
            <a:extLst>
              <a:ext uri="{FF2B5EF4-FFF2-40B4-BE49-F238E27FC236}">
                <a16:creationId xmlns:a16="http://schemas.microsoft.com/office/drawing/2014/main" id="{FF670917-7B62-2446-AE61-44A8D52F33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199" y="1505583"/>
            <a:ext cx="1927902" cy="214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9;p31">
            <a:extLst>
              <a:ext uri="{FF2B5EF4-FFF2-40B4-BE49-F238E27FC236}">
                <a16:creationId xmlns:a16="http://schemas.microsoft.com/office/drawing/2014/main" id="{28B3A2A2-1317-0149-9294-1EF595E537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265" t="3778" r="9526" b="9566"/>
          <a:stretch/>
        </p:blipFill>
        <p:spPr>
          <a:xfrm>
            <a:off x="6991893" y="1505583"/>
            <a:ext cx="1794864" cy="214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77;p32">
            <a:extLst>
              <a:ext uri="{FF2B5EF4-FFF2-40B4-BE49-F238E27FC236}">
                <a16:creationId xmlns:a16="http://schemas.microsoft.com/office/drawing/2014/main" id="{A8225924-3C42-FC4D-85F9-51C0365570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325" y="3800259"/>
            <a:ext cx="1794864" cy="2393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2;p30">
            <a:extLst>
              <a:ext uri="{FF2B5EF4-FFF2-40B4-BE49-F238E27FC236}">
                <a16:creationId xmlns:a16="http://schemas.microsoft.com/office/drawing/2014/main" id="{9E9BB672-8E22-0D49-8E7D-8D3BFEEABC9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5923" t="9361" b="12366"/>
          <a:stretch/>
        </p:blipFill>
        <p:spPr>
          <a:xfrm>
            <a:off x="4957157" y="3822724"/>
            <a:ext cx="1927903" cy="2393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C44F14-CCAF-6C48-93E1-7E3C9F01FCE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84" y="2461783"/>
            <a:ext cx="1940673" cy="39261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98FE15-3767-324E-A5AE-CA013A5A4A73}"/>
              </a:ext>
            </a:extLst>
          </p:cNvPr>
          <p:cNvSpPr txBox="1"/>
          <p:nvPr/>
        </p:nvSpPr>
        <p:spPr>
          <a:xfrm>
            <a:off x="626001" y="5494318"/>
            <a:ext cx="250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Expert tip: for strength, sandwich gear rack (#3743), technic bricks (</a:t>
            </a:r>
            <a:r>
              <a:rPr lang="en-US" sz="1200" dirty="0" err="1">
                <a:solidFill>
                  <a:srgbClr val="FF0000"/>
                </a:solidFill>
              </a:rPr>
              <a:t>eg</a:t>
            </a:r>
            <a:r>
              <a:rPr lang="en-US" sz="1200" dirty="0">
                <a:solidFill>
                  <a:srgbClr val="FF0000"/>
                </a:solidFill>
              </a:rPr>
              <a:t> #32018), and optionally thin system plates (</a:t>
            </a:r>
            <a:r>
              <a:rPr lang="en-US" sz="1200" dirty="0" err="1">
                <a:solidFill>
                  <a:srgbClr val="FF0000"/>
                </a:solidFill>
              </a:rPr>
              <a:t>eg</a:t>
            </a:r>
            <a:r>
              <a:rPr lang="en-US" sz="1200" dirty="0">
                <a:solidFill>
                  <a:srgbClr val="FF0000"/>
                </a:solidFill>
              </a:rPr>
              <a:t> #3460) together.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5F6CCC-AB42-9642-BDF7-13DF9014E08D}"/>
              </a:ext>
            </a:extLst>
          </p:cNvPr>
          <p:cNvCxnSpPr/>
          <p:nvPr/>
        </p:nvCxnSpPr>
        <p:spPr>
          <a:xfrm>
            <a:off x="2841169" y="5643579"/>
            <a:ext cx="8485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1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EBE0-D52C-084F-8407-1852B4D3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CLAW ARM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72BD-929E-B444-BB30-66C0D1987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Start with the design from Yoshihito </a:t>
            </a:r>
            <a:r>
              <a:rPr lang="en-US" sz="2000" dirty="0" err="1"/>
              <a:t>Isogawa’s</a:t>
            </a:r>
            <a:r>
              <a:rPr lang="en-US" sz="2000" dirty="0"/>
              <a:t> LEGO MINDSTORMS EV3 Ideas book and modify it to suit your needs (make it stronger, larger, make it grab and lift, etc.)</a:t>
            </a:r>
          </a:p>
          <a:p>
            <a:r>
              <a:rPr lang="en-US" sz="2000" dirty="0"/>
              <a:t>Whatever claw you design will need to be motorized and connect to the forklift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F1683-A74D-7F48-BC47-E0A9D23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F0A14-FDED-DA4A-8C91-78C7FA98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Google Shape;200;p35">
            <a:extLst>
              <a:ext uri="{FF2B5EF4-FFF2-40B4-BE49-F238E27FC236}">
                <a16:creationId xmlns:a16="http://schemas.microsoft.com/office/drawing/2014/main" id="{60850FE0-0B8B-5A4D-95EF-9CD3F234DB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2324" r="9801"/>
          <a:stretch/>
        </p:blipFill>
        <p:spPr>
          <a:xfrm>
            <a:off x="630784" y="4078708"/>
            <a:ext cx="1717922" cy="18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148135-A10A-2746-90B4-1D1D9FBAC1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17" y="3797232"/>
            <a:ext cx="3787235" cy="2354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606FCB-E7AE-0843-8B8D-575E8C82A1D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03" y="3797232"/>
            <a:ext cx="3832088" cy="23822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047D43-92CB-F14A-BA41-BC86B2626E5D}"/>
              </a:ext>
            </a:extLst>
          </p:cNvPr>
          <p:cNvSpPr txBox="1"/>
          <p:nvPr/>
        </p:nvSpPr>
        <p:spPr>
          <a:xfrm>
            <a:off x="7119704" y="5694765"/>
            <a:ext cx="171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Grab and lift by </a:t>
            </a:r>
            <a:r>
              <a:rPr lang="en-US" sz="1400" dirty="0" err="1"/>
              <a:t>Ogaworks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4AB5-94A5-3A40-A50D-BFE94CE34249}"/>
              </a:ext>
            </a:extLst>
          </p:cNvPr>
          <p:cNvSpPr txBox="1"/>
          <p:nvPr/>
        </p:nvSpPr>
        <p:spPr>
          <a:xfrm>
            <a:off x="3759134" y="5579349"/>
            <a:ext cx="212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"Most Simple EV3 Robot Claw" by William</a:t>
            </a:r>
          </a:p>
        </p:txBody>
      </p:sp>
    </p:spTree>
    <p:extLst>
      <p:ext uri="{BB962C8B-B14F-4D97-AF65-F5344CB8AC3E}">
        <p14:creationId xmlns:p14="http://schemas.microsoft.com/office/powerpoint/2010/main" val="85299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5A56-297F-6044-AAAF-F994F15A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83B1-F1E7-3E4B-9070-29972A69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2675252" cy="4353215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Add the claw arm to the forklift. </a:t>
            </a:r>
          </a:p>
          <a:p>
            <a:r>
              <a:rPr lang="en-US" sz="2400" dirty="0"/>
              <a:t>The claw arm on the forklift allows for a versatile tool that we call “compound actuator”</a:t>
            </a:r>
          </a:p>
          <a:p>
            <a:r>
              <a:rPr lang="en-US" sz="2400" dirty="0"/>
              <a:t>You can now </a:t>
            </a:r>
            <a:r>
              <a:rPr lang="en-US" sz="2400" dirty="0">
                <a:solidFill>
                  <a:srgbClr val="FF0000"/>
                </a:solidFill>
              </a:rPr>
              <a:t>move up-down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grab-release</a:t>
            </a:r>
          </a:p>
          <a:p>
            <a:r>
              <a:rPr lang="en-US" sz="2400" dirty="0"/>
              <a:t>You can complete a lot of missions with this one permanent tool</a:t>
            </a:r>
          </a:p>
          <a:p>
            <a:r>
              <a:rPr lang="en-US" sz="2400" dirty="0"/>
              <a:t>Watch video to see our robot complete missions with this tool.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167AC6"/>
                </a:solidFill>
                <a:latin typeface="YouTube Noto"/>
                <a:hlinkClick r:id="rId2"/>
              </a:rPr>
              <a:t>https://youtu.be/EUToojAwfa4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s-ES_trad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A7B93-E1CC-2246-83E6-6A789D18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2F519-62F8-9A48-AFCA-F282F93E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Google Shape;207;p36">
            <a:extLst>
              <a:ext uri="{FF2B5EF4-FFF2-40B4-BE49-F238E27FC236}">
                <a16:creationId xmlns:a16="http://schemas.microsoft.com/office/drawing/2014/main" id="{A4EAFDB2-83CA-EC48-B832-336CB5E1A1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240" y="1505583"/>
            <a:ext cx="5459558" cy="4354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0469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28434</TotalTime>
  <Words>741</Words>
  <Application>Microsoft Macintosh PowerPoint</Application>
  <PresentationFormat>On-screen Show (4:3)</PresentationFormat>
  <Paragraphs>77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Gill Sans MT</vt:lpstr>
      <vt:lpstr>Helvetica Neue</vt:lpstr>
      <vt:lpstr>Wingdings</vt:lpstr>
      <vt:lpstr>Wingdings 2</vt:lpstr>
      <vt:lpstr>YouTube Noto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AN alternative approach to  FIRST LEGO LEGUE ROBOTS:  MINIMIZING Attachments</vt:lpstr>
      <vt:lpstr>About the Author</vt:lpstr>
      <vt:lpstr>The Conventional Approach </vt:lpstr>
      <vt:lpstr>A Simple and Effective Alternative</vt:lpstr>
      <vt:lpstr>No Additional ATTACHMENTS</vt:lpstr>
      <vt:lpstr>No ATTACHMENT SYSTEM</vt:lpstr>
      <vt:lpstr>FORKLIFT BASICS: RACK AND PINION SYSTEM </vt:lpstr>
      <vt:lpstr>CLAW ARM BASICS</vt:lpstr>
      <vt:lpstr>PUTTING IT TOGETHER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269</cp:revision>
  <cp:lastPrinted>2018-09-27T13:48:45Z</cp:lastPrinted>
  <dcterms:created xsi:type="dcterms:W3CDTF">2014-10-28T21:59:38Z</dcterms:created>
  <dcterms:modified xsi:type="dcterms:W3CDTF">2018-09-27T14:30:18Z</dcterms:modified>
</cp:coreProperties>
</file>