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sldIdLst>
    <p:sldId id="256" r:id="rId2"/>
    <p:sldId id="392" r:id="rId3"/>
    <p:sldId id="399" r:id="rId4"/>
    <p:sldId id="395" r:id="rId5"/>
    <p:sldId id="390" r:id="rId6"/>
    <p:sldId id="391" r:id="rId7"/>
    <p:sldId id="400" r:id="rId8"/>
    <p:sldId id="396" r:id="rId9"/>
    <p:sldId id="398" r:id="rId10"/>
    <p:sldId id="39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6"/>
    <p:restoredTop sz="94650"/>
  </p:normalViewPr>
  <p:slideViewPr>
    <p:cSldViewPr snapToGrid="0" snapToObjects="1">
      <p:cViewPr varScale="1">
        <p:scale>
          <a:sx n="101" d="100"/>
          <a:sy n="101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examples for each?</a:t>
            </a:r>
          </a:p>
          <a:p>
            <a:r>
              <a:rPr lang="en-US" dirty="0"/>
              <a:t>Animate that teamwork</a:t>
            </a:r>
            <a:r>
              <a:rPr lang="en-US" baseline="0" dirty="0"/>
              <a:t> is judged by teamwork activity, other parts are judged using poster/presentation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405A-C828-A846-81DA-BAF767097F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647DF5E-1337-EC4C-8CA7-FA7CEC0966CA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353D21-080C-4D44-8D11-3C6BB0225BCE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BC4CB9FC-C8C7-1344-82BE-1A105368013D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4317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7" y="6488285"/>
            <a:ext cx="465339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10/27/22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2CD9E9F-C349-9341-879A-FA6D1C486BDC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3D89214-8A44-FC49-8F44-237794C6E57F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6908C58-080D-8B49-A475-4BAFFCC3ADB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1917781-4721-C54B-B713-377DE9897CFE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07F0C9-91B4-AE46-8912-04E0300F4F5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007C38C-7F97-3546-AF2F-51FFBC44C539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6A22C9EA-39EB-964C-8EE8-519F86F882DD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Core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Vicky </a:t>
            </a:r>
            <a:r>
              <a:rPr lang="en-US" dirty="0" err="1"/>
              <a:t>Zhai</a:t>
            </a:r>
            <a:r>
              <a:rPr lang="en-US" dirty="0"/>
              <a:t>, FTC 9873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OUTREACH IMPORTANT in CHALLEGE?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946" y="1710911"/>
            <a:ext cx="4023560" cy="435048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Outreach can be one way of achieving Impact.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Share your knowledge 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Share your passion for FIRST and STEM</a:t>
            </a:r>
            <a:endParaRPr lang="en-US" sz="1800" dirty="0">
              <a:solidFill>
                <a:schemeClr val="tx1"/>
              </a:solidFill>
            </a:endParaRPr>
          </a:p>
          <a:p>
            <a:pPr marL="324000" lvl="1" indent="0">
              <a:spcBef>
                <a:spcPts val="0"/>
              </a:spcBef>
              <a:buClr>
                <a:srgbClr val="FF0000"/>
              </a:buClr>
              <a:buSzPct val="10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0"/>
              </a:spcBef>
              <a:buClr>
                <a:srgbClr val="FF0000"/>
              </a:buClr>
              <a:buSzPct val="100000"/>
              <a:buFont typeface="Arial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C27044-D574-3C44-8D7B-98AB5005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103EA-FB29-462A-8B24-90C8E52DE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0506" y="2132575"/>
            <a:ext cx="4243167" cy="31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2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/>
              <a:t>The primary author of this lesson is Vicky </a:t>
            </a:r>
            <a:r>
              <a:rPr lang="en-US" sz="2400" dirty="0" err="1"/>
              <a:t>Zhai</a:t>
            </a:r>
            <a:r>
              <a:rPr lang="en-US" sz="2400" dirty="0"/>
              <a:t> from </a:t>
            </a:r>
            <a:r>
              <a:rPr lang="en-US" sz="2400"/>
              <a:t>FTC 9873. </a:t>
            </a:r>
            <a:r>
              <a:rPr lang="en-US" sz="2400" dirty="0"/>
              <a:t>Additional information from Christopher Haines and Chris Baker was incorporated into the lesson.</a:t>
            </a:r>
          </a:p>
          <a:p>
            <a:r>
              <a:rPr lang="en-US" sz="2400" dirty="0"/>
              <a:t>More lessons for FIRST LEGO League are available at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CCA9-D4FC-4EE3-9A65-C9A4F4B2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values: </a:t>
            </a:r>
            <a:r>
              <a:rPr lang="en-US" dirty="0" err="1"/>
              <a:t>HoW</a:t>
            </a:r>
            <a:r>
              <a:rPr lang="en-US" dirty="0"/>
              <a:t> IT FITS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80FF-A3B4-46C1-9945-6C36FBA4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14" y="4662973"/>
            <a:ext cx="8238707" cy="150755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tx1"/>
                </a:solidFill>
              </a:rPr>
              <a:t>Robot Design, Innovation Project and Robot Game are what teams DO.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/>
                </a:solidFill>
              </a:rPr>
              <a:t>The Core </a:t>
            </a:r>
            <a:r>
              <a:rPr lang="en-US" sz="2800" dirty="0"/>
              <a:t>Values are </a:t>
            </a:r>
            <a:r>
              <a:rPr lang="en-US" sz="3900" i="1" dirty="0">
                <a:solidFill>
                  <a:srgbClr val="FF0000"/>
                </a:solidFill>
              </a:rPr>
              <a:t>how</a:t>
            </a:r>
            <a:r>
              <a:rPr lang="en-US" sz="2800" dirty="0"/>
              <a:t> they do it.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C50F-F000-4D9F-BC42-EF20318B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6375-8234-43A0-B41E-78CE4DD8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2ED70B-F26B-8D43-AE25-9745216A34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74" b="62592"/>
          <a:stretch/>
        </p:blipFill>
        <p:spPr>
          <a:xfrm>
            <a:off x="451302" y="1545921"/>
            <a:ext cx="2783041" cy="1286384"/>
          </a:xfrm>
          <a:prstGeom prst="rect">
            <a:avLst/>
          </a:prstGeom>
        </p:spPr>
      </p:pic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C1940D4-034B-F54B-A004-D048B62801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162"/>
          <a:stretch/>
        </p:blipFill>
        <p:spPr>
          <a:xfrm>
            <a:off x="2851882" y="2986071"/>
            <a:ext cx="3440235" cy="1531100"/>
          </a:xfrm>
          <a:prstGeom prst="rect">
            <a:avLst/>
          </a:prstGeom>
        </p:spPr>
      </p:pic>
      <p:pic>
        <p:nvPicPr>
          <p:cNvPr id="11" name="Picture 10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4073CA8-2F77-F047-A169-47F1D4C1F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42" b="2902"/>
          <a:stretch/>
        </p:blipFill>
        <p:spPr>
          <a:xfrm>
            <a:off x="3130542" y="1529114"/>
            <a:ext cx="2783041" cy="1500781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30425A-9EDD-1A48-8ABF-4D1AE789D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838" b="33121"/>
          <a:stretch/>
        </p:blipFill>
        <p:spPr>
          <a:xfrm>
            <a:off x="5787903" y="1545921"/>
            <a:ext cx="2783041" cy="135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8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958D-619A-8B49-9590-948DC374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CORE VALUES</a:t>
            </a:r>
          </a:p>
        </p:txBody>
      </p:sp>
      <p:pic>
        <p:nvPicPr>
          <p:cNvPr id="7" name="Content Placeholder 6" descr="Text, timeline&#10;&#10;Description automatically generated with medium confidence">
            <a:extLst>
              <a:ext uri="{FF2B5EF4-FFF2-40B4-BE49-F238E27FC236}">
                <a16:creationId xmlns:a16="http://schemas.microsoft.com/office/drawing/2014/main" id="{E84A2CB4-6A2E-C94D-8E86-7EFC537D4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70" y="1767681"/>
            <a:ext cx="8654496" cy="398859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D0AE-49AF-314B-8F7E-A267EFD5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F795A-DCA1-A74A-BE4E-AD6DBB6E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THE TERMS USED in the CORE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6F41D-22DE-A444-A60F-1E440A0D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E420A-D2C1-4439-AB9E-71DA8EB477FF}"/>
              </a:ext>
            </a:extLst>
          </p:cNvPr>
          <p:cNvSpPr txBox="1"/>
          <p:nvPr/>
        </p:nvSpPr>
        <p:spPr>
          <a:xfrm>
            <a:off x="364040" y="1708635"/>
            <a:ext cx="832275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express the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FIRST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philosophies of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Gracious Professionalism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sz="2400" b="0" i="1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Coopertition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through our Core Values:</a:t>
            </a:r>
          </a:p>
          <a:p>
            <a:pPr algn="l"/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Discovery: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We explore new skills and ideas.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Innovation: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use creativity and persistence to solve problems.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Impact: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 We apply what we learn to improve our world.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Inclusion: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respect each other and embrace our differences.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Teamwork: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are stronger when we work together.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Fun: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 enjoy and celebrate what we do!</a:t>
            </a: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2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B25F-F4CE-43C4-AD7C-267766BB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Gracious professionalism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F755C-329A-476D-8676-F41680F70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99" y="2285995"/>
            <a:ext cx="7633802" cy="388453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“Learn and compete like crazy, but treat one another with respect and kindness” </a:t>
            </a:r>
          </a:p>
          <a:p>
            <a:pPr marL="0" indent="0" algn="ctr">
              <a:buNone/>
            </a:pPr>
            <a:r>
              <a:rPr lang="en-US" sz="1400" dirty="0"/>
              <a:t>Dr. Woodie Flowers,  FIRST Distinguished Advisor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07F9-D1E0-4730-9749-28A2D372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CDBE-BFB2-4013-8995-C3C064F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0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3086-CF03-407E-B421-7459EA72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F190-32DA-4AE1-9A0E-874809A4F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71" y="2148505"/>
            <a:ext cx="8062473" cy="34707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 </a:t>
            </a:r>
            <a:r>
              <a:rPr lang="en-US" sz="3200" dirty="0">
                <a:solidFill>
                  <a:schemeClr val="tx1"/>
                </a:solidFill>
              </a:rPr>
              <a:t> “ Teams can and should help and cooperate with each other even as they compete”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chemeClr val="tx1"/>
                </a:solidFill>
              </a:rPr>
              <a:t>Dr. Woodie Flowers, FIRST Distinguished Advisor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E4E19-33E0-43BB-966B-733DA850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E5963-C086-43C4-A8C7-86B5975C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3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625D-5C4E-4750-D4F3-A6A4A211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THINK ABOUT…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95447-AA76-5458-9E51-66D8B994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FEDF5-08A5-0767-5EA9-1F9E6BEA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92EE85-85A1-131C-9FE5-530E8ACBE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4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How will your team demonstrate that you understand the Core Value and used them?</a:t>
            </a:r>
          </a:p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4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How will you make decisions and include everyone?</a:t>
            </a:r>
          </a:p>
          <a:p>
            <a:pPr lvl="0">
              <a:spcBef>
                <a:spcPts val="0"/>
              </a:spcBef>
              <a:buClr>
                <a:srgbClr val="9E3611"/>
              </a:buClr>
              <a:buFont typeface="Noto Sans Symbols"/>
              <a:buChar char="▪"/>
            </a:pPr>
            <a:r>
              <a:rPr lang="en-US" sz="4000" dirty="0">
                <a:solidFill>
                  <a:schemeClr val="tx1"/>
                </a:solidFill>
                <a:ea typeface="Rockwell"/>
                <a:cs typeface="Rockwell"/>
                <a:sym typeface="Rockwell"/>
              </a:rPr>
              <a:t>How will you share your knowledge and impact others?</a:t>
            </a:r>
          </a:p>
          <a:p>
            <a:pPr marL="324000" lvl="1" indent="0">
              <a:spcBef>
                <a:spcPts val="0"/>
              </a:spcBef>
              <a:buClr>
                <a:srgbClr val="9E3611"/>
              </a:buClr>
              <a:buNone/>
            </a:pPr>
            <a:endParaRPr lang="en-US" sz="3600" dirty="0">
              <a:ea typeface="Rockwell"/>
              <a:cs typeface="Rockwell"/>
              <a:sym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6732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COOPERTITION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542" y="1640815"/>
            <a:ext cx="5257457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lvl="1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It encourages learning from your teammates, competitors, and mentors</a:t>
            </a:r>
          </a:p>
          <a:p>
            <a:pPr marL="306000" lvl="1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It is what makes the FIRST program different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b="1" dirty="0">
                <a:solidFill>
                  <a:schemeClr val="tx2"/>
                </a:solidFill>
              </a:rPr>
              <a:t>Many ways to show </a:t>
            </a:r>
            <a:r>
              <a:rPr lang="en-US" b="1" dirty="0" err="1">
                <a:solidFill>
                  <a:schemeClr val="tx2"/>
                </a:solidFill>
              </a:rPr>
              <a:t>Coopertition</a:t>
            </a:r>
            <a:endParaRPr lang="en-US" b="1" dirty="0">
              <a:solidFill>
                <a:schemeClr val="tx2"/>
              </a:solidFill>
            </a:endParaRP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Lending a team a part if they need it, even if it helps them to score higher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Inviting teams to your house to teach them how to make better projects and teach them your robotics skills</a:t>
            </a:r>
          </a:p>
          <a:p>
            <a:pPr marL="763200" lvl="2" indent="-3060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You don’t solve the challenge for them and provide solutions. Instead, you inspire them and show them how to discover their own solutions</a:t>
            </a:r>
          </a:p>
          <a:p>
            <a:pPr marL="285750" indent="-285750">
              <a:buFont typeface="Arial" charset="0"/>
              <a:buChar char="•"/>
            </a:pPr>
            <a:endParaRPr lang="en-US" sz="11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EF39CB-3FFF-2B45-8917-F43054A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39173-6947-DE45-90A0-A3FBD836C6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9135" y="1833504"/>
            <a:ext cx="2877322" cy="21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IMPORTANT: Embrace 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854200"/>
            <a:ext cx="3882368" cy="40045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Core Values is not just something you do.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It is a way, a </a:t>
            </a:r>
            <a:r>
              <a:rPr lang="en-US" sz="2800" i="1" dirty="0">
                <a:solidFill>
                  <a:srgbClr val="FF0000"/>
                </a:solidFill>
              </a:rPr>
              <a:t>METHOD</a:t>
            </a:r>
            <a:r>
              <a:rPr lang="en-US" sz="2800" dirty="0"/>
              <a:t> of doing things that builds character and guides us throughout the whole experience!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A group of people standing in a room&#10;&#10;Description generated with very high confidence">
            <a:extLst>
              <a:ext uri="{FF2B5EF4-FFF2-40B4-BE49-F238E27FC236}">
                <a16:creationId xmlns:a16="http://schemas.microsoft.com/office/drawing/2014/main" id="{D6C7A24D-B992-4DFF-9B94-4955B88EC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V="1">
            <a:off x="4635282" y="2189056"/>
            <a:ext cx="3981690" cy="29862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C283B-F5C1-6C4C-A7F3-73E863FA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747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4537</TotalTime>
  <Words>511</Words>
  <Application>Microsoft Macintosh PowerPoint</Application>
  <PresentationFormat>On-screen Show (4:3)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Gill Sans MT</vt:lpstr>
      <vt:lpstr>Noto Sans Symbols</vt:lpstr>
      <vt:lpstr>Roboto</vt:lpstr>
      <vt:lpstr>Wingdings</vt:lpstr>
      <vt:lpstr>Wingdings 2</vt:lpstr>
      <vt:lpstr>Dividend</vt:lpstr>
      <vt:lpstr>Introduction to Core Values</vt:lpstr>
      <vt:lpstr>Core values: HoW IT FITS TOGETHER</vt:lpstr>
      <vt:lpstr>FIRST CORE VALUES</vt:lpstr>
      <vt:lpstr>LEARN THE TERMS USED in the CORE VALUES</vt:lpstr>
      <vt:lpstr>Gracious professionalism</vt:lpstr>
      <vt:lpstr>Coopertition</vt:lpstr>
      <vt:lpstr>NOW THINK ABOUT…</vt:lpstr>
      <vt:lpstr>WHY IS COOPERTITION important</vt:lpstr>
      <vt:lpstr>MOST IMPORTANT: Embrace CORE VALUES</vt:lpstr>
      <vt:lpstr>IS OUTREACH IMPORTANT in CHALLEGE?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45</cp:revision>
  <dcterms:created xsi:type="dcterms:W3CDTF">2018-06-09T21:02:33Z</dcterms:created>
  <dcterms:modified xsi:type="dcterms:W3CDTF">2022-10-27T19:20:36Z</dcterms:modified>
</cp:coreProperties>
</file>