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1" r:id="rId1"/>
  </p:sldMasterIdLst>
  <p:notesMasterIdLst>
    <p:notesMasterId r:id="rId13"/>
  </p:notesMasterIdLst>
  <p:sldIdLst>
    <p:sldId id="256" r:id="rId2"/>
    <p:sldId id="265" r:id="rId3"/>
    <p:sldId id="259" r:id="rId4"/>
    <p:sldId id="264" r:id="rId5"/>
    <p:sldId id="260" r:id="rId6"/>
    <p:sldId id="272" r:id="rId7"/>
    <p:sldId id="273" r:id="rId8"/>
    <p:sldId id="261" r:id="rId9"/>
    <p:sldId id="263" r:id="rId10"/>
    <p:sldId id="262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2"/>
    <p:restoredTop sz="94648"/>
  </p:normalViewPr>
  <p:slideViewPr>
    <p:cSldViewPr snapToGrid="0" snapToObjects="1">
      <p:cViewPr>
        <p:scale>
          <a:sx n="69" d="100"/>
          <a:sy n="69" d="100"/>
        </p:scale>
        <p:origin x="2392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A8F38D-88CE-9947-A8C6-74B76FB836AA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2AA7458-E0B4-584E-9FB7-04AEA1EC2373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6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406977-5ADD-4B4A-8302-8CED4C7538BE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4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5F5241-5FFF-EC44-BF79-3ED60506BA88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1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10/27/22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ACC513-E48C-4D47-A2BE-B7CD1E7F019C}"/>
              </a:ext>
            </a:extLst>
          </p:cNvPr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9EA2F73-BF18-4140-AB35-FD5A7C973B27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2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432C46E-ACEC-D141-A952-2E1874B956FF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0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494A2D69-0B3B-C649-B335-1130CF617B35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1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1948553-1F9C-934D-AC6B-FEFD992E596E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4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B0DCB7-9DC5-AB45-A731-56E87D92F031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3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62AC3A48-9523-1044-B352-8584CA3225CE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E9E688-8D2D-F14E-A7D3-41ECC85B3CE1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0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Identifying a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1056553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Topics in Animal Allies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4"/>
            <a:ext cx="4639180" cy="4023360"/>
          </a:xfrm>
        </p:spPr>
        <p:txBody>
          <a:bodyPr>
            <a:normAutofit fontScale="47500" lnSpcReduction="20000"/>
          </a:bodyPr>
          <a:lstStyle/>
          <a:p>
            <a:pPr lvl="1"/>
            <a:r>
              <a:rPr lang="en-US" dirty="0"/>
              <a:t>Chimney Swifts losing their homes</a:t>
            </a:r>
          </a:p>
          <a:p>
            <a:pPr lvl="1"/>
            <a:r>
              <a:rPr lang="en-US" dirty="0"/>
              <a:t>Training therapy dogs</a:t>
            </a:r>
          </a:p>
          <a:p>
            <a:pPr lvl="1"/>
            <a:r>
              <a:rPr lang="en-US" dirty="0"/>
              <a:t>K-9 dogs helping the police</a:t>
            </a:r>
          </a:p>
          <a:p>
            <a:pPr lvl="1"/>
            <a:r>
              <a:rPr lang="en-US" dirty="0"/>
              <a:t>Monitoring bee hives to keep them healthy</a:t>
            </a:r>
          </a:p>
          <a:p>
            <a:pPr lvl="1"/>
            <a:r>
              <a:rPr lang="en-US" dirty="0"/>
              <a:t>Bears getting into trash cans</a:t>
            </a:r>
          </a:p>
          <a:p>
            <a:pPr lvl="1"/>
            <a:r>
              <a:rPr lang="en-US" dirty="0"/>
              <a:t>Finding lost dogs</a:t>
            </a:r>
          </a:p>
          <a:p>
            <a:pPr lvl="1"/>
            <a:r>
              <a:rPr lang="en-US" dirty="0"/>
              <a:t>Preventing Lyme disease from deer ticks</a:t>
            </a:r>
          </a:p>
          <a:p>
            <a:pPr lvl="1"/>
            <a:r>
              <a:rPr lang="en-US" dirty="0"/>
              <a:t>Helping baby turtles find their way to the ocean</a:t>
            </a:r>
          </a:p>
          <a:p>
            <a:pPr lvl="1"/>
            <a:r>
              <a:rPr lang="en-US" dirty="0"/>
              <a:t>Cow tagging</a:t>
            </a:r>
          </a:p>
          <a:p>
            <a:pPr lvl="1"/>
            <a:r>
              <a:rPr lang="en-US" dirty="0"/>
              <a:t>Animals drinking from polluted city water</a:t>
            </a:r>
          </a:p>
          <a:p>
            <a:pPr lvl="1"/>
            <a:r>
              <a:rPr lang="en-US" dirty="0"/>
              <a:t>Keeping horses hydrated (Global Innovation award winner 2017)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19" y="1950994"/>
            <a:ext cx="3975100" cy="3289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297" y="5928838"/>
            <a:ext cx="827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Sample topics from teams that participated in FIRST LEGO League Animal Allies</a:t>
            </a:r>
          </a:p>
        </p:txBody>
      </p:sp>
    </p:spTree>
    <p:extLst>
      <p:ext uri="{BB962C8B-B14F-4D97-AF65-F5344CB8AC3E}">
        <p14:creationId xmlns:p14="http://schemas.microsoft.com/office/powerpoint/2010/main" val="1438492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lesson was written by Sanjay and Arvind Seshan</a:t>
            </a:r>
          </a:p>
          <a:p>
            <a:r>
              <a:rPr lang="en-US" sz="2800" dirty="0"/>
              <a:t>More lessons available at </a:t>
            </a:r>
            <a:r>
              <a:rPr lang="en-US" sz="2800" dirty="0">
                <a:hlinkClick r:id="rId2"/>
              </a:rPr>
              <a:t>www.ev3lessons.com</a:t>
            </a:r>
            <a:r>
              <a:rPr lang="en-US" sz="2800" dirty="0"/>
              <a:t> and </a:t>
            </a:r>
            <a:r>
              <a:rPr lang="en-US" sz="2800" dirty="0">
                <a:hlinkClick r:id="rId3"/>
              </a:rPr>
              <a:t>www.flltutorials.com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" t="11606" r="9183" b="11463"/>
          <a:stretch/>
        </p:blipFill>
        <p:spPr>
          <a:xfrm>
            <a:off x="847627" y="3458311"/>
            <a:ext cx="7451126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AUTHOR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65" y="1489813"/>
            <a:ext cx="4697649" cy="435321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000" dirty="0"/>
              <a:t>Seshan Brothers were on team Not the Droids You Are Looking For </a:t>
            </a:r>
          </a:p>
          <a:p>
            <a:pPr lvl="1"/>
            <a:r>
              <a:rPr lang="en-US" sz="2000" dirty="0"/>
              <a:t>Our research project for Trash Trek was a Global Innovation Award semi-finalist project (Top 20 out </a:t>
            </a:r>
            <a:r>
              <a:rPr lang="en-US" sz="2000"/>
              <a:t>of 30,000 </a:t>
            </a:r>
            <a:r>
              <a:rPr lang="en-US" sz="2000" dirty="0"/>
              <a:t>teams).</a:t>
            </a:r>
          </a:p>
          <a:p>
            <a:pPr lvl="1"/>
            <a:r>
              <a:rPr lang="en-US" sz="2000" dirty="0"/>
              <a:t>Our research project in Nature’s Fury won Innovative Solution at the FIRST LEGO League International Open in Toronto.</a:t>
            </a:r>
          </a:p>
          <a:p>
            <a:pPr lvl="1"/>
            <a:r>
              <a:rPr lang="en-US" sz="2000" dirty="0"/>
              <a:t>Our research project for World Class was EV3Lessons.com! ;-)</a:t>
            </a:r>
          </a:p>
          <a:p>
            <a:pPr lvl="1"/>
            <a:r>
              <a:rPr lang="en-US" sz="2000" dirty="0"/>
              <a:t>We are the Champion’s award winners from World Festival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0982E8D3-107C-4BA0-9901-6E0439378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734" y="1928931"/>
            <a:ext cx="3369210" cy="336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34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an Early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146" y="1692887"/>
            <a:ext cx="8239653" cy="3854944"/>
          </a:xfrm>
        </p:spPr>
        <p:txBody>
          <a:bodyPr>
            <a:normAutofit fontScale="85000" lnSpcReduction="20000"/>
          </a:bodyPr>
          <a:lstStyle/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/>
              <a:t>Usually, FIRST LEGO League releases the theme during the World Championship in April.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/>
              <a:t>FIRST also releases several video teaser on their YouTube channel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/>
              <a:t>While you will not know the details of the challenge until August, you can start thinking about the </a:t>
            </a:r>
            <a:r>
              <a:rPr lang="en-US" i="1" dirty="0">
                <a:solidFill>
                  <a:srgbClr val="FF0000"/>
                </a:solidFill>
              </a:rPr>
              <a:t>high-level topic</a:t>
            </a:r>
            <a:r>
              <a:rPr lang="en-US" dirty="0"/>
              <a:t> well in advance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8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Head Start on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40" y="1845734"/>
            <a:ext cx="3662996" cy="402336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Between April and August, try to go on some early field trips to inspire project topics</a:t>
            </a:r>
          </a:p>
          <a:p>
            <a:pPr lvl="1"/>
            <a:r>
              <a:rPr lang="en-US" dirty="0"/>
              <a:t>In Animal Allies, many teams visited Zoos and Aquariums over the summer</a:t>
            </a:r>
          </a:p>
          <a:p>
            <a:r>
              <a:rPr lang="en-US" dirty="0"/>
              <a:t>Do some preliminary online research related to the topic</a:t>
            </a:r>
          </a:p>
          <a:p>
            <a:r>
              <a:rPr lang="en-US" dirty="0"/>
              <a:t>Your goal is not to finish your project, but get some general ideas for possible topics related to the theme.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794" y="2170716"/>
            <a:ext cx="4497860" cy="337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7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 the Challenge Documents Carefully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321" y="1574065"/>
            <a:ext cx="8167623" cy="4023360"/>
          </a:xfrm>
        </p:spPr>
        <p:txBody>
          <a:bodyPr>
            <a:normAutofit/>
          </a:bodyPr>
          <a:lstStyle/>
          <a:p>
            <a:r>
              <a:rPr lang="en-US" sz="2000" dirty="0"/>
              <a:t>Sometimes, you are allowed to pick only from a certain sub-set of topics (e.g. Nature’s Fury listed which natural disasters were allowed)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Sometimes, it calls for something specific (e.g. Senior Solutions required a Senior Partner for every team)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84" y="2318561"/>
            <a:ext cx="5075702" cy="1316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91" y="4905351"/>
            <a:ext cx="6803062" cy="10721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132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EE20-3241-E42F-F095-F598E499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SUPERPOWERED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60808-E580-9A5A-1751-5F8BA130A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1E613-BA67-B7A9-3598-412FF93A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074B9-8B30-BCF0-7D6E-006DFAA8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BE7EA5-BD60-4C75-4176-E4445DD03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78" y="1336405"/>
            <a:ext cx="5961983" cy="126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B65D7A08-CD13-2FB3-45DE-A70478EC0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651" y="4199565"/>
            <a:ext cx="4156196" cy="230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4B3EECA-3A1B-C5EE-F305-D39BE9295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99"/>
          <a:stretch/>
        </p:blipFill>
        <p:spPr bwMode="auto">
          <a:xfrm>
            <a:off x="448091" y="2432705"/>
            <a:ext cx="3855685" cy="38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705D1B6-84CB-5693-E6F5-C2A716126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75"/>
          <a:stretch/>
        </p:blipFill>
        <p:spPr bwMode="auto">
          <a:xfrm>
            <a:off x="4081651" y="2473589"/>
            <a:ext cx="4041604" cy="18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28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3BD4-8AD4-9196-029D-8F02CA34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A PROBLEM That is meaningful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5C0-FD61-23D3-B8C2-15095335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8122852" cy="4353215"/>
          </a:xfrm>
        </p:spPr>
        <p:txBody>
          <a:bodyPr/>
          <a:lstStyle/>
          <a:p>
            <a:r>
              <a:rPr lang="en-US" dirty="0"/>
              <a:t>Always think of a problem first, not the solution</a:t>
            </a:r>
          </a:p>
          <a:p>
            <a:r>
              <a:rPr lang="en-US" dirty="0"/>
              <a:t>The problem can be as small or big as you want</a:t>
            </a:r>
          </a:p>
          <a:p>
            <a:r>
              <a:rPr lang="en-US" dirty="0"/>
              <a:t>Most students relate better to local problems that impact their lives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F5329-24EB-F0E6-22A4-10CB54EF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50EBA-04BD-45C2-F4B5-B29575E7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1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a Topic Everyone Agrees Upon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3"/>
            <a:ext cx="3811277" cy="432479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Everyone works on the project </a:t>
            </a:r>
          </a:p>
          <a:p>
            <a:pPr lvl="1"/>
            <a:r>
              <a:rPr lang="en-US" sz="1800" dirty="0"/>
              <a:t>Pick a topic that all team members can agree on/are interested in</a:t>
            </a:r>
          </a:p>
          <a:p>
            <a:r>
              <a:rPr lang="en-US" sz="2000" dirty="0"/>
              <a:t>One idea is to have all team members do a little bit of research on their favorite topic and then present this topic to each other. </a:t>
            </a:r>
          </a:p>
          <a:p>
            <a:pPr lvl="1"/>
            <a:r>
              <a:rPr lang="en-US" sz="1800" dirty="0"/>
              <a:t>Then the team decides which topic they are most interested in to pick for their team’s project.</a:t>
            </a:r>
          </a:p>
          <a:p>
            <a:pPr lvl="1"/>
            <a:r>
              <a:rPr lang="en-US" sz="1800" dirty="0"/>
              <a:t>Next, the team identifies a specific problem within this topic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095" y="2137718"/>
            <a:ext cx="4283676" cy="321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7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“Identifying a Problem”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186440" y="3216073"/>
            <a:ext cx="1827499" cy="1299074"/>
            <a:chOff x="3038416" y="295754"/>
            <a:chExt cx="2165123" cy="1299074"/>
          </a:xfrm>
        </p:grpSpPr>
        <p:sp>
          <p:nvSpPr>
            <p:cNvPr id="8" name="Rounded Rectangle 7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/>
                <a:t>How to reduce bat deaths caused by wind turbines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88663" y="3592108"/>
            <a:ext cx="459006" cy="536950"/>
            <a:chOff x="2388879" y="676816"/>
            <a:chExt cx="459006" cy="536950"/>
          </a:xfrm>
        </p:grpSpPr>
        <p:sp>
          <p:nvSpPr>
            <p:cNvPr id="11" name="Right Arrow 10"/>
            <p:cNvSpPr/>
            <p:nvPr/>
          </p:nvSpPr>
          <p:spPr>
            <a:xfrm>
              <a:off x="2388879" y="676816"/>
              <a:ext cx="459006" cy="536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ight Arrow 4"/>
            <p:cNvSpPr/>
            <p:nvPr/>
          </p:nvSpPr>
          <p:spPr>
            <a:xfrm>
              <a:off x="2388879" y="784206"/>
              <a:ext cx="321304" cy="322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259076" y="3973252"/>
            <a:ext cx="2165123" cy="1299074"/>
            <a:chOff x="3038416" y="295754"/>
            <a:chExt cx="2165123" cy="1299074"/>
          </a:xfrm>
        </p:grpSpPr>
        <p:sp>
          <p:nvSpPr>
            <p:cNvPr id="20" name="Rounded Rectangle 19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/>
                <a:t>Bats are </a:t>
              </a:r>
              <a:r>
                <a:rPr lang="en-US" dirty="0"/>
                <a:t>killed by White Nose Syndrome which humans can spread</a:t>
              </a:r>
              <a:endParaRPr lang="en-US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635606" y="3630157"/>
            <a:ext cx="459006" cy="536950"/>
            <a:chOff x="2388879" y="676816"/>
            <a:chExt cx="459006" cy="536950"/>
          </a:xfrm>
        </p:grpSpPr>
        <p:sp>
          <p:nvSpPr>
            <p:cNvPr id="23" name="Right Arrow 22"/>
            <p:cNvSpPr/>
            <p:nvPr/>
          </p:nvSpPr>
          <p:spPr>
            <a:xfrm>
              <a:off x="2388879" y="676816"/>
              <a:ext cx="459006" cy="536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ight Arrow 4"/>
            <p:cNvSpPr/>
            <p:nvPr/>
          </p:nvSpPr>
          <p:spPr>
            <a:xfrm>
              <a:off x="2388879" y="784206"/>
              <a:ext cx="321304" cy="322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21027" y="2458894"/>
            <a:ext cx="2165123" cy="1299074"/>
            <a:chOff x="3038416" y="295754"/>
            <a:chExt cx="2165123" cy="1299074"/>
          </a:xfrm>
        </p:grpSpPr>
        <p:sp>
          <p:nvSpPr>
            <p:cNvPr id="27" name="Rounded Rectangle 26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/>
                <a:t>Bats are </a:t>
              </a:r>
              <a:r>
                <a:rPr lang="en-US" dirty="0"/>
                <a:t>killed by by wind turbines humans make</a:t>
              </a:r>
              <a:endParaRPr lang="en-US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72764" y="3477388"/>
            <a:ext cx="1143463" cy="884990"/>
            <a:chOff x="3038416" y="295754"/>
            <a:chExt cx="2165123" cy="1299074"/>
          </a:xfrm>
        </p:grpSpPr>
        <p:sp>
          <p:nvSpPr>
            <p:cNvPr id="30" name="Rounded Rectangle 29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/>
                <a:t>Bats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08570" y="1645359"/>
            <a:ext cx="188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Select an Animal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17024" y="1645359"/>
            <a:ext cx="32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>
                <a:solidFill>
                  <a:srgbClr val="FF0000"/>
                </a:solidFill>
              </a:rPr>
              <a:t>Identify the Human </a:t>
            </a:r>
            <a:r>
              <a:rPr lang="en-US" b="1" u="sng" dirty="0">
                <a:solidFill>
                  <a:srgbClr val="FF0000"/>
                </a:solidFill>
              </a:rPr>
              <a:t>Interaction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36813" y="1645359"/>
            <a:ext cx="184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Problem Selected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7297" y="5928838"/>
            <a:ext cx="827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Sample based on team that participated in FIRST LEGO League Animal Allies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22140" y="2372663"/>
            <a:ext cx="1143463" cy="884990"/>
            <a:chOff x="3038416" y="295754"/>
            <a:chExt cx="2165123" cy="1299074"/>
          </a:xfrm>
        </p:grpSpPr>
        <p:sp>
          <p:nvSpPr>
            <p:cNvPr id="37" name="Rounded Rectangle 36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3076466" y="333803"/>
              <a:ext cx="2089024" cy="12229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/>
                <a:t>Dolphins</a:t>
              </a:r>
              <a:endParaRPr lang="en-US" kern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2140" y="3423115"/>
            <a:ext cx="1143463" cy="884990"/>
            <a:chOff x="3038416" y="295754"/>
            <a:chExt cx="2165123" cy="1299074"/>
          </a:xfrm>
        </p:grpSpPr>
        <p:sp>
          <p:nvSpPr>
            <p:cNvPr id="40" name="Rounded Rectangle 39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3076466" y="333803"/>
              <a:ext cx="2089024" cy="12229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K-9</a:t>
              </a:r>
              <a:endParaRPr lang="en-US" kern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2235" y="4553971"/>
            <a:ext cx="1143463" cy="884990"/>
            <a:chOff x="3038416" y="295754"/>
            <a:chExt cx="2165123" cy="1299074"/>
          </a:xfrm>
        </p:grpSpPr>
        <p:sp>
          <p:nvSpPr>
            <p:cNvPr id="43" name="Rounded Rectangle 42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3076466" y="333803"/>
              <a:ext cx="2089024" cy="12229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Bats</a:t>
              </a:r>
              <a:endParaRPr lang="en-US" kern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665965" y="3610361"/>
            <a:ext cx="459006" cy="536950"/>
            <a:chOff x="2388879" y="676816"/>
            <a:chExt cx="459006" cy="536950"/>
          </a:xfrm>
        </p:grpSpPr>
        <p:sp>
          <p:nvSpPr>
            <p:cNvPr id="46" name="Right Arrow 45"/>
            <p:cNvSpPr/>
            <p:nvPr/>
          </p:nvSpPr>
          <p:spPr>
            <a:xfrm>
              <a:off x="2388879" y="676816"/>
              <a:ext cx="459006" cy="536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ight Arrow 4"/>
            <p:cNvSpPr/>
            <p:nvPr/>
          </p:nvSpPr>
          <p:spPr>
            <a:xfrm>
              <a:off x="2388879" y="784206"/>
              <a:ext cx="321304" cy="322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0431117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129</TotalTime>
  <Words>602</Words>
  <Application>Microsoft Macintosh PowerPoint</Application>
  <PresentationFormat>On-screen Show (4:3)</PresentationFormat>
  <Paragraphs>89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Dividend</vt:lpstr>
      <vt:lpstr>Identifying a Problem</vt:lpstr>
      <vt:lpstr>About The AUTHOR</vt:lpstr>
      <vt:lpstr>Getting an Early Start</vt:lpstr>
      <vt:lpstr>Get a Head Start on Ideas</vt:lpstr>
      <vt:lpstr>Read the Challenge Documents Carefully</vt:lpstr>
      <vt:lpstr>SUPERPOWERED PROMPT</vt:lpstr>
      <vt:lpstr>PICK A PROBLEM That is meaningful</vt:lpstr>
      <vt:lpstr>Pick a Topic Everyone Agrees Upon</vt:lpstr>
      <vt:lpstr>“Identifying a Problem” Process</vt:lpstr>
      <vt:lpstr>Sample Topics in Animal Allies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Srinivasan Seshan</cp:lastModifiedBy>
  <cp:revision>27</cp:revision>
  <dcterms:created xsi:type="dcterms:W3CDTF">2017-08-13T17:46:18Z</dcterms:created>
  <dcterms:modified xsi:type="dcterms:W3CDTF">2022-10-27T22:16:50Z</dcterms:modified>
</cp:coreProperties>
</file>