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310" r:id="rId9"/>
    <p:sldId id="316" r:id="rId10"/>
    <p:sldId id="314" r:id="rId11"/>
    <p:sldId id="317" r:id="rId12"/>
    <p:sldId id="315" r:id="rId13"/>
    <p:sldId id="274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E6FD14-E959-4BA8-BA1C-240B82B79B4A}" v="194" dt="2022-12-10T18:42:33.170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704"/>
  </p:normalViewPr>
  <p:slideViewPr>
    <p:cSldViewPr snapToGrid="0" snapToObjects="1">
      <p:cViewPr varScale="1">
        <p:scale>
          <a:sx n="65" d="100"/>
          <a:sy n="65" d="100"/>
        </p:scale>
        <p:origin x="13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431C-7AA3-BA4F-9955-41E3F765721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10CD-1AF1-104E-9EED-BD0135C10D6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1B1D-E3FA-BC44-82BF-92EE2F6F308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84FA-792E-A245-AC9D-BF0F089305B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B90-21AE-B14E-9702-028F33E34F5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9DF-6262-D646-A097-E01F2C6087E1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D043-71AD-8D41-9E9E-695817E9673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0BEB-8239-4645-BC5E-C64824903550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B502-D0AE-2C4E-9A89-E26AA404D473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2EA-326B-4047-95C5-E225D426827E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D1BD-2D22-5249-9999-BB6CD7E6E59E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DCA7-4F1D-B841-893C-1742E22A9C3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149-BE11-4749-AF98-849FAC576E7C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5FF-F4D0-C34B-BD16-2635FFA98EB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749-B28D-6C4E-80BE-12D3D584E2A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609D-602D-2C45-853B-DFE76DA949A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9A5C-58D7-104C-BCA3-24AAF705B4D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E9C8-4C8B-D944-B706-53E2EB82B02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E8CD-0554-F043-AD00-9EC7FE765F73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27F6-BB93-F342-8547-803D3B7117A1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AF00-224C-1B46-B566-049822673348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CBCB-25EA-1A44-A063-2E6DEBBFB553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359E-B971-4F47-93F6-86869520D41C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888-E2B7-D641-ACAB-70DF8CCF6DF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7D2B-56A9-3548-BA78-0F7D21B7B168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5D7-07D2-5844-A108-BCE86D49F7B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0215-9339-C649-8EF3-8DAA7842C375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C6D4-C051-314A-8EC8-1AC028A1C0B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3005-6B22-1C45-9FCB-9D672DCE975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D4C-8EA3-1240-9199-77C441E3DB6A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FD65-2015-374A-8CEB-84B169061D7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3A14-6ACE-9E4F-8ACE-D6FEAAFA6E1A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2518-3620-D044-AECA-57030958B0EE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B1FB-D790-2444-AFBA-C25C5EFB023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8A6E-70C3-5F43-A729-B2AF0EC95F95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0C94-716B-0249-B0B5-1CFC81D98C3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386C-5AF6-C24D-9257-EAEF0E43E9B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D2AC-541F-CE48-9140-25F6AE3FD6F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CF7A-9596-B84E-9C6D-FB31FBAB0F9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7C44-59CC-974A-8997-B27E27FE962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FE6A-D09F-6B40-9AF0-569AB879C41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7DF-907F-4348-A56E-AF42BB893C2B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DDC-2F63-B248-984E-1287141184F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8531-B30B-194A-8066-C10704CA87D4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6FC-AB90-E74E-BB4D-C387C89725E1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B00F-3ADA-A343-857A-6A5E89F7B2DA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E33-04AA-CB45-947F-FBB2D2255C34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677-8375-694C-88D9-F210978A017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79F3-8D91-AD4A-9FD0-5FD84FB8FB0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9699-B24F-DA49-9B09-913EBCEBC12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671-850E-8F4B-B0D7-414D365C161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DFBF-8690-FC46-8C92-AACC9C3D87A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6AB-1CBE-724E-88E3-060D5D90CA4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341E-31DC-444D-A982-BD9076AA2C2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0-7EA1-954E-A7CD-FC66CD2DFC0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455B-BEF5-FF42-A996-809D61C0F53A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4411-7E37-2E40-BEB7-55B2F7BB4E81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2B09-8A89-3B4D-969D-BE5621ECB75B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2AC-33C8-CC42-8A71-9EAC2E3E8B47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886-0E05-2145-9C51-D8EA291F307E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F-4C51-6047-A346-1B1816FE7CEE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5ED2-EEF1-2A48-891C-5BCC8F9D9B4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CBA2-5035-CB47-8C65-A7D2DBF9D9C5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E27A96-C989-EA40-B306-5457DD31362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FBC13A-9F5D-4F44-B27B-5B30AD13148B}" type="datetime1">
              <a:rPr lang="en-US" smtClean="0"/>
              <a:t>1/10/2023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EE85-F29C-1C44-85F0-ACCB45C7F720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7DFCF89-78C7-1741-A246-8D84A0A25EB1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F01E2B2-0E81-E840-99DD-88E365E7B2D8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4EE1083-6A27-524A-B43A-2A881E3690DD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D47C94B-C1D6-6B4A-BFF7-BD1C80F7A696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71D4EE-C94F-ED46-96D7-FCB9222301E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4E03572-791D-1A41-8D6F-26ACA3F7E7E0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6A2BA99-446A-6843-9679-6C2ED0299CA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EEF861-8136-164A-A36C-6CF3D93A405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6E37-C277-D94B-B7E6-7CCF14989C61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7DF2-A1F1-9244-B93F-ED7F90402CF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EAB2CE1-036B-6149-8BEE-0DE9BC29AA7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7112FF-32FC-214B-8D4B-72E9083C926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704F-79EA-B242-A561-D817748EC2F5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10D0552-5D4F-A44B-8B38-5897EEBFCA5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7625A13-5BC2-9142-9A65-4F0F0BA387F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946B-4FF2-4E49-8540-2EC3D2226E0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F927B6-26D5-624F-9D2E-50699AF3378E}" type="datetime1">
              <a:rPr lang="en-US" smtClean="0"/>
              <a:t>1/10/2023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УРОК 4: </a:t>
            </a:r>
            <a:endParaRPr lang="uk-UA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ВИРІВНЮВАННЯ ПО ЛІНІЯХ НА МАТІ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БРАТИ СЕШАНЬ</a:t>
            </a:r>
            <a:endParaRPr lang="uk-UA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AB3C5FA2-811B-41B4-810B-C10938501A70}"/>
              </a:ext>
            </a:extLst>
          </p:cNvPr>
          <p:cNvSpPr/>
          <p:nvPr/>
        </p:nvSpPr>
        <p:spPr>
          <a:xfrm>
            <a:off x="1567542" y="1480457"/>
            <a:ext cx="6008914" cy="8853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8" name="Google Shape;102;p1"/>
          <p:cNvSpPr txBox="1">
            <a:spLocks/>
          </p:cNvSpPr>
          <p:nvPr/>
        </p:nvSpPr>
        <p:spPr>
          <a:xfrm>
            <a:off x="2263470" y="5810117"/>
            <a:ext cx="4929181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Перекладено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групою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Mystic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Beavers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#2101</a:t>
            </a: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3"/>
          <a:srcRect l="14559" t="58101" r="21540" b="2291"/>
          <a:stretch/>
        </p:blipFill>
        <p:spPr>
          <a:xfrm>
            <a:off x="1513529" y="1425418"/>
            <a:ext cx="6062928" cy="9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ap&#10;&#10;Description automatically generated">
            <a:extLst>
              <a:ext uri="{FF2B5EF4-FFF2-40B4-BE49-F238E27FC236}">
                <a16:creationId xmlns:a16="http://schemas.microsoft.com/office/drawing/2014/main" id="{4E687E70-32E6-75BB-7DF2-947C699CDC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82" y="4975165"/>
            <a:ext cx="3715241" cy="18139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2F607-B4C3-D444-BE0B-5EEC385A3C8F}"/>
              </a:ext>
            </a:extLst>
          </p:cNvPr>
          <p:cNvCxnSpPr>
            <a:cxnSpLocks/>
          </p:cNvCxnSpPr>
          <p:nvPr/>
        </p:nvCxnSpPr>
        <p:spPr>
          <a:xfrm>
            <a:off x="5615214" y="6674687"/>
            <a:ext cx="176106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E0A267-523F-314A-B0E1-C05B5BAD4F6F}"/>
              </a:ext>
            </a:extLst>
          </p:cNvPr>
          <p:cNvSpPr txBox="1"/>
          <p:nvPr/>
        </p:nvSpPr>
        <p:spPr>
          <a:xfrm rot="5400000">
            <a:off x="6970794" y="5838275"/>
            <a:ext cx="144869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Вирівняти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по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ea typeface="+mn-lt"/>
                <a:cs typeface="+mn-lt"/>
              </a:rPr>
              <a:t>лінії</a:t>
            </a:r>
            <a:endParaRPr lang="uk-UA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ЧОМУ ВИРІВНЮВАННЯ ПО ЛІНІЇ КОРИСНО? 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91" y="1614440"/>
            <a:ext cx="8683243" cy="32201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 sz="1400" dirty="0" err="1">
                <a:latin typeface="Arial"/>
                <a:ea typeface="+mn-lt"/>
                <a:cs typeface="+mn-lt"/>
              </a:rPr>
              <a:t>Щоб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надійно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виконати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місію</a:t>
            </a:r>
            <a:r>
              <a:rPr lang="en-US" sz="1400" dirty="0">
                <a:latin typeface="Arial"/>
                <a:ea typeface="+mn-lt"/>
                <a:cs typeface="+mn-lt"/>
              </a:rPr>
              <a:t>,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ваш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робот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повинен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щоразу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перебувати</a:t>
            </a:r>
            <a:r>
              <a:rPr lang="en-US" sz="1400" dirty="0">
                <a:latin typeface="Arial"/>
                <a:ea typeface="+mn-lt"/>
                <a:cs typeface="+mn-lt"/>
              </a:rPr>
              <a:t> в </a:t>
            </a:r>
            <a:r>
              <a:rPr lang="en-US" sz="1400" dirty="0" err="1">
                <a:latin typeface="Arial"/>
                <a:ea typeface="+mn-lt"/>
                <a:cs typeface="+mn-lt"/>
              </a:rPr>
              <a:t>одній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позиції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та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куті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endParaRPr lang="uk-UA" sz="1400">
              <a:latin typeface="Arial"/>
              <a:cs typeface="Arial"/>
            </a:endParaRPr>
          </a:p>
          <a:p>
            <a:pPr marL="629920" lvl="1" indent="-305435"/>
            <a:r>
              <a:rPr lang="en-US" sz="1400" dirty="0" err="1">
                <a:latin typeface="Arial"/>
                <a:ea typeface="+mn-lt"/>
                <a:cs typeface="+mn-lt"/>
              </a:rPr>
              <a:t>Ви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навчилися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знаходити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лінію</a:t>
            </a:r>
            <a:r>
              <a:rPr lang="en-US" sz="1400" dirty="0">
                <a:latin typeface="Arial"/>
                <a:ea typeface="+mn-lt"/>
                <a:cs typeface="+mn-lt"/>
              </a:rPr>
              <a:t>. </a:t>
            </a:r>
            <a:r>
              <a:rPr lang="en-US" sz="1400" dirty="0" err="1">
                <a:latin typeface="Arial"/>
                <a:ea typeface="+mn-lt"/>
                <a:cs typeface="+mn-lt"/>
              </a:rPr>
              <a:t>Це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гарантує</a:t>
            </a:r>
            <a:r>
              <a:rPr lang="en-US" sz="1400" dirty="0">
                <a:latin typeface="Arial"/>
                <a:ea typeface="+mn-lt"/>
                <a:cs typeface="+mn-lt"/>
              </a:rPr>
              <a:t>, </a:t>
            </a:r>
            <a:r>
              <a:rPr lang="en-US" sz="1400" dirty="0" err="1">
                <a:latin typeface="Arial"/>
                <a:ea typeface="+mn-lt"/>
                <a:cs typeface="+mn-lt"/>
              </a:rPr>
              <a:t>що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ваш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робот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пройшов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правильну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відстань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</a:p>
          <a:p>
            <a:pPr marL="629920" lvl="1" indent="-305435"/>
            <a:r>
              <a:rPr lang="en-US" sz="1400" dirty="0" err="1">
                <a:latin typeface="Arial"/>
                <a:ea typeface="+mn-lt"/>
                <a:cs typeface="+mn-lt"/>
              </a:rPr>
              <a:t>Як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переконатися</a:t>
            </a:r>
            <a:r>
              <a:rPr lang="en-US" sz="1400" dirty="0">
                <a:latin typeface="Arial"/>
                <a:ea typeface="+mn-lt"/>
                <a:cs typeface="+mn-lt"/>
              </a:rPr>
              <a:t>, </a:t>
            </a:r>
            <a:r>
              <a:rPr lang="en-US" sz="1400" dirty="0" err="1">
                <a:latin typeface="Arial"/>
                <a:ea typeface="+mn-lt"/>
                <a:cs typeface="+mn-lt"/>
              </a:rPr>
              <a:t>що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він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під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правильним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кутом</a:t>
            </a:r>
            <a:r>
              <a:rPr lang="en-US" sz="1400" dirty="0">
                <a:latin typeface="Arial"/>
                <a:ea typeface="+mn-lt"/>
                <a:cs typeface="+mn-lt"/>
              </a:rPr>
              <a:t>? </a:t>
            </a:r>
            <a:endParaRPr lang="en-US" sz="1400">
              <a:latin typeface="Arial"/>
              <a:cs typeface="Arial"/>
            </a:endParaRPr>
          </a:p>
          <a:p>
            <a:pPr marL="305435" indent="-305435"/>
            <a:r>
              <a:rPr lang="en-US" sz="1400" dirty="0" err="1">
                <a:latin typeface="Arial"/>
                <a:ea typeface="+mn-lt"/>
                <a:cs typeface="+mn-lt"/>
              </a:rPr>
              <a:t>Ви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можете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вирівняти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на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стінах</a:t>
            </a:r>
            <a:r>
              <a:rPr lang="en-US" sz="1400" dirty="0">
                <a:latin typeface="Arial"/>
                <a:ea typeface="+mn-lt"/>
                <a:cs typeface="+mn-lt"/>
              </a:rPr>
              <a:t>, </a:t>
            </a:r>
            <a:r>
              <a:rPr lang="en-US" sz="1400" dirty="0" err="1">
                <a:latin typeface="Arial"/>
                <a:ea typeface="+mn-lt"/>
                <a:cs typeface="+mn-lt"/>
              </a:rPr>
              <a:t>місіях</a:t>
            </a:r>
            <a:r>
              <a:rPr lang="en-US" sz="1400" dirty="0">
                <a:latin typeface="Arial"/>
                <a:ea typeface="+mn-lt"/>
                <a:cs typeface="+mn-lt"/>
              </a:rPr>
              <a:t> і </a:t>
            </a:r>
            <a:r>
              <a:rPr lang="en-US" sz="1400" dirty="0" err="1">
                <a:latin typeface="Arial"/>
                <a:ea typeface="+mn-lt"/>
                <a:cs typeface="+mn-lt"/>
              </a:rPr>
              <a:t>лініях</a:t>
            </a:r>
            <a:r>
              <a:rPr lang="en-US" sz="1400" dirty="0">
                <a:latin typeface="Arial"/>
                <a:ea typeface="+mn-lt"/>
                <a:cs typeface="+mn-lt"/>
              </a:rPr>
              <a:t>, </a:t>
            </a:r>
            <a:r>
              <a:rPr lang="en-US" sz="1400" dirty="0" err="1">
                <a:latin typeface="Arial"/>
                <a:ea typeface="+mn-lt"/>
                <a:cs typeface="+mn-lt"/>
              </a:rPr>
              <a:t>щоб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випрямити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робота</a:t>
            </a:r>
            <a:r>
              <a:rPr lang="en-US" sz="1400" dirty="0">
                <a:latin typeface="Arial"/>
                <a:ea typeface="+mn-lt"/>
                <a:cs typeface="+mn-lt"/>
              </a:rPr>
              <a:t>. У </a:t>
            </a:r>
            <a:r>
              <a:rPr lang="en-US" sz="1400" dirty="0" err="1">
                <a:latin typeface="Arial"/>
                <a:ea typeface="+mn-lt"/>
                <a:cs typeface="+mn-lt"/>
              </a:rPr>
              <a:t>цьому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уроці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ми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розглянемо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випрямлення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прямих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endParaRPr lang="en-US" sz="1400">
              <a:latin typeface="Arial"/>
              <a:cs typeface="Arial"/>
            </a:endParaRPr>
          </a:p>
          <a:p>
            <a:pPr marL="629920" lvl="1" indent="-305435"/>
            <a:r>
              <a:rPr lang="en-US" sz="1400" dirty="0" err="1">
                <a:latin typeface="Arial"/>
                <a:ea typeface="+mn-lt"/>
                <a:cs typeface="+mn-lt"/>
              </a:rPr>
              <a:t>Це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також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називають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вирівнюванням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лінії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або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зведенням</a:t>
            </a:r>
            <a:r>
              <a:rPr lang="en-US" sz="1400" dirty="0">
                <a:latin typeface="Arial"/>
                <a:ea typeface="+mn-lt"/>
                <a:cs typeface="+mn-lt"/>
              </a:rPr>
              <a:t> у </a:t>
            </a:r>
            <a:r>
              <a:rPr lang="en-US" sz="1400" dirty="0" err="1">
                <a:latin typeface="Arial"/>
                <a:ea typeface="+mn-lt"/>
                <a:cs typeface="+mn-lt"/>
              </a:rPr>
              <a:t>квадрат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на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лінії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endParaRPr lang="en-US" sz="1400">
              <a:latin typeface="Arial"/>
              <a:cs typeface="Arial"/>
            </a:endParaRPr>
          </a:p>
          <a:p>
            <a:pPr marL="305435" indent="-305435"/>
            <a:r>
              <a:rPr lang="en-US" sz="1400" dirty="0" err="1">
                <a:latin typeface="Arial"/>
                <a:ea typeface="+mn-lt"/>
                <a:cs typeface="+mn-lt"/>
              </a:rPr>
              <a:t>Випрямлення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дуже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важливо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для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робота</a:t>
            </a:r>
            <a:r>
              <a:rPr lang="en-US" sz="1400" dirty="0">
                <a:latin typeface="Arial"/>
                <a:ea typeface="+mn-lt"/>
                <a:cs typeface="+mn-lt"/>
              </a:rPr>
              <a:t> FIRST LEGO League </a:t>
            </a:r>
            <a:r>
              <a:rPr lang="en-US" sz="1400" dirty="0" err="1">
                <a:latin typeface="Arial"/>
                <a:ea typeface="+mn-lt"/>
                <a:cs typeface="+mn-lt"/>
              </a:rPr>
              <a:t>тому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що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вони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не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завжди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подорожують</a:t>
            </a:r>
            <a:r>
              <a:rPr lang="en-US" sz="1400" dirty="0">
                <a:latin typeface="Arial"/>
                <a:ea typeface="+mn-lt"/>
                <a:cs typeface="+mn-lt"/>
              </a:rPr>
              <a:t> </a:t>
            </a:r>
            <a:r>
              <a:rPr lang="en-US" sz="1400" dirty="0" err="1">
                <a:latin typeface="Arial"/>
                <a:ea typeface="+mn-lt"/>
                <a:cs typeface="+mn-lt"/>
              </a:rPr>
              <a:t>прямо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  <a:endParaRPr lang="en-US" sz="1400">
              <a:latin typeface="Arial"/>
              <a:cs typeface="Arial"/>
            </a:endParaRPr>
          </a:p>
          <a:p>
            <a:pPr marL="629920" lvl="1" indent="-305435"/>
            <a:r>
              <a:rPr lang="en-US" sz="1400" dirty="0" err="1">
                <a:latin typeface="Arial"/>
                <a:ea typeface="+mn-lt"/>
                <a:cs typeface="+mn-lt"/>
              </a:rPr>
              <a:t>Незначна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помилка</a:t>
            </a:r>
            <a:r>
              <a:rPr lang="en-US" sz="1400" dirty="0">
                <a:latin typeface="Arial"/>
                <a:ea typeface="+mn-lt"/>
                <a:cs typeface="+mn-lt"/>
              </a:rPr>
              <a:t> у </a:t>
            </a:r>
            <a:r>
              <a:rPr lang="en-US" sz="1400" dirty="0" err="1">
                <a:latin typeface="Arial"/>
                <a:ea typeface="+mn-lt"/>
                <a:cs typeface="+mn-lt"/>
              </a:rPr>
              <a:t>вашому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куті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призведе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до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значної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помилки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позиції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після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довгого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руху</a:t>
            </a:r>
            <a:r>
              <a:rPr lang="en-US" sz="1400" dirty="0">
                <a:latin typeface="Arial"/>
                <a:ea typeface="+mn-lt"/>
                <a:cs typeface="+mn-lt"/>
              </a:rPr>
              <a:t>. </a:t>
            </a:r>
          </a:p>
          <a:p>
            <a:pPr marL="629920" lvl="1" indent="-305435"/>
            <a:r>
              <a:rPr lang="en-US" sz="1400" dirty="0" err="1">
                <a:latin typeface="Arial"/>
                <a:ea typeface="+mn-lt"/>
                <a:cs typeface="+mn-lt"/>
              </a:rPr>
              <a:t>Кутові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помилки</a:t>
            </a:r>
            <a:r>
              <a:rPr lang="en-US" sz="1400" dirty="0">
                <a:latin typeface="Arial"/>
                <a:ea typeface="+mn-lt"/>
                <a:cs typeface="+mn-lt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</a:rPr>
              <a:t>складаються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якщо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кожен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поворот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відхиляється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на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кілька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градусів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,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ваш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робот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може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бути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відхилений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на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багато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градусів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після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кількох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 </a:t>
            </a:r>
            <a:r>
              <a:rPr lang="en-US" sz="1400" dirty="0" err="1">
                <a:latin typeface="Arial"/>
                <a:ea typeface="+mn-lt"/>
                <a:cs typeface="+mn-lt"/>
                <a:sym typeface="Wingdings" pitchFamily="2" charset="2"/>
              </a:rPr>
              <a:t>поворотів</a:t>
            </a:r>
            <a:r>
              <a:rPr lang="en-US" sz="1400" dirty="0">
                <a:latin typeface="Arial"/>
                <a:ea typeface="+mn-lt"/>
                <a:cs typeface="+mn-lt"/>
                <a:sym typeface="Wingdings" pitchFamily="2" charset="2"/>
              </a:rPr>
              <a:t>. 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8527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A7AF-8254-8B4C-92E2-35FDCD4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ЯК ЦЕ ПРАЦЮЄ? 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FF9F-AC8D-A846-A636-BBE577C2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5286639" cy="4353215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 err="1">
                <a:ea typeface="+mn-lt"/>
                <a:cs typeface="+mn-lt"/>
              </a:rPr>
              <a:t>Якщо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dirty="0" err="1">
                <a:ea typeface="+mn-lt"/>
                <a:cs typeface="+mn-lt"/>
              </a:rPr>
              <a:t>вас</a:t>
            </a:r>
            <a:r>
              <a:rPr lang="en-US" sz="2000" dirty="0">
                <a:ea typeface="+mn-lt"/>
                <a:cs typeface="+mn-lt"/>
              </a:rPr>
              <a:t> є </a:t>
            </a:r>
            <a:r>
              <a:rPr lang="en-US" sz="2000" dirty="0" err="1">
                <a:ea typeface="+mn-lt"/>
                <a:cs typeface="+mn-lt"/>
              </a:rPr>
              <a:t>два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датчики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кольору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роботі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ви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можете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використовувати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їх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вирівнювання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uk-UA" sz="2000">
              <a:latin typeface="Corbel" panose="020B0503020204020204" pitchFamily="34" charset="0"/>
            </a:endParaRPr>
          </a:p>
          <a:p>
            <a:pPr marL="305435" indent="-305435"/>
            <a:r>
              <a:rPr lang="en-US" sz="2000" dirty="0" err="1">
                <a:ea typeface="+mn-lt"/>
                <a:cs typeface="+mn-lt"/>
              </a:rPr>
              <a:t>Спочатку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рухайте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обидва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двигуни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поки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один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датчик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знайде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лінію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/>
          </a:p>
          <a:p>
            <a:pPr marL="305435" indent="-305435"/>
            <a:r>
              <a:rPr lang="en-US" sz="2000" dirty="0" err="1">
                <a:ea typeface="+mn-lt"/>
                <a:cs typeface="+mn-lt"/>
              </a:rPr>
              <a:t>Зупиніть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двигун</a:t>
            </a:r>
            <a:r>
              <a:rPr lang="en-US" sz="2000" dirty="0">
                <a:ea typeface="+mn-lt"/>
                <a:cs typeface="+mn-lt"/>
              </a:rPr>
              <a:t> з </a:t>
            </a:r>
            <a:r>
              <a:rPr lang="en-US" sz="2000" dirty="0" err="1">
                <a:ea typeface="+mn-lt"/>
                <a:cs typeface="+mn-lt"/>
              </a:rPr>
              <a:t>того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боку</a:t>
            </a:r>
            <a:r>
              <a:rPr lang="en-US" sz="2000" dirty="0">
                <a:ea typeface="+mn-lt"/>
                <a:cs typeface="+mn-lt"/>
              </a:rPr>
              <a:t> (B). </a:t>
            </a:r>
            <a:endParaRPr lang="en-US" sz="2000"/>
          </a:p>
          <a:p>
            <a:pPr marL="305435" indent="-305435"/>
            <a:r>
              <a:rPr lang="en-US" sz="2000" err="1">
                <a:ea typeface="+mn-lt"/>
                <a:cs typeface="+mn-lt"/>
              </a:rPr>
              <a:t>Потім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перемістіть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лише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інший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мотор</a:t>
            </a:r>
            <a:r>
              <a:rPr lang="en-US" sz="2000" dirty="0">
                <a:ea typeface="+mn-lt"/>
                <a:cs typeface="+mn-lt"/>
              </a:rPr>
              <a:t> (C), </a:t>
            </a:r>
            <a:r>
              <a:rPr lang="en-US" sz="2000" err="1">
                <a:ea typeface="+mn-lt"/>
                <a:cs typeface="+mn-lt"/>
              </a:rPr>
              <a:t>доки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другий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датчик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кольору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знайде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лінію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en-US" sz="2000"/>
          </a:p>
          <a:p>
            <a:pPr marL="305435" indent="-305435"/>
            <a:r>
              <a:rPr lang="en-US" sz="2000" dirty="0" err="1">
                <a:ea typeface="+mn-lt"/>
                <a:cs typeface="+mn-lt"/>
              </a:rPr>
              <a:t>Деталі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програмування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цього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наведено</a:t>
            </a:r>
            <a:r>
              <a:rPr lang="en-US" sz="2000" dirty="0">
                <a:ea typeface="+mn-lt"/>
                <a:cs typeface="+mn-lt"/>
              </a:rPr>
              <a:t> в </a:t>
            </a:r>
            <a:r>
              <a:rPr lang="en-US" sz="2000" dirty="0" err="1">
                <a:ea typeface="+mn-lt"/>
                <a:cs typeface="+mn-lt"/>
              </a:rPr>
              <a:t>уроках</a:t>
            </a:r>
            <a:r>
              <a:rPr lang="en-US" sz="2000" dirty="0">
                <a:ea typeface="+mn-lt"/>
                <a:cs typeface="+mn-lt"/>
              </a:rPr>
              <a:t> "Advanced</a:t>
            </a:r>
            <a:r>
              <a:rPr lang="en-US" sz="2000" dirty="0">
                <a:ea typeface="+mn-lt"/>
                <a:cs typeface="+mn-lt"/>
                <a:sym typeface="Wingdings" pitchFamily="2" charset="2"/>
              </a:rPr>
              <a:t> Squaring on lines" </a:t>
            </a:r>
            <a:r>
              <a:rPr lang="en-US" sz="2000" dirty="0" err="1">
                <a:ea typeface="+mn-lt"/>
                <a:cs typeface="+mn-lt"/>
                <a:sym typeface="Wingdings" pitchFamily="2" charset="2"/>
              </a:rPr>
              <a:t>на</a:t>
            </a:r>
            <a:r>
              <a:rPr lang="en-US" sz="2000" dirty="0">
                <a:ea typeface="+mn-lt"/>
                <a:cs typeface="+mn-lt"/>
                <a:sym typeface="Wingdings" pitchFamily="2" charset="2"/>
              </a:rPr>
              <a:t> EV3Lessons.com. </a:t>
            </a: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BED2-5815-F147-B545-C88D07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C2702-368D-C94D-BAA5-B6B2B6B4BD17}"/>
              </a:ext>
            </a:extLst>
          </p:cNvPr>
          <p:cNvSpPr/>
          <p:nvPr/>
        </p:nvSpPr>
        <p:spPr>
          <a:xfrm>
            <a:off x="6470721" y="2006809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C698B-04DD-904A-ABD2-738B691E0DDC}"/>
              </a:ext>
            </a:extLst>
          </p:cNvPr>
          <p:cNvSpPr txBox="1"/>
          <p:nvPr/>
        </p:nvSpPr>
        <p:spPr>
          <a:xfrm>
            <a:off x="7123398" y="156201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726D2-E817-D448-984E-CE35ACC76054}"/>
              </a:ext>
            </a:extLst>
          </p:cNvPr>
          <p:cNvGrpSpPr/>
          <p:nvPr/>
        </p:nvGrpSpPr>
        <p:grpSpPr>
          <a:xfrm rot="786515">
            <a:off x="6624282" y="2492894"/>
            <a:ext cx="990440" cy="731520"/>
            <a:chOff x="6944810" y="2321120"/>
            <a:chExt cx="990440" cy="7315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AB80AE-7248-EA49-8AC6-6077D8452F8A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E92AC82-6AA1-6E44-BDE2-F46DC234B74A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4B9ABB-3D0E-2446-BEF4-2578C474DFEC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A96C1D6-0331-B941-BB7E-B204A725293C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A337CB-332C-3B4F-94F5-2CF5CAC6D5C3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89BF45-430F-F64F-A1C6-63350368EA78}"/>
                </a:ext>
              </a:extLst>
            </p:cNvPr>
            <p:cNvSpPr/>
            <p:nvPr/>
          </p:nvSpPr>
          <p:spPr>
            <a:xfrm>
              <a:off x="6947038" y="2460058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1133568-813F-A84C-BEBE-14F0B5CC5044}"/>
              </a:ext>
            </a:extLst>
          </p:cNvPr>
          <p:cNvSpPr txBox="1"/>
          <p:nvPr/>
        </p:nvSpPr>
        <p:spPr>
          <a:xfrm>
            <a:off x="7077554" y="433477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F31105-707D-F043-886D-1F8D6F17C860}"/>
              </a:ext>
            </a:extLst>
          </p:cNvPr>
          <p:cNvSpPr/>
          <p:nvPr/>
        </p:nvSpPr>
        <p:spPr>
          <a:xfrm>
            <a:off x="6502343" y="4803563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87F818-A914-0540-9C9D-DE777EDF18AA}"/>
              </a:ext>
            </a:extLst>
          </p:cNvPr>
          <p:cNvGrpSpPr/>
          <p:nvPr/>
        </p:nvGrpSpPr>
        <p:grpSpPr>
          <a:xfrm>
            <a:off x="6621179" y="5289648"/>
            <a:ext cx="990440" cy="731520"/>
            <a:chOff x="6944810" y="2321120"/>
            <a:chExt cx="990440" cy="7315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E31786-6546-0E43-ACC8-0C93B50861D7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4DA75F9-C256-AA4B-BF1C-F4215C0C7D78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E809D4F-1363-8642-BC30-A45BB3D77C0D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310060-6990-CB45-A8C7-0F4FFA7586A4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FD1D11-8A79-6249-9A48-AD4E51965C92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14E9D0-CBB8-BC43-B6E6-0BE23E19A9F5}"/>
                </a:ext>
              </a:extLst>
            </p:cNvPr>
            <p:cNvSpPr/>
            <p:nvPr/>
          </p:nvSpPr>
          <p:spPr>
            <a:xfrm>
              <a:off x="6946737" y="2457433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A7C050-56F9-E14A-942D-C4BB8AD6CD43}"/>
              </a:ext>
            </a:extLst>
          </p:cNvPr>
          <p:cNvSpPr txBox="1"/>
          <p:nvPr/>
        </p:nvSpPr>
        <p:spPr>
          <a:xfrm>
            <a:off x="7226661" y="3306460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81A9E-5106-074C-9B1E-37174E1AE5C7}"/>
              </a:ext>
            </a:extLst>
          </p:cNvPr>
          <p:cNvSpPr txBox="1"/>
          <p:nvPr/>
        </p:nvSpPr>
        <p:spPr>
          <a:xfrm>
            <a:off x="7595714" y="5175501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8260358-7397-CC4D-A11C-2BA73136AB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3976" y="5159578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8B10D6-B77B-F049-BA0E-51E5B69614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1383" y="2918285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7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B70D9F1C-D032-4453-CB56-6CF249E7C9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3" t="26446" r="35222"/>
          <a:stretch/>
        </p:blipFill>
        <p:spPr>
          <a:xfrm>
            <a:off x="4884221" y="3559917"/>
            <a:ext cx="3499555" cy="2766412"/>
          </a:xfrm>
          <a:prstGeom prst="rect">
            <a:avLst/>
          </a:prstGeom>
        </p:spPr>
      </p:pic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FEB96D54-E833-E965-44E2-EFFA7FC9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3" t="26446" r="35222"/>
          <a:stretch/>
        </p:blipFill>
        <p:spPr>
          <a:xfrm>
            <a:off x="426965" y="3590252"/>
            <a:ext cx="3499555" cy="2766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НАДІЙНА КВАДРАТУРА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7898870" cy="1940213"/>
          </a:xfrm>
        </p:spPr>
        <p:txBody>
          <a:bodyPr>
            <a:normAutofit/>
          </a:bodyPr>
          <a:lstStyle/>
          <a:p>
            <a:pPr marL="305435" indent="-305435">
              <a:buNone/>
            </a:pPr>
            <a:r>
              <a:rPr lang="en-US" sz="2000" dirty="0" err="1">
                <a:ea typeface="+mn-lt"/>
                <a:cs typeface="+mn-lt"/>
              </a:rPr>
              <a:t>Лінія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dirty="0" err="1">
                <a:ea typeface="+mn-lt"/>
                <a:cs typeface="+mn-lt"/>
              </a:rPr>
              <a:t>квадраті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має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саму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проблему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що</a:t>
            </a:r>
            <a:r>
              <a:rPr lang="en-US" sz="2000" dirty="0">
                <a:ea typeface="+mn-lt"/>
                <a:cs typeface="+mn-lt"/>
              </a:rPr>
              <a:t> й </a:t>
            </a:r>
            <a:r>
              <a:rPr lang="en-US" sz="2000" dirty="0" err="1">
                <a:ea typeface="+mn-lt"/>
                <a:cs typeface="+mn-lt"/>
              </a:rPr>
              <a:t>пошук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лінії</a:t>
            </a:r>
            <a:r>
              <a:rPr lang="en-US" sz="2000" dirty="0">
                <a:ea typeface="+mn-lt"/>
                <a:cs typeface="+mn-lt"/>
              </a:rPr>
              <a:t> -&gt; </a:t>
            </a:r>
            <a:r>
              <a:rPr lang="en-US" sz="2000" dirty="0" err="1">
                <a:ea typeface="+mn-lt"/>
                <a:cs typeface="+mn-lt"/>
              </a:rPr>
              <a:t>якщо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спробуєте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знайти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білу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область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великій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ділянці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килимка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датчик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може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повідомити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про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білий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колір</a:t>
            </a:r>
            <a:r>
              <a:rPr lang="en-US" sz="2000" dirty="0">
                <a:ea typeface="+mn-lt"/>
                <a:cs typeface="+mn-lt"/>
              </a:rPr>
              <a:t> у </a:t>
            </a:r>
            <a:r>
              <a:rPr lang="en-US" sz="2000" dirty="0" err="1">
                <a:ea typeface="+mn-lt"/>
                <a:cs typeface="+mn-lt"/>
              </a:rPr>
              <a:t>певній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точці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перед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лінією</a:t>
            </a:r>
            <a:r>
              <a:rPr lang="en-US" sz="2000" dirty="0">
                <a:ea typeface="+mn-lt"/>
                <a:cs typeface="+mn-lt"/>
              </a:rPr>
              <a:t>. </a:t>
            </a:r>
            <a:endParaRPr lang="uk-UA" dirty="0">
              <a:latin typeface="Corbel" panose="020B0503020204020204" pitchFamily="34" charset="0"/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en-US" sz="2000" dirty="0" err="1">
                <a:ea typeface="+mn-lt"/>
                <a:cs typeface="+mn-lt"/>
              </a:rPr>
              <a:t>Рішення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саме</a:t>
            </a:r>
            <a:r>
              <a:rPr lang="en-US" sz="2000" dirty="0">
                <a:ea typeface="+mn-lt"/>
                <a:cs typeface="+mn-lt"/>
              </a:rPr>
              <a:t> -&gt; </a:t>
            </a:r>
            <a:r>
              <a:rPr lang="en-US" sz="2000" dirty="0" err="1">
                <a:ea typeface="+mn-lt"/>
                <a:cs typeface="+mn-lt"/>
              </a:rPr>
              <a:t>підійдіть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лінії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перш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ніж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робот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почне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шукати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лінію</a:t>
            </a:r>
            <a:endParaRPr lang="uk-UA" dirty="0" err="1">
              <a:latin typeface="Corbe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399067"/>
            <a:ext cx="4870585" cy="36512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84E7D-E210-3145-BFA6-6CA57BA7CF4C}"/>
              </a:ext>
            </a:extLst>
          </p:cNvPr>
          <p:cNvCxnSpPr/>
          <p:nvPr/>
        </p:nvCxnSpPr>
        <p:spPr>
          <a:xfrm>
            <a:off x="4080360" y="5003730"/>
            <a:ext cx="590719" cy="0"/>
          </a:xfrm>
          <a:prstGeom prst="straightConnector1">
            <a:avLst/>
          </a:prstGeom>
          <a:ln w="1174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7EFC1B-AC8A-4B4B-B431-10F47D046206}"/>
              </a:ext>
            </a:extLst>
          </p:cNvPr>
          <p:cNvCxnSpPr>
            <a:cxnSpLocks/>
          </p:cNvCxnSpPr>
          <p:nvPr/>
        </p:nvCxnSpPr>
        <p:spPr>
          <a:xfrm>
            <a:off x="674503" y="5408203"/>
            <a:ext cx="203923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F3BAAE-55B2-BD4E-97FB-3C27B3CD2374}"/>
              </a:ext>
            </a:extLst>
          </p:cNvPr>
          <p:cNvSpPr txBox="1"/>
          <p:nvPr/>
        </p:nvSpPr>
        <p:spPr>
          <a:xfrm>
            <a:off x="835476" y="5100869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14B8A9-6514-D74E-8857-BD29909E341E}"/>
              </a:ext>
            </a:extLst>
          </p:cNvPr>
          <p:cNvCxnSpPr>
            <a:cxnSpLocks/>
          </p:cNvCxnSpPr>
          <p:nvPr/>
        </p:nvCxnSpPr>
        <p:spPr>
          <a:xfrm flipV="1">
            <a:off x="6863368" y="5426260"/>
            <a:ext cx="366581" cy="183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CE6842-B66F-B342-92E1-54B5C91C20DC}"/>
              </a:ext>
            </a:extLst>
          </p:cNvPr>
          <p:cNvSpPr txBox="1"/>
          <p:nvPr/>
        </p:nvSpPr>
        <p:spPr>
          <a:xfrm>
            <a:off x="6121141" y="503921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C22081-7581-2244-A86A-4EDC83585AE9}"/>
              </a:ext>
            </a:extLst>
          </p:cNvPr>
          <p:cNvCxnSpPr>
            <a:cxnSpLocks/>
          </p:cNvCxnSpPr>
          <p:nvPr/>
        </p:nvCxnSpPr>
        <p:spPr>
          <a:xfrm>
            <a:off x="4884221" y="5452577"/>
            <a:ext cx="18857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BEDAC7-B2FE-8A46-8E00-A2A0CECD00E7}"/>
              </a:ext>
            </a:extLst>
          </p:cNvPr>
          <p:cNvSpPr txBox="1"/>
          <p:nvPr/>
        </p:nvSpPr>
        <p:spPr>
          <a:xfrm>
            <a:off x="4855016" y="503921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</a:rPr>
              <a:t>Moving for Inches</a:t>
            </a:r>
          </a:p>
        </p:txBody>
      </p:sp>
      <p:sp>
        <p:nvSpPr>
          <p:cNvPr id="1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6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D0A2-3CF9-2942-85F5-CE36BF2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ПОШИРЕНІ ПРОБЛЕМИ ТА РІШЕННЯ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3DB3-6820-B649-8A8E-65597F5F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7884922" cy="4353215"/>
          </a:xfrm>
        </p:spPr>
        <p:txBody>
          <a:bodyPr>
            <a:normAutofit fontScale="70000" lnSpcReduction="20000"/>
          </a:bodyPr>
          <a:lstStyle/>
          <a:p>
            <a:pPr marL="305435" indent="-305435"/>
            <a:r>
              <a:rPr lang="en-US" dirty="0" err="1">
                <a:ea typeface="+mn-lt"/>
                <a:cs typeface="+mn-lt"/>
              </a:rPr>
              <a:t>Ви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виявити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що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ваш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стоїть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зовсім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прямо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кінці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лінії</a:t>
            </a:r>
            <a:endParaRPr lang="uk-UA" dirty="0" err="1"/>
          </a:p>
          <a:p>
            <a:pPr marL="629920" lvl="1" indent="-305435"/>
            <a:r>
              <a:rPr lang="en-US" dirty="0" err="1">
                <a:ea typeface="+mn-lt"/>
                <a:cs typeface="+mn-lt"/>
              </a:rPr>
              <a:t>Рівень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помилки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зазвичай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залежить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від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наскільки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далеко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від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прямої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ваш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тим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як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почали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вирівнювати</a:t>
            </a:r>
            <a:endParaRPr lang="en-US" dirty="0" err="1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 err="1">
                <a:ea typeface="+mn-lt"/>
                <a:cs typeface="+mn-lt"/>
              </a:rPr>
              <a:t>Оскільки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вирівнювання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робить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вас</a:t>
            </a:r>
            <a:r>
              <a:rPr lang="en-US" dirty="0">
                <a:ea typeface="+mn-lt"/>
                <a:cs typeface="+mn-lt"/>
              </a:rPr>
              <a:t> «</a:t>
            </a:r>
            <a:r>
              <a:rPr lang="en-US" dirty="0" err="1">
                <a:ea typeface="+mn-lt"/>
                <a:cs typeface="+mn-lt"/>
              </a:rPr>
              <a:t>прямішими</a:t>
            </a:r>
            <a:r>
              <a:rPr lang="en-US" dirty="0">
                <a:ea typeface="+mn-lt"/>
                <a:cs typeface="+mn-lt"/>
              </a:rPr>
              <a:t>», </a:t>
            </a:r>
            <a:r>
              <a:rPr lang="en-US" dirty="0" err="1">
                <a:ea typeface="+mn-lt"/>
                <a:cs typeface="+mn-lt"/>
              </a:rPr>
              <a:t>ви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можете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повторити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вирівнювання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щоб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зменшити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помилку</a:t>
            </a:r>
            <a:endParaRPr lang="en-US" dirty="0" err="1"/>
          </a:p>
          <a:p>
            <a:pPr marL="629920" lvl="1" indent="-305435"/>
            <a:r>
              <a:rPr lang="en-US" dirty="0" err="1">
                <a:ea typeface="+mn-lt"/>
                <a:cs typeface="+mn-lt"/>
              </a:rPr>
              <a:t>Кожне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повторення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наближає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вас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прямої</a:t>
            </a:r>
            <a:endParaRPr lang="en-US" dirty="0" err="1"/>
          </a:p>
          <a:p>
            <a:pPr marL="629920" lvl="1" indent="-305435"/>
            <a:r>
              <a:rPr lang="en-US" dirty="0" err="1">
                <a:ea typeface="+mn-lt"/>
                <a:cs typeface="+mn-lt"/>
              </a:rPr>
              <a:t>Вам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потрібно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буде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поекспериментувати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щоб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визначити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скільки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потрібно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вирівнювати</a:t>
            </a:r>
            <a:endParaRPr lang="en-US" dirty="0" err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4E10-0950-9147-9DEA-6070E8C6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4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CF3-544A-524E-A30B-2A76305E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ЩО ДАЛІ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AB34-9F6D-7640-A027-C5F25C08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 err="1">
                <a:ea typeface="+mn-lt"/>
                <a:cs typeface="+mn-lt"/>
              </a:rPr>
              <a:t>Щоб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запрограмувати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це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рішення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вам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слід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прочитати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наступні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уроки</a:t>
            </a:r>
            <a:r>
              <a:rPr lang="en-US" sz="2400" dirty="0">
                <a:ea typeface="+mn-lt"/>
                <a:cs typeface="+mn-lt"/>
              </a:rPr>
              <a:t> з EV3Lessons.com </a:t>
            </a:r>
            <a:endParaRPr lang="uk-UA" sz="2400">
              <a:latin typeface="Corbel"/>
            </a:endParaRPr>
          </a:p>
          <a:p>
            <a:pPr marL="629920" lvl="1" indent="-305435"/>
            <a:r>
              <a:rPr lang="en-US" sz="2400" dirty="0" err="1"/>
              <a:t>MyBlocks</a:t>
            </a:r>
            <a:r>
              <a:rPr lang="en-US" sz="2400" dirty="0"/>
              <a:t> with Inputs and Outputs (</a:t>
            </a:r>
            <a:r>
              <a:rPr lang="en-US" sz="2400" dirty="0" err="1">
                <a:ea typeface="+mn-lt"/>
                <a:cs typeface="+mn-lt"/>
              </a:rPr>
              <a:t>MyBlocks</a:t>
            </a:r>
            <a:r>
              <a:rPr lang="en-US" sz="2400" dirty="0">
                <a:ea typeface="+mn-lt"/>
                <a:cs typeface="+mn-lt"/>
              </a:rPr>
              <a:t> з </a:t>
            </a:r>
            <a:r>
              <a:rPr lang="en-US" sz="2400" dirty="0" err="1">
                <a:ea typeface="+mn-lt"/>
                <a:cs typeface="+mn-lt"/>
              </a:rPr>
              <a:t>входами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виходами</a:t>
            </a:r>
            <a:r>
              <a:rPr lang="en-US" sz="2400" dirty="0"/>
              <a:t>)</a:t>
            </a:r>
          </a:p>
          <a:p>
            <a:pPr marL="629920" lvl="1" indent="-305435"/>
            <a:r>
              <a:rPr lang="en-US" sz="2400" dirty="0"/>
              <a:t>Data Wires (</a:t>
            </a:r>
            <a:r>
              <a:rPr lang="en-US" sz="2400" dirty="0" err="1">
                <a:ea typeface="+mn-lt"/>
                <a:cs typeface="+mn-lt"/>
              </a:rPr>
              <a:t>Провід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даних</a:t>
            </a:r>
            <a:r>
              <a:rPr lang="en-US" sz="2400" dirty="0"/>
              <a:t>)</a:t>
            </a:r>
          </a:p>
          <a:p>
            <a:pPr marL="629920" lvl="1" indent="-305435"/>
            <a:r>
              <a:rPr lang="en-US" sz="2400" dirty="0"/>
              <a:t>Parallel Beams (</a:t>
            </a:r>
            <a:r>
              <a:rPr lang="en-US" sz="2400" dirty="0" err="1">
                <a:ea typeface="+mn-lt"/>
                <a:cs typeface="+mn-lt"/>
              </a:rPr>
              <a:t>Паралельні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пучки</a:t>
            </a:r>
            <a:r>
              <a:rPr lang="en-US" sz="2400" dirty="0"/>
              <a:t>)</a:t>
            </a:r>
          </a:p>
          <a:p>
            <a:pPr marL="629920" lvl="1" indent="-305435"/>
            <a:r>
              <a:rPr lang="en-US" sz="2400" dirty="0"/>
              <a:t>Parallel Beam Synchronization (</a:t>
            </a:r>
            <a:r>
              <a:rPr lang="en-US" sz="2400" dirty="0" err="1">
                <a:ea typeface="+mn-lt"/>
                <a:cs typeface="+mn-lt"/>
              </a:rPr>
              <a:t>Синхронізація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паралельного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променя</a:t>
            </a:r>
            <a:r>
              <a:rPr lang="en-US" sz="2400" dirty="0"/>
              <a:t>)</a:t>
            </a:r>
          </a:p>
          <a:p>
            <a:pPr marL="629920" lvl="1" indent="-305435"/>
            <a:r>
              <a:rPr lang="en-US" sz="2400" dirty="0"/>
              <a:t>Squaring on Lines (</a:t>
            </a:r>
            <a:r>
              <a:rPr lang="en-US" sz="2400" dirty="0" err="1">
                <a:ea typeface="+mn-lt"/>
                <a:cs typeface="+mn-lt"/>
              </a:rPr>
              <a:t>Зведення</a:t>
            </a:r>
            <a:r>
              <a:rPr lang="en-US" sz="2400" dirty="0">
                <a:ea typeface="+mn-lt"/>
                <a:cs typeface="+mn-lt"/>
              </a:rPr>
              <a:t> в </a:t>
            </a:r>
            <a:r>
              <a:rPr lang="en-US" sz="2400" dirty="0" err="1">
                <a:ea typeface="+mn-lt"/>
                <a:cs typeface="+mn-lt"/>
              </a:rPr>
              <a:t>квадрат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лініях</a:t>
            </a:r>
            <a:r>
              <a:rPr lang="en-US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32AA1-D562-C641-BCF8-51C077DC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5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УСПІХІВ!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62" y="1505583"/>
            <a:ext cx="8138923" cy="4344144"/>
          </a:xfrm>
        </p:spPr>
        <p:txBody>
          <a:bodyPr>
            <a:normAutofit/>
          </a:bodyPr>
          <a:lstStyle/>
          <a:p>
            <a:pPr marL="342900" indent="-342900">
              <a:buFont typeface="Arial,Sans-Serif" charset="0"/>
              <a:buChar char="•"/>
            </a:pPr>
            <a:r>
              <a:rPr lang="en-US" sz="2100" dirty="0" err="1">
                <a:ea typeface="+mn-lt"/>
                <a:cs typeface="+mn-lt"/>
              </a:rPr>
              <a:t>Цей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посібник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створили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Санджай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Сешан</a:t>
            </a:r>
            <a:r>
              <a:rPr lang="en-US" sz="2100" dirty="0">
                <a:ea typeface="+mn-lt"/>
                <a:cs typeface="+mn-lt"/>
              </a:rPr>
              <a:t> і </a:t>
            </a:r>
            <a:r>
              <a:rPr lang="en-US" sz="2100" dirty="0" err="1">
                <a:ea typeface="+mn-lt"/>
                <a:cs typeface="+mn-lt"/>
              </a:rPr>
              <a:t>Арвінд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Сешан</a:t>
            </a:r>
            <a:endParaRPr lang="en-US" sz="2100" dirty="0">
              <a:ea typeface="+mn-lt"/>
              <a:cs typeface="+mn-lt"/>
            </a:endParaRPr>
          </a:p>
          <a:p>
            <a:pPr marL="342900" indent="-342900">
              <a:buFont typeface="Arial,Sans-Serif" charset="0"/>
              <a:buChar char="•"/>
            </a:pPr>
            <a:r>
              <a:rPr lang="en-US" sz="2100" dirty="0" err="1">
                <a:ea typeface="+mn-lt"/>
                <a:cs typeface="+mn-lt"/>
              </a:rPr>
              <a:t>Цей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посібник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був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перекладений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командою</a:t>
            </a:r>
            <a:r>
              <a:rPr lang="en-US" sz="2100" dirty="0">
                <a:ea typeface="+mn-lt"/>
                <a:cs typeface="+mn-lt"/>
              </a:rPr>
              <a:t> Mystic Beavers #2101</a:t>
            </a:r>
          </a:p>
          <a:p>
            <a:pPr marL="342900" indent="-342900">
              <a:buFont typeface="Arial,Sans-Serif" charset="0"/>
              <a:buChar char="•"/>
            </a:pPr>
            <a:r>
              <a:rPr lang="en-US" sz="2100" err="1">
                <a:ea typeface="+mn-lt"/>
                <a:cs typeface="+mn-lt"/>
              </a:rPr>
              <a:t>Більше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err="1">
                <a:ea typeface="+mn-lt"/>
                <a:cs typeface="+mn-lt"/>
              </a:rPr>
              <a:t>уроків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err="1">
                <a:ea typeface="+mn-lt"/>
                <a:cs typeface="+mn-lt"/>
              </a:rPr>
              <a:t>на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>
                <a:ea typeface="+mn-lt"/>
                <a:cs typeface="+mn-lt"/>
                <a:hlinkClick r:id="rId3"/>
              </a:rPr>
              <a:t>www.ev3lessons.com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err="1">
                <a:ea typeface="+mn-lt"/>
                <a:cs typeface="+mn-lt"/>
              </a:rPr>
              <a:t>та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>
                <a:ea typeface="+mn-lt"/>
                <a:cs typeface="+mn-lt"/>
                <a:hlinkClick r:id="rId4"/>
              </a:rPr>
              <a:t>www.flltutorials.com</a:t>
            </a:r>
            <a:endParaRPr lang="en-US" sz="2100" dirty="0">
              <a:ea typeface="+mn-lt"/>
              <a:cs typeface="+mn-lt"/>
            </a:endParaRPr>
          </a:p>
          <a:p>
            <a:pPr marL="342900" indent="-342900">
              <a:buFont typeface="Arial" charset="0"/>
              <a:buChar char="•"/>
            </a:pPr>
            <a:endParaRPr lang="en-US" sz="2100" dirty="0"/>
          </a:p>
          <a:p>
            <a:pPr marL="342900" indent="-342900">
              <a:buFont typeface="Arial" charset="0"/>
              <a:buChar char="•"/>
            </a:pP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lang="en-US" altLang="en-US" sz="16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lang="en-US" sz="1600" dirty="0" err="1">
                <a:latin typeface="Arial"/>
                <a:cs typeface="Arial"/>
              </a:rPr>
              <a:t>Ця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робота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ліцензована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згідно</a:t>
            </a:r>
            <a:r>
              <a:rPr lang="en-US" sz="1600" dirty="0">
                <a:latin typeface="Arial"/>
                <a:cs typeface="Arial"/>
              </a:rPr>
              <a:t> з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altLang="en-US" sz="1600" dirty="0">
                <a:latin typeface="Arial"/>
                <a:cs typeface="Arial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1701" y="455981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DB0F65E-97C9-448F-B0A5-A7C697A91A5A}"/>
              </a:ext>
            </a:extLst>
          </p:cNvPr>
          <p:cNvSpPr/>
          <p:nvPr/>
        </p:nvSpPr>
        <p:spPr>
          <a:xfrm>
            <a:off x="217043" y="239151"/>
            <a:ext cx="8589331" cy="13810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14B3F71-B9DB-433A-803D-48131421AA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8662" cy="363649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1DF0CCA-9DF8-438B-A722-7C54448C10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16" y="-2"/>
            <a:ext cx="5499786" cy="412484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D3B74B9-A119-46E6-B6D0-54FBB1BDD2D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98" y="3429000"/>
            <a:ext cx="5266004" cy="570733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893E0C5-142F-4CF5-96BC-B8B8BA24210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1502"/>
            <a:ext cx="4848664" cy="3636498"/>
          </a:xfrm>
          <a:prstGeom prst="rect">
            <a:avLst/>
          </a:prstGeom>
        </p:spPr>
      </p:pic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E035F2F-3051-4511-AEFF-5B296FD3AF91}"/>
              </a:ext>
            </a:extLst>
          </p:cNvPr>
          <p:cNvSpPr/>
          <p:nvPr/>
        </p:nvSpPr>
        <p:spPr>
          <a:xfrm>
            <a:off x="1567543" y="2881522"/>
            <a:ext cx="6008914" cy="8853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EF85391-4359-4FAA-A791-BE2DFA2D665E}"/>
              </a:ext>
            </a:extLst>
          </p:cNvPr>
          <p:cNvSpPr/>
          <p:nvPr/>
        </p:nvSpPr>
        <p:spPr>
          <a:xfrm>
            <a:off x="2477516" y="2939487"/>
            <a:ext cx="4188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Mystic Beavers</a:t>
            </a:r>
            <a:endParaRPr lang="he-IL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872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25632</TotalTime>
  <Words>262</Words>
  <Application>Microsoft Office PowerPoint</Application>
  <PresentationFormat>‫הצגה על המסך (4:3)</PresentationFormat>
  <Paragraphs>64</Paragraphs>
  <Slides>8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12</vt:i4>
      </vt:variant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8</vt:i4>
      </vt:variant>
    </vt:vector>
  </HeadingPairs>
  <TitlesOfParts>
    <vt:vector size="27" baseType="lpstr">
      <vt:lpstr>Aharoni</vt:lpstr>
      <vt:lpstr>Arial</vt:lpstr>
      <vt:lpstr>Arial Black</vt:lpstr>
      <vt:lpstr>Arial,Sans-Serif</vt:lpstr>
      <vt:lpstr>Calibri</vt:lpstr>
      <vt:lpstr>Calibri Light</vt:lpstr>
      <vt:lpstr>Corbel</vt:lpstr>
      <vt:lpstr>Gill Sans MT</vt:lpstr>
      <vt:lpstr>Helvetica Neue</vt:lpstr>
      <vt:lpstr>Noto Sans Symbols</vt:lpstr>
      <vt:lpstr>Wingdings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УРОК 4:  ВИРІВНЮВАННЯ ПО ЛІНІЯХ НА МАТІ</vt:lpstr>
      <vt:lpstr>ЧОМУ ВИРІВНЮВАННЯ ПО ЛІНІЇ КОРИСНО? </vt:lpstr>
      <vt:lpstr>ЯК ЦЕ ПРАЦЮЄ? </vt:lpstr>
      <vt:lpstr>НАДІЙНА КВАДРАТУРА</vt:lpstr>
      <vt:lpstr>ПОШИРЕНІ ПРОБЛЕМИ ТА РІШЕННЯ</vt:lpstr>
      <vt:lpstr>ЩО ДАЛІ</vt:lpstr>
      <vt:lpstr>УСПІХІВ!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User1</cp:lastModifiedBy>
  <cp:revision>337</cp:revision>
  <cp:lastPrinted>2016-08-04T16:20:00Z</cp:lastPrinted>
  <dcterms:created xsi:type="dcterms:W3CDTF">2014-10-28T21:59:38Z</dcterms:created>
  <dcterms:modified xsi:type="dcterms:W3CDTF">2023-01-10T09:45:28Z</dcterms:modified>
</cp:coreProperties>
</file>