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Aharoni" panose="02010803020104030203" pitchFamily="2" charset="-79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pMiAtWOiBm4tC8+iBIcTQRP7Z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6AFB3-56C4-4F27-AE58-8E238CE4C576}" v="199" dt="2022-12-10T18:23:01.310"/>
    <p1510:client id="{A67E2F6E-4F5B-4B68-BFB5-F85A0DD34536}" v="59" dt="2022-12-10T18:27:54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a927a10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8a927a10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8a927a100c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8911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marL="914400" lvl="1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marL="1371600" lvl="2" indent="-392175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marL="1828800" lvl="3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marL="2286000" lvl="4" indent="-368807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6/11/2020</a:t>
            </a:r>
            <a:endParaRPr sz="900" b="0" i="0" u="none" strike="noStrike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3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sz="900" b="0" i="0" u="none" strike="noStrike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3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900" b="0" i="0" u="none" strike="noStrike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 err="1">
                <a:cs typeface="Arial"/>
                <a:sym typeface="Arial"/>
              </a:rPr>
              <a:t>Розташування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кабелю</a:t>
            </a:r>
            <a:endParaRPr lang="uk-UA" dirty="0" err="1"/>
          </a:p>
        </p:txBody>
      </p:sp>
      <p:sp>
        <p:nvSpPr>
          <p:cNvPr id="102" name="Google Shape;102;p1"/>
          <p:cNvSpPr txBox="1"/>
          <p:nvPr/>
        </p:nvSpPr>
        <p:spPr>
          <a:xfrm>
            <a:off x="581192" y="5175772"/>
            <a:ext cx="79899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rt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БРАТИ СЕШАНЬ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00E4C4A-E317-48FB-910E-FEF44E08C4A9}"/>
              </a:ext>
            </a:extLst>
          </p:cNvPr>
          <p:cNvSpPr/>
          <p:nvPr/>
        </p:nvSpPr>
        <p:spPr>
          <a:xfrm>
            <a:off x="1567543" y="1449764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Google Shape;102;p1"/>
          <p:cNvSpPr txBox="1">
            <a:spLocks/>
          </p:cNvSpPr>
          <p:nvPr/>
        </p:nvSpPr>
        <p:spPr>
          <a:xfrm>
            <a:off x="1980006" y="5766172"/>
            <a:ext cx="5312987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Перекладено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групою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Mystic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Beavers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#2101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l="14559" t="58101" r="21540" b="2291"/>
          <a:stretch/>
        </p:blipFill>
        <p:spPr>
          <a:xfrm>
            <a:off x="1513529" y="1425418"/>
            <a:ext cx="6062928" cy="934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DB0F65E-97C9-448F-B0A5-A7C697A91A5A}"/>
              </a:ext>
            </a:extLst>
          </p:cNvPr>
          <p:cNvSpPr/>
          <p:nvPr/>
        </p:nvSpPr>
        <p:spPr>
          <a:xfrm>
            <a:off x="217043" y="239151"/>
            <a:ext cx="8589331" cy="13810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14B3F71-B9DB-433A-803D-48131421AA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8662" cy="363649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1DF0CCA-9DF8-438B-A722-7C54448C10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16" y="-2"/>
            <a:ext cx="5499786" cy="412484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3B74B9-A119-46E6-B6D0-54FBB1BDD2D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8" y="3429000"/>
            <a:ext cx="5266004" cy="57073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893E0C5-142F-4CF5-96BC-B8B8BA2421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502"/>
            <a:ext cx="4848664" cy="3636498"/>
          </a:xfrm>
          <a:prstGeom prst="rect">
            <a:avLst/>
          </a:prstGeom>
        </p:spPr>
      </p:pic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E035F2F-3051-4511-AEFF-5B296FD3AF91}"/>
              </a:ext>
            </a:extLst>
          </p:cNvPr>
          <p:cNvSpPr/>
          <p:nvPr/>
        </p:nvSpPr>
        <p:spPr>
          <a:xfrm>
            <a:off x="1567543" y="2881522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EF85391-4359-4FAA-A791-BE2DFA2D665E}"/>
              </a:ext>
            </a:extLst>
          </p:cNvPr>
          <p:cNvSpPr/>
          <p:nvPr/>
        </p:nvSpPr>
        <p:spPr>
          <a:xfrm>
            <a:off x="2477516" y="2939487"/>
            <a:ext cx="4188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Mystic Beavers</a:t>
            </a:r>
            <a:endParaRPr lang="he-IL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72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 err="1">
                <a:ea typeface="Arial"/>
                <a:cs typeface="Arial"/>
                <a:sym typeface="Arial"/>
              </a:rPr>
              <a:t>Що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таке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кабельне</a:t>
            </a:r>
            <a:r>
              <a:rPr lang="en-US" dirty="0"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ea typeface="Arial"/>
                <a:cs typeface="Arial"/>
                <a:sym typeface="Arial"/>
              </a:rPr>
              <a:t>розташування</a:t>
            </a:r>
            <a:r>
              <a:rPr lang="en-US" dirty="0">
                <a:ea typeface="Arial"/>
                <a:cs typeface="Arial"/>
                <a:sym typeface="Arial"/>
              </a:rPr>
              <a:t>?</a:t>
            </a:r>
            <a:endParaRPr lang="uk-UA" dirty="0"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4174301" y="1648043"/>
            <a:ext cx="4550400" cy="4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61315" indent="-342900">
              <a:buSzPts val="2318"/>
              <a:buFont typeface="Arial"/>
              <a:buChar char="•"/>
            </a:pPr>
            <a:r>
              <a:rPr lang="en-US" sz="2500" dirty="0" err="1">
                <a:ea typeface="Arial"/>
                <a:cs typeface="Arial"/>
                <a:sym typeface="Arial"/>
              </a:rPr>
              <a:t>Незалежно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від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того</a:t>
            </a:r>
            <a:r>
              <a:rPr lang="en-US" sz="2500" dirty="0">
                <a:ea typeface="Arial"/>
                <a:cs typeface="Arial"/>
                <a:sym typeface="Arial"/>
              </a:rPr>
              <a:t>, </a:t>
            </a:r>
            <a:r>
              <a:rPr lang="en-US" sz="2500" dirty="0" err="1">
                <a:ea typeface="Arial"/>
                <a:cs typeface="Arial"/>
                <a:sym typeface="Arial"/>
              </a:rPr>
              <a:t>якого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робота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ви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будуєте</a:t>
            </a:r>
            <a:r>
              <a:rPr lang="en-US" sz="2500" dirty="0">
                <a:ea typeface="Arial"/>
                <a:cs typeface="Arial"/>
                <a:sym typeface="Arial"/>
              </a:rPr>
              <a:t> (</a:t>
            </a:r>
            <a:r>
              <a:rPr lang="en-US" sz="2500" dirty="0" err="1">
                <a:ea typeface="Arial"/>
                <a:cs typeface="Arial"/>
                <a:sym typeface="Arial"/>
              </a:rPr>
              <a:t>для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розваги</a:t>
            </a:r>
            <a:r>
              <a:rPr lang="en-US" sz="2500" dirty="0">
                <a:ea typeface="Arial"/>
                <a:cs typeface="Arial"/>
                <a:sym typeface="Arial"/>
              </a:rPr>
              <a:t>, </a:t>
            </a:r>
            <a:r>
              <a:rPr lang="en-US" sz="2500" dirty="0" err="1">
                <a:ea typeface="Arial"/>
                <a:cs typeface="Arial"/>
                <a:sym typeface="Arial"/>
              </a:rPr>
              <a:t>для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занять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чи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для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змагань</a:t>
            </a:r>
            <a:r>
              <a:rPr lang="en-US" sz="2500" dirty="0">
                <a:ea typeface="Arial"/>
                <a:cs typeface="Arial"/>
                <a:sym typeface="Arial"/>
              </a:rPr>
              <a:t>), </a:t>
            </a:r>
            <a:r>
              <a:rPr lang="en-US" sz="2500" dirty="0" err="1">
                <a:ea typeface="Arial"/>
                <a:cs typeface="Arial"/>
                <a:sym typeface="Arial"/>
              </a:rPr>
              <a:t>ви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повинні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добре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підключити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свого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робота</a:t>
            </a:r>
            <a:r>
              <a:rPr lang="en-US" sz="2500" dirty="0">
                <a:ea typeface="Arial"/>
                <a:cs typeface="Arial"/>
                <a:sym typeface="Arial"/>
              </a:rPr>
              <a:t>.</a:t>
            </a:r>
            <a:endParaRPr lang="uk-UA" sz="2500" dirty="0">
              <a:latin typeface="Arial"/>
              <a:ea typeface="Arial"/>
              <a:cs typeface="Arial"/>
            </a:endParaRPr>
          </a:p>
          <a:p>
            <a:pPr marL="589915" indent="-571500">
              <a:buSzPts val="2318"/>
              <a:buFont typeface="Arial"/>
              <a:buChar char="•"/>
            </a:pPr>
            <a:endParaRPr lang="uk-UA"/>
          </a:p>
          <a:p>
            <a:pPr marL="361315" indent="-342900">
              <a:buSzPts val="2318"/>
              <a:buFont typeface="Arial"/>
              <a:buChar char="•"/>
            </a:pPr>
            <a:r>
              <a:rPr lang="en-US" sz="2500" dirty="0" err="1">
                <a:ea typeface="Arial"/>
                <a:cs typeface="Arial"/>
                <a:sym typeface="Arial"/>
              </a:rPr>
              <a:t>Ось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три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причини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dirty="0" err="1">
                <a:ea typeface="Arial"/>
                <a:cs typeface="Arial"/>
                <a:sym typeface="Arial"/>
              </a:rPr>
              <a:t>цього</a:t>
            </a:r>
            <a:r>
              <a:rPr lang="en-US" sz="2500" dirty="0"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589915" indent="-571500">
              <a:buSzPts val="2318"/>
              <a:buFont typeface="Arial"/>
              <a:buChar char="•"/>
            </a:pPr>
            <a:endParaRPr lang="en-US"/>
          </a:p>
          <a:p>
            <a:pPr marL="361315" indent="-342900">
              <a:buSzPts val="2318"/>
              <a:buFont typeface="Arial"/>
              <a:buChar char="•"/>
            </a:pPr>
            <a:r>
              <a:rPr lang="en-US" sz="2500" dirty="0" err="1">
                <a:cs typeface="Arial"/>
                <a:sym typeface="Arial"/>
              </a:rPr>
              <a:t>Естетичність</a:t>
            </a:r>
            <a:r>
              <a:rPr lang="en-US" sz="2500" dirty="0">
                <a:cs typeface="Arial"/>
                <a:sym typeface="Arial"/>
              </a:rPr>
              <a:t> - </a:t>
            </a:r>
            <a:r>
              <a:rPr lang="en-US" sz="2500" dirty="0" err="1">
                <a:cs typeface="Arial"/>
                <a:sym typeface="Arial"/>
              </a:rPr>
              <a:t>робот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повинен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добре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виглядати</a:t>
            </a:r>
            <a:r>
              <a:rPr lang="en-US" sz="2500" dirty="0">
                <a:cs typeface="Arial"/>
                <a:sym typeface="Arial"/>
              </a:rPr>
              <a:t>.</a:t>
            </a:r>
            <a:endParaRPr lang="en-US" dirty="0" err="1"/>
          </a:p>
          <a:p>
            <a:pPr marL="589915" indent="-571500">
              <a:buSzPts val="2318"/>
              <a:buFont typeface="Arial"/>
              <a:buChar char="•"/>
            </a:pPr>
            <a:endParaRPr lang="en-US"/>
          </a:p>
          <a:p>
            <a:pPr marL="361315" indent="-342900">
              <a:buSzPts val="2318"/>
              <a:buFont typeface="Arial"/>
              <a:buChar char="•"/>
            </a:pPr>
            <a:r>
              <a:rPr lang="en-US" sz="2500" dirty="0" err="1">
                <a:cs typeface="Arial"/>
                <a:sym typeface="Arial"/>
              </a:rPr>
              <a:t>Зручність</a:t>
            </a:r>
            <a:r>
              <a:rPr lang="en-US" sz="2500" dirty="0">
                <a:cs typeface="Arial"/>
                <a:sym typeface="Arial"/>
              </a:rPr>
              <a:t> - </a:t>
            </a:r>
            <a:r>
              <a:rPr lang="en-US" sz="2500" dirty="0" err="1">
                <a:cs typeface="Arial"/>
                <a:sym typeface="Arial"/>
              </a:rPr>
              <a:t>кабелі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не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повинні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заважати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роботі</a:t>
            </a:r>
            <a:r>
              <a:rPr lang="en-US" sz="2500" dirty="0">
                <a:cs typeface="Arial"/>
                <a:sym typeface="Arial"/>
              </a:rPr>
              <a:t> </a:t>
            </a:r>
            <a:r>
              <a:rPr lang="en-US" sz="2500" dirty="0" err="1">
                <a:cs typeface="Arial"/>
                <a:sym typeface="Arial"/>
              </a:rPr>
              <a:t>робота</a:t>
            </a:r>
            <a:r>
              <a:rPr lang="en-US" sz="2500" dirty="0">
                <a:cs typeface="Arial"/>
                <a:sym typeface="Arial"/>
              </a:rPr>
              <a:t>.</a:t>
            </a:r>
            <a:endParaRPr dirty="0" err="1"/>
          </a:p>
          <a:p>
            <a:pPr marL="589915" indent="-571500">
              <a:buSzPts val="2318"/>
              <a:buFont typeface="Arial"/>
              <a:buChar char="•"/>
            </a:pPr>
            <a:endParaRPr/>
          </a:p>
          <a:p>
            <a:pPr marL="361315" indent="-342900">
              <a:buSzPts val="2318"/>
              <a:buFont typeface="Arial"/>
              <a:buChar char="•"/>
            </a:pPr>
            <a:r>
              <a:rPr lang="en-US" sz="2500" err="1">
                <a:ea typeface="Arial"/>
                <a:cs typeface="Arial"/>
                <a:sym typeface="Arial"/>
              </a:rPr>
              <a:t>Ідентифікація</a:t>
            </a:r>
            <a:r>
              <a:rPr lang="en-US" sz="2500" dirty="0">
                <a:ea typeface="Arial"/>
                <a:cs typeface="Arial"/>
                <a:sym typeface="Arial"/>
              </a:rPr>
              <a:t>: </a:t>
            </a:r>
            <a:r>
              <a:rPr lang="en-US" sz="2500" err="1">
                <a:ea typeface="Arial"/>
                <a:cs typeface="Arial"/>
                <a:sym typeface="Arial"/>
              </a:rPr>
              <a:t>якщо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вам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потрібно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замінити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деталь</a:t>
            </a:r>
            <a:r>
              <a:rPr lang="en-US" sz="2500" dirty="0">
                <a:ea typeface="Arial"/>
                <a:cs typeface="Arial"/>
                <a:sym typeface="Arial"/>
              </a:rPr>
              <a:t> у </a:t>
            </a:r>
            <a:r>
              <a:rPr lang="en-US" sz="2500" err="1">
                <a:ea typeface="Arial"/>
                <a:cs typeface="Arial"/>
                <a:sym typeface="Arial"/>
              </a:rPr>
              <a:t>роботі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або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перемонтувати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проводку</a:t>
            </a:r>
            <a:r>
              <a:rPr lang="en-US" sz="2500" dirty="0">
                <a:ea typeface="Arial"/>
                <a:cs typeface="Arial"/>
                <a:sym typeface="Arial"/>
              </a:rPr>
              <a:t>, </a:t>
            </a:r>
            <a:r>
              <a:rPr lang="en-US" sz="2500" err="1">
                <a:ea typeface="Arial"/>
                <a:cs typeface="Arial"/>
                <a:sym typeface="Arial"/>
              </a:rPr>
              <a:t>ви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можете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простежити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за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кожним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кабелем</a:t>
            </a:r>
            <a:r>
              <a:rPr lang="en-US" sz="2500" dirty="0">
                <a:ea typeface="Arial"/>
                <a:cs typeface="Arial"/>
                <a:sym typeface="Arial"/>
              </a:rPr>
              <a:t> і </a:t>
            </a:r>
            <a:r>
              <a:rPr lang="en-US" sz="2500" err="1">
                <a:ea typeface="Arial"/>
                <a:cs typeface="Arial"/>
                <a:sym typeface="Arial"/>
              </a:rPr>
              <a:t>знати</a:t>
            </a:r>
            <a:r>
              <a:rPr lang="en-US" sz="2500" dirty="0">
                <a:ea typeface="Arial"/>
                <a:cs typeface="Arial"/>
                <a:sym typeface="Arial"/>
              </a:rPr>
              <a:t>, </a:t>
            </a:r>
            <a:r>
              <a:rPr lang="en-US" sz="2500" err="1">
                <a:ea typeface="Arial"/>
                <a:cs typeface="Arial"/>
                <a:sym typeface="Arial"/>
              </a:rPr>
              <a:t>де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він</a:t>
            </a:r>
            <a:r>
              <a:rPr lang="en-US" sz="2500" dirty="0">
                <a:ea typeface="Arial"/>
                <a:cs typeface="Arial"/>
                <a:sym typeface="Arial"/>
              </a:rPr>
              <a:t> </a:t>
            </a:r>
            <a:r>
              <a:rPr lang="en-US" sz="2500" err="1">
                <a:ea typeface="Arial"/>
                <a:cs typeface="Arial"/>
                <a:sym typeface="Arial"/>
              </a:rPr>
              <a:t>належить</a:t>
            </a:r>
            <a:r>
              <a:rPr lang="en-US" sz="2500" dirty="0"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589915" indent="-571500">
              <a:buSzPts val="2318"/>
              <a:buFont typeface="Arial"/>
              <a:buChar char="•"/>
            </a:pPr>
            <a:endParaRPr/>
          </a:p>
          <a:p>
            <a:pPr marL="571500" indent="-571500">
              <a:lnSpc>
                <a:spcPct val="80000"/>
              </a:lnSpc>
              <a:spcBef>
                <a:spcPts val="0"/>
              </a:spcBef>
              <a:buSzPts val="2318"/>
              <a:buFont typeface="Arial"/>
              <a:buChar char="•"/>
            </a:pP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1824683"/>
            <a:ext cx="3494270" cy="406377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12" name="Google Shape;112;p2"/>
          <p:cNvSpPr txBox="1"/>
          <p:nvPr/>
        </p:nvSpPr>
        <p:spPr>
          <a:xfrm>
            <a:off x="581192" y="6018584"/>
            <a:ext cx="3494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EV3 M3MORY GAM3</a:t>
            </a:r>
            <a:endParaRPr/>
          </a:p>
        </p:txBody>
      </p:sp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 err="1"/>
              <a:t>Кабелі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/>
              <a:t>EV3</a:t>
            </a:r>
            <a:endParaRPr lang="uk-UA"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3935730" y="1565940"/>
            <a:ext cx="4782511" cy="48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415" indent="0" algn="l">
              <a:buSzPts val="1856"/>
              <a:buNone/>
            </a:pPr>
            <a:r>
              <a:rPr lang="en-US" sz="2000" dirty="0" err="1">
                <a:ea typeface="Arial"/>
                <a:cs typeface="Arial"/>
                <a:sym typeface="Arial"/>
              </a:rPr>
              <a:t>Комплект</a:t>
            </a:r>
            <a:r>
              <a:rPr lang="en-US" sz="2000" dirty="0">
                <a:ea typeface="Arial"/>
                <a:cs typeface="Arial"/>
                <a:sym typeface="Arial"/>
              </a:rPr>
              <a:t> EV3 Edu Core (№45544) і </a:t>
            </a:r>
            <a:r>
              <a:rPr lang="en-US" sz="2000" dirty="0" err="1">
                <a:ea typeface="Arial"/>
                <a:cs typeface="Arial"/>
                <a:sym typeface="Arial"/>
              </a:rPr>
              <a:t>роздрібний</a:t>
            </a:r>
            <a:r>
              <a:rPr lang="en-US" sz="2000" dirty="0"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ea typeface="Arial"/>
                <a:cs typeface="Arial"/>
                <a:sym typeface="Arial"/>
              </a:rPr>
              <a:t>комплект</a:t>
            </a:r>
            <a:r>
              <a:rPr lang="en-US" sz="2000" dirty="0">
                <a:ea typeface="Arial"/>
                <a:cs typeface="Arial"/>
                <a:sym typeface="Arial"/>
              </a:rPr>
              <a:t> (№31313) </a:t>
            </a:r>
            <a:r>
              <a:rPr lang="en-US" sz="2000" dirty="0" err="1">
                <a:ea typeface="Arial"/>
                <a:cs typeface="Arial"/>
                <a:sym typeface="Arial"/>
              </a:rPr>
              <a:t>містять</a:t>
            </a:r>
            <a:r>
              <a:rPr lang="en-US" sz="2000" dirty="0"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ea typeface="Arial"/>
                <a:cs typeface="Arial"/>
                <a:sym typeface="Arial"/>
              </a:rPr>
              <a:t>такі</a:t>
            </a:r>
            <a:r>
              <a:rPr lang="en-US" sz="2000" dirty="0"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ea typeface="Arial"/>
                <a:cs typeface="Arial"/>
                <a:sym typeface="Arial"/>
              </a:rPr>
              <a:t>кабелі</a:t>
            </a:r>
            <a:r>
              <a:rPr lang="en-US" sz="2000" dirty="0">
                <a:ea typeface="Arial"/>
                <a:cs typeface="Arial"/>
                <a:sym typeface="Arial"/>
              </a:rPr>
              <a:t>: </a:t>
            </a:r>
            <a:endParaRPr lang="uk-UA" sz="3800" dirty="0">
              <a:latin typeface="Arial"/>
              <a:ea typeface="Arial"/>
              <a:cs typeface="Arial"/>
            </a:endParaRPr>
          </a:p>
          <a:p>
            <a:pPr marL="0" indent="0" algn="l">
              <a:spcBef>
                <a:spcPts val="0"/>
              </a:spcBef>
              <a:buSzPts val="1856"/>
              <a:buNone/>
            </a:pPr>
            <a:r>
              <a:rPr lang="en-US" sz="2000" dirty="0">
                <a:ea typeface="Arial"/>
                <a:cs typeface="Arial"/>
                <a:sym typeface="Arial"/>
              </a:rPr>
              <a:t>4 х 25 </a:t>
            </a:r>
            <a:r>
              <a:rPr lang="en-US" sz="2000" err="1">
                <a:ea typeface="Arial"/>
                <a:cs typeface="Arial"/>
                <a:sym typeface="Arial"/>
              </a:rPr>
              <a:t>см</a:t>
            </a:r>
            <a:r>
              <a:rPr lang="en-US" sz="2000" dirty="0">
                <a:ea typeface="Arial"/>
                <a:cs typeface="Arial"/>
                <a:sym typeface="Arial"/>
              </a:rPr>
              <a:t>, 2 х 35 </a:t>
            </a:r>
            <a:r>
              <a:rPr lang="en-US" sz="2000" err="1">
                <a:ea typeface="Arial"/>
                <a:cs typeface="Arial"/>
                <a:sym typeface="Arial"/>
              </a:rPr>
              <a:t>см</a:t>
            </a:r>
            <a:r>
              <a:rPr lang="en-US" sz="2000" dirty="0">
                <a:ea typeface="Arial"/>
                <a:cs typeface="Arial"/>
                <a:sym typeface="Arial"/>
              </a:rPr>
              <a:t>, 1 х 50 </a:t>
            </a:r>
            <a:r>
              <a:rPr lang="en-US" sz="2000" err="1">
                <a:ea typeface="Arial"/>
                <a:cs typeface="Arial"/>
                <a:sym typeface="Arial"/>
              </a:rPr>
              <a:t>см</a:t>
            </a:r>
            <a:endParaRPr err="1"/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90" y="1594542"/>
            <a:ext cx="3084387" cy="2344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581192" y="4183193"/>
            <a:ext cx="3378982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>
              <a:buClr>
                <a:schemeClr val="dk1"/>
              </a:buClr>
              <a:buSzPts val="1800"/>
            </a:pPr>
            <a:r>
              <a:rPr lang="en-US" sz="1800" dirty="0" err="1"/>
              <a:t>Якщо</a:t>
            </a:r>
            <a:r>
              <a:rPr lang="en-US" sz="1800" dirty="0"/>
              <a:t> </a:t>
            </a:r>
            <a:r>
              <a:rPr lang="en-US" sz="1800" dirty="0" err="1"/>
              <a:t>ви</a:t>
            </a:r>
            <a:r>
              <a:rPr lang="en-US" sz="1800" dirty="0"/>
              <a:t> </a:t>
            </a:r>
            <a:r>
              <a:rPr lang="en-US" sz="1800" dirty="0" err="1"/>
              <a:t>зламали</a:t>
            </a:r>
            <a:r>
              <a:rPr lang="en-US" sz="1800" dirty="0"/>
              <a:t> </a:t>
            </a:r>
            <a:r>
              <a:rPr lang="en-US" sz="1800" dirty="0" err="1"/>
              <a:t>кінець</a:t>
            </a:r>
            <a:r>
              <a:rPr lang="en-US" sz="1800" dirty="0"/>
              <a:t> </a:t>
            </a:r>
            <a:r>
              <a:rPr lang="en-US" sz="1800" dirty="0" err="1"/>
              <a:t>кабелю</a:t>
            </a:r>
            <a:r>
              <a:rPr lang="en-US" sz="1800" dirty="0"/>
              <a:t> </a:t>
            </a:r>
            <a:r>
              <a:rPr lang="en-US" sz="1800" dirty="0" err="1"/>
              <a:t>або</a:t>
            </a:r>
            <a:r>
              <a:rPr lang="en-US" sz="1800" dirty="0"/>
              <a:t> </a:t>
            </a:r>
            <a:r>
              <a:rPr lang="en-US" sz="1800" dirty="0" err="1"/>
              <a:t>вам</a:t>
            </a:r>
            <a:r>
              <a:rPr lang="en-US" sz="1800" dirty="0"/>
              <a:t> </a:t>
            </a:r>
            <a:r>
              <a:rPr lang="en-US" sz="1800" dirty="0" err="1"/>
              <a:t>потрібно</a:t>
            </a:r>
            <a:r>
              <a:rPr lang="en-US" sz="1800" dirty="0"/>
              <a:t> </a:t>
            </a:r>
            <a:r>
              <a:rPr lang="en-US" sz="1800" dirty="0" err="1"/>
              <a:t>більше</a:t>
            </a:r>
            <a:r>
              <a:rPr lang="en-US" sz="1800" dirty="0"/>
              <a:t> </a:t>
            </a:r>
            <a:r>
              <a:rPr lang="en-US" sz="1800" dirty="0" err="1"/>
              <a:t>кабелів</a:t>
            </a:r>
            <a:r>
              <a:rPr lang="en-US" sz="1800" i="0" u="none" strike="noStrike" cap="none" dirty="0"/>
              <a:t>, </a:t>
            </a:r>
            <a:r>
              <a:rPr lang="en-US" sz="1800" dirty="0" err="1"/>
              <a:t>ви</a:t>
            </a:r>
            <a:r>
              <a:rPr lang="en-US" sz="1800" dirty="0"/>
              <a:t> </a:t>
            </a:r>
            <a:r>
              <a:rPr lang="en-US" sz="1800" dirty="0" err="1"/>
              <a:t>можете</a:t>
            </a:r>
            <a:r>
              <a:rPr lang="en-US" sz="1800" dirty="0"/>
              <a:t> </a:t>
            </a:r>
            <a:r>
              <a:rPr lang="en-US" sz="1800" dirty="0" err="1"/>
              <a:t>купити</a:t>
            </a:r>
            <a:r>
              <a:rPr lang="en-US" sz="1800" dirty="0"/>
              <a:t> </a:t>
            </a:r>
            <a:r>
              <a:rPr lang="en-US" sz="1800" dirty="0" err="1"/>
              <a:t>більше</a:t>
            </a:r>
            <a:r>
              <a:rPr lang="en-US" sz="1800" dirty="0"/>
              <a:t> в LEGO</a:t>
            </a:r>
            <a:r>
              <a:rPr lang="en-US" sz="1800" i="0" u="none" strike="noStrike" cap="none" dirty="0"/>
              <a:t>:</a:t>
            </a:r>
            <a:r>
              <a:rPr lang="en-US" sz="1800" dirty="0"/>
              <a:t> </a:t>
            </a:r>
            <a:endParaRPr lang="uk-UA">
              <a:solidFill>
                <a:schemeClr val="dk1"/>
              </a:solidFill>
            </a:endParaRPr>
          </a:p>
          <a:p>
            <a:pPr algn="l">
              <a:buClr>
                <a:schemeClr val="dk1"/>
              </a:buClr>
              <a:buSzPts val="1800"/>
            </a:pPr>
            <a:endParaRPr/>
          </a:p>
          <a:p>
            <a:pPr algn="l">
              <a:buClr>
                <a:schemeClr val="dk1"/>
              </a:buClr>
              <a:buSzPts val="1800"/>
            </a:pPr>
            <a:r>
              <a:rPr lang="en-US" sz="1800" i="0" u="none" strike="noStrike" cap="none" dirty="0"/>
              <a:t>http://shop.lego.com/en-US/EV3-CablePack-45514</a:t>
            </a:r>
            <a:r>
              <a:rPr lang="en-US" sz="1800" dirty="0"/>
              <a:t> </a:t>
            </a:r>
            <a:endParaRPr/>
          </a:p>
        </p:txBody>
      </p:sp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dirty="0" err="1">
                <a:cs typeface="Arial"/>
                <a:sym typeface="Arial"/>
              </a:rPr>
              <a:t>Ідентифікація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кабелю</a:t>
            </a:r>
            <a:endParaRPr lang="uk-UA" dirty="0" err="1"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4333481" y="1645196"/>
            <a:ext cx="4237463" cy="461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61315" indent="-342900" algn="l">
              <a:buSzPts val="2070"/>
              <a:buFont typeface="Arial"/>
              <a:buChar char="•"/>
            </a:pPr>
            <a:r>
              <a:rPr lang="en-US" sz="2250" dirty="0" err="1">
                <a:ea typeface="Arial"/>
                <a:cs typeface="Arial"/>
                <a:sym typeface="Arial"/>
              </a:rPr>
              <a:t>Деякі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люди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люблять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використовувати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гумки</a:t>
            </a:r>
            <a:r>
              <a:rPr lang="en-US" sz="2250" dirty="0">
                <a:ea typeface="Arial"/>
                <a:cs typeface="Arial"/>
                <a:sym typeface="Arial"/>
              </a:rPr>
              <a:t> LEGO </a:t>
            </a:r>
            <a:r>
              <a:rPr lang="en-US" sz="2250" dirty="0" err="1">
                <a:ea typeface="Arial"/>
                <a:cs typeface="Arial"/>
                <a:sym typeface="Arial"/>
              </a:rPr>
              <a:t>для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позначення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кабелів</a:t>
            </a:r>
            <a:r>
              <a:rPr lang="en-US" sz="2250" dirty="0">
                <a:ea typeface="Arial"/>
                <a:cs typeface="Arial"/>
                <a:sym typeface="Arial"/>
              </a:rPr>
              <a:t> і </a:t>
            </a:r>
            <a:r>
              <a:rPr lang="en-US" sz="2250" dirty="0" err="1">
                <a:ea typeface="Arial"/>
                <a:cs typeface="Arial"/>
                <a:sym typeface="Arial"/>
              </a:rPr>
              <a:t>таким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чином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легше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ідентифікувати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двигун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або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датчик</a:t>
            </a:r>
            <a:r>
              <a:rPr lang="en-US" sz="2250" dirty="0">
                <a:ea typeface="Arial"/>
                <a:cs typeface="Arial"/>
                <a:sym typeface="Arial"/>
              </a:rPr>
              <a:t>, </a:t>
            </a:r>
            <a:r>
              <a:rPr lang="en-US" sz="2250" dirty="0" err="1">
                <a:ea typeface="Arial"/>
                <a:cs typeface="Arial"/>
                <a:sym typeface="Arial"/>
              </a:rPr>
              <a:t>до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якого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він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підключений</a:t>
            </a:r>
            <a:r>
              <a:rPr lang="en-US" sz="2250" dirty="0">
                <a:ea typeface="Arial"/>
                <a:cs typeface="Arial"/>
                <a:sym typeface="Arial"/>
              </a:rPr>
              <a:t>.</a:t>
            </a:r>
            <a:endParaRPr lang="uk-UA" dirty="0">
              <a:latin typeface="Arial"/>
              <a:ea typeface="Arial"/>
              <a:cs typeface="Arial"/>
            </a:endParaRPr>
          </a:p>
          <a:p>
            <a:pPr marL="589915" indent="-571500" algn="l">
              <a:buSzPts val="2070"/>
              <a:buFont typeface="Arial"/>
              <a:buChar char="•"/>
            </a:pPr>
            <a:endParaRPr/>
          </a:p>
          <a:p>
            <a:pPr marL="361315" indent="-342900" algn="l">
              <a:buSzPts val="2070"/>
              <a:buFont typeface="Arial"/>
              <a:buChar char="•"/>
            </a:pPr>
            <a:r>
              <a:rPr lang="en-US" sz="2250" dirty="0" err="1">
                <a:ea typeface="Arial"/>
                <a:cs typeface="Arial"/>
                <a:sym typeface="Arial"/>
              </a:rPr>
              <a:t>Ми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не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використовуємо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цю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техніку</a:t>
            </a:r>
            <a:r>
              <a:rPr lang="en-US" sz="2250" dirty="0">
                <a:ea typeface="Arial"/>
                <a:cs typeface="Arial"/>
                <a:sym typeface="Arial"/>
              </a:rPr>
              <a:t>, </a:t>
            </a:r>
            <a:r>
              <a:rPr lang="en-US" sz="2250" dirty="0" err="1">
                <a:ea typeface="Arial"/>
                <a:cs typeface="Arial"/>
                <a:sym typeface="Arial"/>
              </a:rPr>
              <a:t>тому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що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гумки</a:t>
            </a:r>
            <a:r>
              <a:rPr lang="en-US" sz="2250" dirty="0">
                <a:ea typeface="Arial"/>
                <a:cs typeface="Arial"/>
                <a:sym typeface="Arial"/>
              </a:rPr>
              <a:t> LEGO </a:t>
            </a:r>
            <a:r>
              <a:rPr lang="en-US" sz="2250" dirty="0" err="1">
                <a:ea typeface="Arial"/>
                <a:cs typeface="Arial"/>
                <a:sym typeface="Arial"/>
              </a:rPr>
              <a:t>дорогі</a:t>
            </a:r>
            <a:r>
              <a:rPr lang="en-US" sz="2250" dirty="0">
                <a:ea typeface="Arial"/>
                <a:cs typeface="Arial"/>
                <a:sym typeface="Arial"/>
              </a:rPr>
              <a:t>, </a:t>
            </a:r>
            <a:r>
              <a:rPr lang="en-US" sz="2250" dirty="0" err="1">
                <a:ea typeface="Arial"/>
                <a:cs typeface="Arial"/>
                <a:sym typeface="Arial"/>
              </a:rPr>
              <a:t>делікатні</a:t>
            </a:r>
            <a:r>
              <a:rPr lang="en-US" sz="2250" dirty="0">
                <a:ea typeface="Arial"/>
                <a:cs typeface="Arial"/>
                <a:sym typeface="Arial"/>
              </a:rPr>
              <a:t>, і </a:t>
            </a:r>
            <a:r>
              <a:rPr lang="en-US" sz="2250" dirty="0" err="1">
                <a:ea typeface="Arial"/>
                <a:cs typeface="Arial"/>
                <a:sym typeface="Arial"/>
              </a:rPr>
              <a:t>їх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нелегко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замінити</a:t>
            </a:r>
            <a:r>
              <a:rPr lang="en-US" sz="2250" dirty="0">
                <a:ea typeface="Arial"/>
                <a:cs typeface="Arial"/>
                <a:sym typeface="Arial"/>
              </a:rPr>
              <a:t>. </a:t>
            </a:r>
            <a:r>
              <a:rPr lang="en-US" sz="2250" dirty="0" err="1">
                <a:ea typeface="Arial"/>
                <a:cs typeface="Arial"/>
                <a:sym typeface="Arial"/>
              </a:rPr>
              <a:t>Гумки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поставляються</a:t>
            </a:r>
            <a:r>
              <a:rPr lang="en-US" sz="2250" dirty="0">
                <a:ea typeface="Arial"/>
                <a:cs typeface="Arial"/>
                <a:sym typeface="Arial"/>
              </a:rPr>
              <a:t> в </a:t>
            </a:r>
            <a:r>
              <a:rPr lang="en-US" sz="2250" dirty="0" err="1">
                <a:ea typeface="Arial"/>
                <a:cs typeface="Arial"/>
                <a:sym typeface="Arial"/>
              </a:rPr>
              <a:t>невеликих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упаковках</a:t>
            </a:r>
            <a:r>
              <a:rPr lang="en-US" sz="2250" dirty="0">
                <a:ea typeface="Arial"/>
                <a:cs typeface="Arial"/>
                <a:sym typeface="Arial"/>
              </a:rPr>
              <a:t> і </a:t>
            </a:r>
            <a:r>
              <a:rPr lang="en-US" sz="2250" dirty="0" err="1">
                <a:ea typeface="Arial"/>
                <a:cs typeface="Arial"/>
                <a:sym typeface="Arial"/>
              </a:rPr>
              <a:t>мають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багато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інших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застосувань</a:t>
            </a:r>
            <a:endParaRPr lang="en-US" dirty="0" err="1"/>
          </a:p>
          <a:p>
            <a:pPr marL="589915" indent="-571500" algn="l">
              <a:buSzPts val="2070"/>
              <a:buFont typeface="Arial"/>
              <a:buChar char="•"/>
            </a:pPr>
            <a:endParaRPr/>
          </a:p>
          <a:p>
            <a:pPr marL="342900" indent="-342900" algn="l">
              <a:lnSpc>
                <a:spcPct val="114999"/>
              </a:lnSpc>
              <a:spcBef>
                <a:spcPts val="0"/>
              </a:spcBef>
              <a:buSzPts val="2070"/>
              <a:buFont typeface="Arial"/>
              <a:buChar char="•"/>
            </a:pPr>
            <a:r>
              <a:rPr lang="en-US" sz="2250" dirty="0" err="1">
                <a:ea typeface="Arial"/>
                <a:cs typeface="Arial"/>
                <a:sym typeface="Arial"/>
              </a:rPr>
              <a:t>Замість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цього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спробуйте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обмотати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кабелі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різнокольоровими</a:t>
            </a:r>
            <a:r>
              <a:rPr lang="en-US" sz="2250" dirty="0">
                <a:ea typeface="Arial"/>
                <a:cs typeface="Arial"/>
                <a:sym typeface="Arial"/>
              </a:rPr>
              <a:t> </a:t>
            </a:r>
            <a:r>
              <a:rPr lang="en-US" sz="2250" dirty="0" err="1">
                <a:ea typeface="Arial"/>
                <a:cs typeface="Arial"/>
                <a:sym typeface="Arial"/>
              </a:rPr>
              <a:t>деталями</a:t>
            </a:r>
            <a:r>
              <a:rPr lang="en-US" sz="2250" dirty="0">
                <a:ea typeface="Arial"/>
                <a:cs typeface="Arial"/>
                <a:sym typeface="Arial"/>
              </a:rPr>
              <a:t> LEGO</a:t>
            </a:r>
            <a:endParaRPr dirty="0"/>
          </a:p>
        </p:txBody>
      </p:sp>
      <p:sp>
        <p:nvSpPr>
          <p:cNvPr id="130" name="Google Shape;130;p4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1451721"/>
            <a:ext cx="3584971" cy="259978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250599" y="3478885"/>
            <a:ext cx="2239623" cy="35784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dirty="0" err="1">
                <a:cs typeface="Arial"/>
                <a:sym typeface="Arial"/>
              </a:rPr>
              <a:t>Укорочення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кабелю</a:t>
            </a:r>
            <a:endParaRPr lang="uk-UA" dirty="0" err="1"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457199" y="1588770"/>
            <a:ext cx="7759522" cy="12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415" indent="0">
              <a:buSzPts val="1840"/>
              <a:buNone/>
            </a:pPr>
            <a:r>
              <a:rPr lang="en-US" sz="2000" dirty="0" err="1">
                <a:latin typeface="Arial"/>
                <a:cs typeface="Arial"/>
                <a:sym typeface="Arial"/>
              </a:rPr>
              <a:t>Використовуйте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кабель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найближчої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довжини</a:t>
            </a:r>
            <a:endParaRPr lang="uk-UA" sz="2000">
              <a:latin typeface="Arial"/>
              <a:cs typeface="Arial"/>
            </a:endParaRPr>
          </a:p>
          <a:p>
            <a:pPr marL="18415" indent="0">
              <a:buSzPts val="1840"/>
              <a:buNone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Якщо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кабелі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занадто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довгі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ви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можете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обернути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його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навколо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однієї</a:t>
            </a:r>
            <a:r>
              <a:rPr lang="en-US" sz="2000" dirty="0">
                <a:latin typeface="Arial"/>
                <a:cs typeface="Arial"/>
                <a:sym typeface="Arial"/>
              </a:rPr>
              <a:t> з </a:t>
            </a:r>
            <a:r>
              <a:rPr lang="en-US" sz="2000" dirty="0" err="1">
                <a:latin typeface="Arial"/>
                <a:cs typeface="Arial"/>
                <a:sym typeface="Arial"/>
              </a:rPr>
              <a:t>балок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свого</a:t>
            </a:r>
            <a:r>
              <a:rPr lang="en-US" sz="2000" dirty="0">
                <a:latin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cs typeface="Arial"/>
                <a:sym typeface="Arial"/>
              </a:rPr>
              <a:t>робота</a:t>
            </a:r>
            <a:endParaRPr sz="2000" dirty="0">
              <a:latin typeface="Arial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344" y="3224838"/>
            <a:ext cx="4748011" cy="264792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1242" y="3224839"/>
            <a:ext cx="2535479" cy="267990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dirty="0" err="1">
                <a:cs typeface="Arial"/>
                <a:sym typeface="Arial"/>
              </a:rPr>
              <a:t>Кабельні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тримачі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для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об'єднання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кабелів</a:t>
            </a:r>
            <a:endParaRPr lang="uk-UA" dirty="0" err="1"/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458599" y="1587575"/>
            <a:ext cx="4017700" cy="321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38785" algn="l">
              <a:buSzPts val="1962"/>
              <a:buFont typeface="Arial"/>
              <a:buChar char="•"/>
            </a:pP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Тримачі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кабелю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допомагають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ідентифікувати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двигун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датчик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підключено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кабель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використовуйте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різні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кольори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кожного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двигуна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та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датчика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endParaRPr lang="uk-UA" sz="15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indent="-438785" algn="l">
              <a:buSzPts val="1962"/>
              <a:buFont typeface="Arial"/>
              <a:buChar char="•"/>
            </a:pP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Ви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можете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використовувати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кріплення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кількох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кабелів</a:t>
            </a:r>
            <a:r>
              <a:rPr lang="en-US" sz="15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разом</a:t>
            </a:r>
            <a:endParaRPr sz="1500">
              <a:solidFill>
                <a:schemeClr val="tx1"/>
              </a:solidFill>
              <a:latin typeface="Arial"/>
            </a:endParaRPr>
          </a:p>
          <a:p>
            <a:pPr indent="-438785" algn="l">
              <a:buSzPts val="1962"/>
              <a:buFont typeface="Arial"/>
              <a:buChar char="•"/>
            </a:pPr>
            <a:endParaRPr sz="1500" dirty="0">
              <a:solidFill>
                <a:schemeClr val="tx1"/>
              </a:solidFill>
              <a:latin typeface="Arial"/>
            </a:endParaRPr>
          </a:p>
          <a:p>
            <a:pPr marL="285750" indent="-285750" algn="l">
              <a:lnSpc>
                <a:spcPct val="90000"/>
              </a:lnSpc>
              <a:spcBef>
                <a:spcPts val="0"/>
              </a:spcBef>
              <a:buSzPts val="1962"/>
              <a:buFont typeface="Arial"/>
              <a:buChar char="•"/>
            </a:pPr>
            <a:endParaRPr sz="15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092" y="4214197"/>
            <a:ext cx="3271234" cy="217371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192" y="1496803"/>
            <a:ext cx="3271234" cy="284089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766" y="4364988"/>
            <a:ext cx="1803043" cy="19447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54" name="Google Shape;154;p6"/>
          <p:cNvSpPr txBox="1"/>
          <p:nvPr/>
        </p:nvSpPr>
        <p:spPr>
          <a:xfrm>
            <a:off x="6009754" y="3492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accent2"/>
              </a:buClr>
              <a:buSzPts val="1762"/>
              <a:buChar char="•"/>
            </a:pPr>
            <a:r>
              <a:rPr lang="en-US" sz="1500" dirty="0"/>
              <a:t>З </a:t>
            </a:r>
            <a:r>
              <a:rPr lang="en-US" sz="1500" dirty="0" err="1"/>
              <a:t>їх</a:t>
            </a:r>
            <a:r>
              <a:rPr lang="en-US" sz="1500" dirty="0"/>
              <a:t> </a:t>
            </a:r>
            <a:r>
              <a:rPr lang="en-US" sz="1500" dirty="0" err="1"/>
              <a:t>допомогою</a:t>
            </a:r>
            <a:r>
              <a:rPr lang="en-US" sz="1500" dirty="0"/>
              <a:t> </a:t>
            </a:r>
            <a:r>
              <a:rPr lang="en-US" sz="1500" dirty="0" err="1"/>
              <a:t>можна</a:t>
            </a:r>
            <a:r>
              <a:rPr lang="en-US" sz="1500" dirty="0"/>
              <a:t> </a:t>
            </a:r>
            <a:r>
              <a:rPr lang="en-US" sz="1500" dirty="0" err="1"/>
              <a:t>приєднати</a:t>
            </a:r>
            <a:r>
              <a:rPr lang="en-US" sz="1500" dirty="0"/>
              <a:t> </a:t>
            </a:r>
            <a:r>
              <a:rPr lang="en-US" sz="1500" dirty="0" err="1"/>
              <a:t>трос</a:t>
            </a:r>
            <a:r>
              <a:rPr lang="en-US" sz="1500" dirty="0"/>
              <a:t> </a:t>
            </a:r>
            <a:r>
              <a:rPr lang="en-US" sz="1500" dirty="0" err="1"/>
              <a:t>до</a:t>
            </a:r>
            <a:r>
              <a:rPr lang="en-US" sz="1500" dirty="0"/>
              <a:t> </a:t>
            </a:r>
            <a:r>
              <a:rPr lang="en-US" sz="1500" dirty="0" err="1"/>
              <a:t>балки</a:t>
            </a:r>
            <a:r>
              <a:rPr lang="en-US" sz="1500" dirty="0"/>
              <a:t> (</a:t>
            </a:r>
            <a:r>
              <a:rPr lang="en-US" sz="1500" dirty="0" err="1"/>
              <a:t>приклади</a:t>
            </a:r>
            <a:r>
              <a:rPr lang="en-US" sz="1500" dirty="0"/>
              <a:t>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наступному</a:t>
            </a:r>
            <a:r>
              <a:rPr lang="en-US" sz="1500" dirty="0"/>
              <a:t> </a:t>
            </a:r>
            <a:r>
              <a:rPr lang="en-US" sz="1500" dirty="0" err="1"/>
              <a:t>слайді</a:t>
            </a:r>
            <a:r>
              <a:rPr lang="en-US" sz="1500" dirty="0"/>
              <a:t>).</a:t>
            </a:r>
            <a:endParaRPr lang="uk-UA" sz="1500">
              <a:solidFill>
                <a:schemeClr val="dk2"/>
              </a:solidFill>
            </a:endParaRPr>
          </a:p>
          <a:p>
            <a:pPr marL="285750" indent="-285750">
              <a:buClr>
                <a:schemeClr val="accent2"/>
              </a:buClr>
              <a:buSzPts val="1762"/>
              <a:buChar char="•"/>
            </a:pPr>
            <a:endParaRPr sz="1500" dirty="0"/>
          </a:p>
          <a:p>
            <a:pPr marL="285750" indent="-285750">
              <a:lnSpc>
                <a:spcPct val="90000"/>
              </a:lnSpc>
              <a:spcBef>
                <a:spcPts val="896"/>
              </a:spcBef>
              <a:buClr>
                <a:schemeClr val="accent2"/>
              </a:buClr>
              <a:buSzPts val="1762"/>
              <a:buChar char="•"/>
            </a:pPr>
            <a:r>
              <a:rPr lang="en-US" sz="1500" dirty="0" err="1"/>
              <a:t>Шестерні</a:t>
            </a:r>
            <a:r>
              <a:rPr lang="en-US" sz="1500" dirty="0"/>
              <a:t> LEGO </a:t>
            </a:r>
            <a:r>
              <a:rPr lang="en-US" sz="1500" dirty="0" err="1"/>
              <a:t>можна</a:t>
            </a:r>
            <a:r>
              <a:rPr lang="en-US" sz="1500" dirty="0"/>
              <a:t> </a:t>
            </a:r>
            <a:r>
              <a:rPr lang="en-US" sz="1500" dirty="0" err="1"/>
              <a:t>використовувати</a:t>
            </a:r>
            <a:r>
              <a:rPr lang="en-US" sz="1500" dirty="0"/>
              <a:t> </a:t>
            </a:r>
            <a:r>
              <a:rPr lang="en-US" sz="1500" dirty="0" err="1"/>
              <a:t>як</a:t>
            </a:r>
            <a:r>
              <a:rPr lang="en-US" sz="1500" dirty="0"/>
              <a:t> </a:t>
            </a:r>
            <a:r>
              <a:rPr lang="en-US" sz="1500" dirty="0" err="1"/>
              <a:t>тримачі</a:t>
            </a:r>
            <a:r>
              <a:rPr lang="en-US" sz="1500" dirty="0"/>
              <a:t> </a:t>
            </a:r>
            <a:r>
              <a:rPr lang="en-US" sz="1500" dirty="0" err="1"/>
              <a:t>кабелю</a:t>
            </a:r>
            <a:r>
              <a:rPr lang="en-US" sz="1500" dirty="0"/>
              <a:t>. </a:t>
            </a:r>
            <a:r>
              <a:rPr lang="en-US" sz="1500" dirty="0" err="1"/>
              <a:t>На</a:t>
            </a:r>
            <a:r>
              <a:rPr lang="en-US" sz="1500" dirty="0"/>
              <a:t> </a:t>
            </a:r>
            <a:r>
              <a:rPr lang="en-US" sz="1500" dirty="0" err="1"/>
              <a:t>цих</a:t>
            </a:r>
            <a:r>
              <a:rPr lang="en-US" sz="1500" dirty="0"/>
              <a:t> </a:t>
            </a:r>
            <a:r>
              <a:rPr lang="en-US" sz="1500" dirty="0" err="1"/>
              <a:t>малюнках</a:t>
            </a:r>
            <a:r>
              <a:rPr lang="en-US" sz="1500" dirty="0"/>
              <a:t> </a:t>
            </a:r>
            <a:r>
              <a:rPr lang="en-US" sz="1500" dirty="0" err="1"/>
              <a:t>кабелі</a:t>
            </a:r>
            <a:r>
              <a:rPr lang="en-US" sz="1500" dirty="0"/>
              <a:t> </a:t>
            </a:r>
            <a:r>
              <a:rPr lang="en-US" sz="1500" dirty="0" err="1"/>
              <a:t>проходять</a:t>
            </a:r>
            <a:r>
              <a:rPr lang="en-US" sz="1500" dirty="0"/>
              <a:t> </a:t>
            </a:r>
            <a:r>
              <a:rPr lang="en-US" sz="1500" dirty="0" err="1"/>
              <a:t>через</a:t>
            </a:r>
            <a:r>
              <a:rPr lang="en-US" sz="1500" dirty="0"/>
              <a:t> </a:t>
            </a:r>
            <a:r>
              <a:rPr lang="en-US" sz="1500" dirty="0" err="1"/>
              <a:t>частини</a:t>
            </a:r>
            <a:r>
              <a:rPr lang="en-US" sz="1500" dirty="0"/>
              <a:t> </a:t>
            </a:r>
            <a:r>
              <a:rPr lang="en-US" sz="1500" dirty="0" err="1"/>
              <a:t>трансмісій</a:t>
            </a:r>
            <a:r>
              <a:rPr lang="en-US" sz="1500" dirty="0"/>
              <a:t>, </a:t>
            </a:r>
            <a:r>
              <a:rPr lang="en-US" sz="1500" dirty="0" err="1"/>
              <a:t>вони</a:t>
            </a:r>
            <a:r>
              <a:rPr lang="en-US" sz="1500" dirty="0"/>
              <a:t> </a:t>
            </a:r>
            <a:r>
              <a:rPr lang="en-US" sz="1500" dirty="0" err="1"/>
              <a:t>досить</a:t>
            </a:r>
            <a:r>
              <a:rPr lang="en-US" sz="1500" dirty="0"/>
              <a:t> </a:t>
            </a:r>
            <a:r>
              <a:rPr lang="en-US" sz="1500" dirty="0" err="1"/>
              <a:t>просторі</a:t>
            </a:r>
            <a:r>
              <a:rPr lang="en-US" sz="1500" dirty="0"/>
              <a:t>, </a:t>
            </a:r>
            <a:r>
              <a:rPr lang="en-US" sz="1500" dirty="0" err="1"/>
              <a:t>щоб</a:t>
            </a:r>
            <a:r>
              <a:rPr lang="en-US" sz="1500" dirty="0"/>
              <a:t> </a:t>
            </a:r>
            <a:r>
              <a:rPr lang="en-US" sz="1500" dirty="0" err="1"/>
              <a:t>умістити</a:t>
            </a:r>
            <a:r>
              <a:rPr lang="en-US" sz="1500" dirty="0"/>
              <a:t> </a:t>
            </a:r>
            <a:r>
              <a:rPr lang="en-US" sz="1500" dirty="0" err="1"/>
              <a:t>кілька</a:t>
            </a:r>
            <a:r>
              <a:rPr lang="en-US" sz="1500" dirty="0"/>
              <a:t> </a:t>
            </a:r>
            <a:r>
              <a:rPr lang="en-US" sz="1500" dirty="0" err="1"/>
              <a:t>кабелів</a:t>
            </a:r>
            <a:r>
              <a:rPr lang="en-US" sz="1500" dirty="0"/>
              <a:t>. </a:t>
            </a:r>
            <a:endParaRPr sz="1500" dirty="0"/>
          </a:p>
        </p:txBody>
      </p:sp>
      <p:sp>
        <p:nvSpPr>
          <p:cNvPr id="9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/>
            <a:r>
              <a:rPr lang="en-US" dirty="0" err="1">
                <a:cs typeface="Arial"/>
                <a:sym typeface="Arial"/>
              </a:rPr>
              <a:t>Кабельні</a:t>
            </a:r>
            <a:r>
              <a:rPr lang="en-US" dirty="0">
                <a:cs typeface="Arial"/>
                <a:sym typeface="Arial"/>
              </a:rPr>
              <a:t> </a:t>
            </a:r>
            <a:r>
              <a:rPr lang="en-US" dirty="0" err="1">
                <a:cs typeface="Arial"/>
                <a:sym typeface="Arial"/>
              </a:rPr>
              <a:t>напрявляючі</a:t>
            </a:r>
            <a:endParaRPr lang="uk-UA" dirty="0" err="1"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5144515" y="1481985"/>
            <a:ext cx="3378900" cy="2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68300" indent="-342900">
              <a:lnSpc>
                <a:spcPct val="114999"/>
              </a:lnSpc>
              <a:spcBef>
                <a:spcPts val="0"/>
              </a:spcBef>
              <a:buSzPts val="1918"/>
              <a:buFont typeface="Arial"/>
              <a:buChar char="•"/>
            </a:pPr>
            <a:r>
              <a:rPr lang="en-US" sz="2100" dirty="0" err="1">
                <a:ea typeface="Arial"/>
                <a:cs typeface="Arial"/>
                <a:sym typeface="Arial"/>
              </a:rPr>
              <a:t>Направляючі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для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довгих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кабелів</a:t>
            </a:r>
            <a:r>
              <a:rPr lang="en-US" sz="2100" dirty="0">
                <a:ea typeface="Arial"/>
                <a:cs typeface="Arial"/>
                <a:sym typeface="Arial"/>
              </a:rPr>
              <a:t> EV3 допомагають запобігти торканню кабелів рухомих частин робота та тримати кабелі в </a:t>
            </a:r>
            <a:r>
              <a:rPr lang="en-US" sz="2100" dirty="0" err="1">
                <a:ea typeface="Arial"/>
                <a:cs typeface="Arial"/>
                <a:sym typeface="Arial"/>
              </a:rPr>
              <a:t>одному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місці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на</a:t>
            </a:r>
            <a:r>
              <a:rPr lang="en-US" sz="2100" dirty="0">
                <a:ea typeface="Arial"/>
                <a:cs typeface="Arial"/>
                <a:sym typeface="Arial"/>
              </a:rPr>
              <a:t> </a:t>
            </a:r>
            <a:r>
              <a:rPr lang="en-US" sz="2100" dirty="0" err="1">
                <a:ea typeface="Arial"/>
                <a:cs typeface="Arial"/>
                <a:sym typeface="Arial"/>
              </a:rPr>
              <a:t>роботі</a:t>
            </a:r>
            <a:r>
              <a:rPr lang="en-US" sz="2100" dirty="0">
                <a:ea typeface="Arial"/>
                <a:cs typeface="Arial"/>
                <a:sym typeface="Arial"/>
              </a:rPr>
              <a:t>. </a:t>
            </a:r>
            <a:endParaRPr lang="uk-UA" sz="3200" dirty="0">
              <a:ea typeface="Arial"/>
              <a:cs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0963" y="1513475"/>
            <a:ext cx="1953552" cy="1298126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089" y="3989653"/>
            <a:ext cx="7690456" cy="236040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5" name="Google Shape;16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5359" y="2678384"/>
            <a:ext cx="1544316" cy="142941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6" name="Google Shape;16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5103" y="1476426"/>
            <a:ext cx="1790164" cy="126213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6196" y="2665744"/>
            <a:ext cx="1405592" cy="1422733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0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 err="1">
                <a:latin typeface="Arial"/>
                <a:cs typeface="Arial"/>
                <a:sym typeface="Arial"/>
              </a:rPr>
              <a:t>Лайфхаки</a:t>
            </a:r>
            <a:r>
              <a:rPr lang="en-US" dirty="0">
                <a:latin typeface="Arial"/>
                <a:cs typeface="Arial"/>
                <a:sym typeface="Arial"/>
              </a:rPr>
              <a:t> </a:t>
            </a:r>
            <a:r>
              <a:rPr lang="en-US" dirty="0" err="1">
                <a:latin typeface="Arial"/>
                <a:cs typeface="Arial"/>
                <a:sym typeface="Arial"/>
              </a:rPr>
              <a:t>підключення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кабелів</a:t>
            </a:r>
            <a:endParaRPr lang="uk-UA" dirty="0" err="1">
              <a:latin typeface="Arial"/>
            </a:endParaRPr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3948639" y="1524807"/>
            <a:ext cx="4748799" cy="400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38785" algn="l">
              <a:buSzPts val="2021"/>
              <a:buFont typeface="Arial"/>
              <a:buChar char="•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Якщо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ви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плануєте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робота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з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частою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заміною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двигунів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датчиків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вам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потрібен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швидкий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спосіб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підключення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кабелів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900" dirty="0">
              <a:latin typeface="Arial"/>
              <a:ea typeface="Arial"/>
              <a:cs typeface="Arial"/>
            </a:endParaRPr>
          </a:p>
          <a:p>
            <a:pPr indent="-438785">
              <a:buSzPts val="2021"/>
              <a:buFont typeface="Arial"/>
              <a:buChar char="•"/>
            </a:pPr>
            <a:endParaRPr lang="en-US" sz="1900" dirty="0">
              <a:latin typeface="Arial"/>
              <a:cs typeface="Arial"/>
              <a:sym typeface="Arial"/>
            </a:endParaRPr>
          </a:p>
          <a:p>
            <a:pPr indent="-438785" algn="l">
              <a:buSzPts val="2021"/>
              <a:buFont typeface="Arial"/>
              <a:buChar char="•"/>
            </a:pPr>
            <a:r>
              <a:rPr lang="en-US" sz="1900" dirty="0" err="1">
                <a:latin typeface="Arial"/>
                <a:cs typeface="Arial"/>
                <a:sym typeface="Arial"/>
              </a:rPr>
              <a:t>Технологія</a:t>
            </a:r>
            <a:r>
              <a:rPr lang="en-US" sz="1900" dirty="0">
                <a:latin typeface="Arial"/>
                <a:cs typeface="Arial"/>
                <a:sym typeface="Arial"/>
              </a:rPr>
              <a:t>, </a:t>
            </a:r>
            <a:r>
              <a:rPr lang="en-US" sz="1900" dirty="0" err="1">
                <a:latin typeface="Arial"/>
                <a:cs typeface="Arial"/>
                <a:sym typeface="Arial"/>
              </a:rPr>
              <a:t>показана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на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зображеннях</a:t>
            </a:r>
            <a:r>
              <a:rPr lang="en-US" sz="1900" dirty="0">
                <a:latin typeface="Arial"/>
                <a:cs typeface="Arial"/>
                <a:sym typeface="Arial"/>
              </a:rPr>
              <a:t>, </a:t>
            </a:r>
            <a:r>
              <a:rPr lang="en-US" sz="1900" dirty="0" err="1">
                <a:latin typeface="Arial"/>
                <a:cs typeface="Arial"/>
                <a:sym typeface="Arial"/>
              </a:rPr>
              <a:t>завжди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підтримує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правильний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відстань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між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кабелями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та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дозволяє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підключати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їх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усі</a:t>
            </a:r>
            <a:r>
              <a:rPr lang="en-US" sz="1900" dirty="0">
                <a:latin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cs typeface="Arial"/>
                <a:sym typeface="Arial"/>
              </a:rPr>
              <a:t>одночасно</a:t>
            </a:r>
            <a:endParaRPr lang="en-US" sz="1900" dirty="0">
              <a:latin typeface="Arial"/>
              <a:cs typeface="Arial"/>
            </a:endParaRPr>
          </a:p>
          <a:p>
            <a:pPr indent="-438785">
              <a:buSzPts val="2021"/>
              <a:buFont typeface="Arial"/>
              <a:buChar char="•"/>
            </a:pPr>
            <a:endParaRPr lang="en-US" sz="1900" dirty="0">
              <a:latin typeface="Arial"/>
              <a:ea typeface="Arial"/>
              <a:cs typeface="Arial"/>
            </a:endParaRPr>
          </a:p>
          <a:p>
            <a:pPr marL="342900" indent="-342900" algn="l">
              <a:lnSpc>
                <a:spcPct val="80000"/>
              </a:lnSpc>
              <a:spcBef>
                <a:spcPts val="0"/>
              </a:spcBef>
              <a:buSzPts val="2021"/>
              <a:buFont typeface="Arial"/>
              <a:buChar char="•"/>
            </a:pP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Використання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різних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кольорів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дозволяє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стандарт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кабель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кольору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підключається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двигуна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en-US" sz="19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dirty="0" err="1">
                <a:latin typeface="Arial"/>
                <a:ea typeface="Arial"/>
                <a:cs typeface="Arial"/>
                <a:sym typeface="Arial"/>
              </a:rPr>
              <a:t>датчика</a:t>
            </a:r>
            <a:endParaRPr sz="1900" dirty="0">
              <a:latin typeface="Arial"/>
            </a:endParaRPr>
          </a:p>
        </p:txBody>
      </p:sp>
      <p:sp>
        <p:nvSpPr>
          <p:cNvPr id="176" name="Google Shape;176;p8"/>
          <p:cNvSpPr txBox="1">
            <a:spLocks noGrp="1"/>
          </p:cNvSpPr>
          <p:nvPr>
            <p:ph type="ft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2016 EV3Lessons.com, Last Edit 6/11/2018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192" y="1666443"/>
            <a:ext cx="2976842" cy="199943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8" name="Google Shape;1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05" y="4168795"/>
            <a:ext cx="2957329" cy="220455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a927a100c_0_3"/>
          <p:cNvSpPr txBox="1">
            <a:spLocks noGrp="1"/>
          </p:cNvSpPr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all" dirty="0" err="1">
                <a:cs typeface="Arial"/>
                <a:sym typeface="Arial"/>
              </a:rPr>
              <a:t>УспІхІв</a:t>
            </a:r>
            <a:r>
              <a:rPr lang="en-US" cap="all" dirty="0">
                <a:cs typeface="Arial"/>
                <a:sym typeface="Arial"/>
              </a:rPr>
              <a:t>!</a:t>
            </a:r>
            <a:endParaRPr lang="uk-UA" dirty="0"/>
          </a:p>
        </p:txBody>
      </p:sp>
      <p:sp>
        <p:nvSpPr>
          <p:cNvPr id="186" name="Google Shape;186;g8a927a100c_0_3"/>
          <p:cNvSpPr txBox="1">
            <a:spLocks noGrp="1"/>
          </p:cNvSpPr>
          <p:nvPr>
            <p:ph type="body" idx="1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1160"/>
              </a:spcBef>
              <a:buSzPts val="2576"/>
              <a:buNone/>
            </a:pPr>
            <a:r>
              <a:rPr lang="en-US" sz="2800" dirty="0" err="1">
                <a:ea typeface="Arial"/>
                <a:cs typeface="Arial"/>
              </a:rPr>
              <a:t>Цей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посібник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створили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Санджай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Сешан</a:t>
            </a:r>
            <a:r>
              <a:rPr lang="en-US" sz="2800" dirty="0">
                <a:ea typeface="Arial"/>
                <a:cs typeface="Arial"/>
              </a:rPr>
              <a:t> і </a:t>
            </a:r>
            <a:r>
              <a:rPr lang="en-US" sz="2800" dirty="0" err="1">
                <a:ea typeface="Arial"/>
                <a:cs typeface="Arial"/>
              </a:rPr>
              <a:t>Арвінд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Сешан</a:t>
            </a:r>
            <a:endParaRPr lang="en-US" sz="2800" dirty="0" err="1">
              <a:cs typeface="Arial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SzPts val="2576"/>
              <a:buNone/>
            </a:pPr>
            <a:r>
              <a:rPr lang="en-US" sz="2800" dirty="0" err="1">
                <a:ea typeface="Arial"/>
                <a:cs typeface="Arial"/>
              </a:rPr>
              <a:t>Цей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посібник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був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перекладений</a:t>
            </a:r>
            <a:r>
              <a:rPr lang="en-US" sz="2800" dirty="0">
                <a:ea typeface="Arial"/>
                <a:cs typeface="Arial"/>
              </a:rPr>
              <a:t> </a:t>
            </a:r>
            <a:r>
              <a:rPr lang="en-US" sz="2800" dirty="0" err="1">
                <a:ea typeface="Arial"/>
                <a:cs typeface="Arial"/>
              </a:rPr>
              <a:t>командою</a:t>
            </a:r>
            <a:r>
              <a:rPr lang="en-US" sz="2800" dirty="0">
                <a:ea typeface="Arial"/>
                <a:cs typeface="Arial"/>
              </a:rPr>
              <a:t> Mystic Beavers #2101</a:t>
            </a:r>
          </a:p>
          <a:p>
            <a:pPr marL="0" indent="0">
              <a:spcBef>
                <a:spcPts val="1160"/>
              </a:spcBef>
              <a:buSzPts val="2576"/>
              <a:buNone/>
            </a:pPr>
            <a:r>
              <a:rPr lang="en-US" sz="2800" dirty="0" err="1">
                <a:ea typeface="Arial"/>
                <a:cs typeface="Arial"/>
                <a:sym typeface="Arial"/>
              </a:rPr>
              <a:t>Ви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можете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знайти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більше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посібників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за</a:t>
            </a:r>
            <a:r>
              <a:rPr lang="en-US" sz="2800" dirty="0"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ea typeface="Arial"/>
                <a:cs typeface="Arial"/>
                <a:sym typeface="Arial"/>
              </a:rPr>
              <a:t>адресою</a:t>
            </a:r>
            <a:r>
              <a:rPr lang="en-US" sz="2800" dirty="0">
                <a:ea typeface="Arial"/>
                <a:cs typeface="Arial"/>
                <a:sym typeface="Arial"/>
              </a:rPr>
              <a:t>: </a:t>
            </a:r>
            <a:endParaRPr lang="uk-UA" dirty="0"/>
          </a:p>
          <a:p>
            <a:pPr marL="0" indent="0">
              <a:spcBef>
                <a:spcPts val="1160"/>
              </a:spcBef>
              <a:buSzPts val="2576"/>
              <a:buNone/>
            </a:pPr>
            <a:r>
              <a:rPr lang="en-US" sz="2800" dirty="0"/>
              <a:t> </a:t>
            </a:r>
            <a:r>
              <a:rPr lang="en-US" sz="2800" u="sng" dirty="0">
                <a:solidFill>
                  <a:schemeClr val="hlink"/>
                </a:solidFill>
              </a:rPr>
              <a:t>www.ev3lessons.com</a:t>
            </a:r>
            <a:r>
              <a:rPr lang="en-US" sz="2800" dirty="0"/>
              <a:t> </a:t>
            </a:r>
            <a:r>
              <a:rPr lang="en-US" sz="2800" dirty="0" err="1"/>
              <a:t>та</a:t>
            </a:r>
            <a:r>
              <a:rPr lang="en-US" sz="2800" dirty="0"/>
              <a:t> </a:t>
            </a:r>
            <a:r>
              <a:rPr lang="en-US" sz="28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www.flltutorials.com</a:t>
            </a:r>
            <a:endParaRPr sz="2800" dirty="0">
              <a:solidFill>
                <a:schemeClr val="hlink"/>
              </a:solidFill>
            </a:endParaRPr>
          </a:p>
          <a:p>
            <a:pPr marL="342900" lvl="0" indent="-17907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456</Words>
  <Application>Microsoft Office PowerPoint</Application>
  <PresentationFormat>‫הצגה על המסך (4:3)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Calibri</vt:lpstr>
      <vt:lpstr>Gill Sans</vt:lpstr>
      <vt:lpstr>Noto Sans Symbols</vt:lpstr>
      <vt:lpstr>Arial</vt:lpstr>
      <vt:lpstr>Aharoni</vt:lpstr>
      <vt:lpstr>Dividend</vt:lpstr>
      <vt:lpstr>Розташування кабелю</vt:lpstr>
      <vt:lpstr>Що таке кабельне розташування?</vt:lpstr>
      <vt:lpstr>Кабелі EV3</vt:lpstr>
      <vt:lpstr>Ідентифікація кабелю</vt:lpstr>
      <vt:lpstr>Укорочення кабелю</vt:lpstr>
      <vt:lpstr>Кабельні тримачі для об'єднання кабелів</vt:lpstr>
      <vt:lpstr>Кабельні напрявляючі</vt:lpstr>
      <vt:lpstr>Лайфхаки підключення кабелів</vt:lpstr>
      <vt:lpstr>УспІхІв!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Розташування кабелю</dc:title>
  <dc:creator>Sanjay Seshan</dc:creator>
  <cp:lastModifiedBy>User1</cp:lastModifiedBy>
  <cp:revision>95</cp:revision>
  <dcterms:created xsi:type="dcterms:W3CDTF">2014-10-28T21:59:38Z</dcterms:created>
  <dcterms:modified xsi:type="dcterms:W3CDTF">2023-01-10T09:43:31Z</dcterms:modified>
</cp:coreProperties>
</file>