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Helvetica Neue"/>
      <p:regular r:id="rId17"/>
      <p:bold r:id="rId18"/>
      <p:italic r:id="rId19"/>
      <p:boldItalic r:id="rId20"/>
    </p:embeddedFon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3" roundtripDataSignature="AMtx7miyk/EsU9ab9oy6GY6qlpqI1jrN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22" Type="http://schemas.openxmlformats.org/officeDocument/2006/relationships/font" Target="fonts/GillSans-bold.fntdata"/><Relationship Id="rId10" Type="http://schemas.openxmlformats.org/officeDocument/2006/relationships/slide" Target="slides/slide5.xml"/><Relationship Id="rId21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581192" y="3936453"/>
            <a:ext cx="7989752" cy="10331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ill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581192" y="5175772"/>
            <a:ext cx="7989752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 rot="5400000">
            <a:off x="2760671" y="48524"/>
            <a:ext cx="3630794" cy="7989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/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3"/>
          <p:cNvSpPr txBox="1"/>
          <p:nvPr>
            <p:ph type="title"/>
          </p:nvPr>
        </p:nvSpPr>
        <p:spPr>
          <a:xfrm rot="5400000">
            <a:off x="4789425" y="2515700"/>
            <a:ext cx="5183073" cy="15031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 rot="5400000">
            <a:off x="950760" y="306157"/>
            <a:ext cx="5183073" cy="5922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0" type="dt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1" type="ftr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8911" lvl="0" marL="457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SzPts val="3312"/>
              <a:buChar char="◼"/>
              <a:defRPr sz="3600"/>
            </a:lvl1pPr>
            <a:lvl2pPr indent="-415544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944"/>
              <a:buChar char="◼"/>
              <a:defRPr sz="3200"/>
            </a:lvl2pPr>
            <a:lvl3pPr indent="-39217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76"/>
              <a:buChar char="◼"/>
              <a:defRPr sz="2800"/>
            </a:lvl3pPr>
            <a:lvl4pPr indent="-36880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4pPr>
            <a:lvl5pPr indent="-368807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8"/>
              <a:buChar char="◼"/>
              <a:defRPr sz="2400"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 txBox="1"/>
          <p:nvPr>
            <p:ph type="title"/>
          </p:nvPr>
        </p:nvSpPr>
        <p:spPr>
          <a:xfrm>
            <a:off x="581193" y="3036573"/>
            <a:ext cx="7989751" cy="15048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b="0" sz="3600" cap="none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1" type="body"/>
          </p:nvPr>
        </p:nvSpPr>
        <p:spPr>
          <a:xfrm>
            <a:off x="581193" y="4541417"/>
            <a:ext cx="7989751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5"/>
          <p:cNvSpPr txBox="1"/>
          <p:nvPr/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Last Edit: 6/4/2020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COPYRIGHT 2018, FLL TUTORIALS</a:t>
            </a:r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rPr>
              <a:t>‹#›</a:t>
            </a:fld>
            <a:endParaRPr b="0" i="0" sz="900" u="none" cap="none" strike="noStrike">
              <a:solidFill>
                <a:srgbClr val="2D58A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6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" type="body"/>
          </p:nvPr>
        </p:nvSpPr>
        <p:spPr>
          <a:xfrm>
            <a:off x="581192" y="2228002"/>
            <a:ext cx="389952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2" type="body"/>
          </p:nvPr>
        </p:nvSpPr>
        <p:spPr>
          <a:xfrm>
            <a:off x="4663282" y="2228003"/>
            <a:ext cx="3907662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7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887219" y="2228003"/>
            <a:ext cx="35935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2" name="Google Shape;52;p17"/>
          <p:cNvSpPr txBox="1"/>
          <p:nvPr>
            <p:ph idx="2" type="body"/>
          </p:nvPr>
        </p:nvSpPr>
        <p:spPr>
          <a:xfrm>
            <a:off x="581192" y="2926051"/>
            <a:ext cx="3899527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3" type="body"/>
          </p:nvPr>
        </p:nvSpPr>
        <p:spPr>
          <a:xfrm>
            <a:off x="4969308" y="2228003"/>
            <a:ext cx="360163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24"/>
              <a:buNone/>
              <a:defRPr b="0" sz="22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4" name="Google Shape;54;p17"/>
          <p:cNvSpPr txBox="1"/>
          <p:nvPr>
            <p:ph idx="4" type="body"/>
          </p:nvPr>
        </p:nvSpPr>
        <p:spPr>
          <a:xfrm>
            <a:off x="4663282" y="2926051"/>
            <a:ext cx="3907662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8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/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0"/>
          <p:cNvSpPr txBox="1"/>
          <p:nvPr>
            <p:ph type="title"/>
          </p:nvPr>
        </p:nvSpPr>
        <p:spPr>
          <a:xfrm>
            <a:off x="581352" y="5262296"/>
            <a:ext cx="3536625" cy="6895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b="0" sz="2000"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" type="body"/>
          </p:nvPr>
        </p:nvSpPr>
        <p:spPr>
          <a:xfrm>
            <a:off x="446399" y="601200"/>
            <a:ext cx="8240400" cy="42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20"/>
          <p:cNvSpPr txBox="1"/>
          <p:nvPr>
            <p:ph idx="2" type="body"/>
          </p:nvPr>
        </p:nvSpPr>
        <p:spPr>
          <a:xfrm>
            <a:off x="4305617" y="5262295"/>
            <a:ext cx="4265327" cy="689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581192" y="4693389"/>
            <a:ext cx="798975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b="0" sz="2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/>
          <p:nvPr>
            <p:ph idx="2" type="pic"/>
          </p:nvPr>
        </p:nvSpPr>
        <p:spPr>
          <a:xfrm>
            <a:off x="448093" y="599725"/>
            <a:ext cx="8238706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1"/>
          <p:cNvSpPr txBox="1"/>
          <p:nvPr>
            <p:ph idx="1" type="body"/>
          </p:nvPr>
        </p:nvSpPr>
        <p:spPr>
          <a:xfrm>
            <a:off x="581192" y="5260126"/>
            <a:ext cx="7989752" cy="598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b="0" i="0" sz="2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2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2"/>
          <p:cNvSpPr txBox="1"/>
          <p:nvPr>
            <p:ph idx="10" type="dt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2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leocad.org/trac" TargetMode="External"/><Relationship Id="rId4" Type="http://schemas.openxmlformats.org/officeDocument/2006/relationships/hyperlink" Target="https://www.bricklink.com/v3/studio/download.p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ev3lessons.com/" TargetMode="External"/><Relationship Id="rId4" Type="http://schemas.openxmlformats.org/officeDocument/2006/relationships/hyperlink" Target="http://www.flltutorials.com/" TargetMode="External"/><Relationship Id="rId5" Type="http://schemas.openxmlformats.org/officeDocument/2006/relationships/hyperlink" Target="http://creativecommons.org/licenses/by-nc-sa/4.0/" TargetMode="External"/><Relationship Id="rId6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youtu.be/F0bunR-iBHU?list=PLH3wHnw9b170XP7HkZ6wc-FNl_7kxZOyo" TargetMode="External"/><Relationship Id="rId4" Type="http://schemas.openxmlformats.org/officeDocument/2006/relationships/hyperlink" Target="https://youtu.be/-IaTwfQXmY0?list=PLH3wHnw9b170XP7HkZ6wc-FNl_7kxZOyo" TargetMode="External"/><Relationship Id="rId5" Type="http://schemas.openxmlformats.org/officeDocument/2006/relationships/hyperlink" Target="https://youtu.be/X4c7Q0W4cDI" TargetMode="External"/><Relationship Id="rId6" Type="http://schemas.openxmlformats.org/officeDocument/2006/relationships/hyperlink" Target="https://youtu.be/p-UBj76eEG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836578" y="4070555"/>
            <a:ext cx="7734365" cy="8990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br>
              <a:rPr lang="en-US" sz="800">
                <a:solidFill>
                  <a:schemeClr val="lt1"/>
                </a:solidFill>
              </a:rPr>
            </a:b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Програма для моделювання лего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46901" y="5241520"/>
            <a:ext cx="7450198" cy="125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99459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SESHAN BROTHERS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ct val="99459"/>
              <a:buNone/>
            </a:pPr>
            <a:r>
              <a:rPr lang="en-US">
                <a:solidFill>
                  <a:schemeClr val="lt1"/>
                </a:solidFill>
              </a:rPr>
              <a:t>Переведено на українську мову групою Neve Hadassah Atid Plus ІЗРАЇЛЬ  #1708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920"/>
              </a:spcBef>
              <a:spcAft>
                <a:spcPts val="0"/>
              </a:spcAft>
              <a:buSzPct val="99459"/>
              <a:buNone/>
            </a:pPr>
            <a:b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/>
          <p:nvPr>
            <p:ph idx="1" type="body"/>
          </p:nvPr>
        </p:nvSpPr>
        <p:spPr>
          <a:xfrm>
            <a:off x="448091" y="1764792"/>
            <a:ext cx="8238707" cy="39772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LDCad : http://www.melkert.net/LDCad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MLCAD : http://mlcad.lm-software.com/ 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LeoCAD : </a:t>
            </a: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http://www.leocad.org/trac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600"/>
              <a:buFont typeface="Arial"/>
              <a:buChar char="◼"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https://www.bricklink.com/v3/studio/download.page</a:t>
            </a:r>
            <a:endParaRPr sz="26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None/>
            </a:pP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STUDIO Одна з найновіших програм за такими частинами, як від Spike Prime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0"/>
          <p:cNvSpPr txBox="1"/>
          <p:nvPr>
            <p:ph idx="11" type="ftr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2020, FLL Tutorials</a:t>
            </a:r>
            <a:endParaRPr/>
          </a:p>
        </p:txBody>
      </p:sp>
      <p:sp>
        <p:nvSpPr>
          <p:cNvPr id="218" name="Google Shape;218;p10"/>
          <p:cNvSpPr txBox="1"/>
          <p:nvPr>
            <p:ph type="title"/>
          </p:nvPr>
        </p:nvSpPr>
        <p:spPr>
          <a:xfrm>
            <a:off x="581025" y="687388"/>
            <a:ext cx="7989888" cy="5969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Додаткове програмне забезпечення для моделювання Lego</a:t>
            </a:r>
            <a:r>
              <a:rPr b="0" i="0" lang="en-US" sz="600" u="none" cap="none" strike="noStrike">
                <a:solidFill>
                  <a:schemeClr val="dk1"/>
                </a:solidFill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0" y="-13812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Подяки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 txBox="1"/>
          <p:nvPr>
            <p:ph idx="1" type="body"/>
          </p:nvPr>
        </p:nvSpPr>
        <p:spPr>
          <a:xfrm>
            <a:off x="560650" y="1962057"/>
            <a:ext cx="8238600" cy="43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Посібник створили</a:t>
            </a:r>
            <a:r>
              <a:rPr lang="en-US" sz="1800">
                <a:solidFill>
                  <a:schemeClr val="dk1"/>
                </a:solidFill>
              </a:rPr>
              <a:t>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Sanjay Seshan  ו-  Arvind Seshan.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</a:rPr>
              <a:t> </a:t>
            </a:r>
            <a:r>
              <a:rPr lang="en-US" sz="1800">
                <a:solidFill>
                  <a:schemeClr val="dk2"/>
                </a:solidFill>
              </a:rPr>
              <a:t>Переведено на українську мову групою Neve Hadassah Atid Plus, </a:t>
            </a:r>
            <a:r>
              <a:rPr lang="en-US" sz="1800"/>
              <a:t>ІЗРАЇЛЬ</a:t>
            </a:r>
            <a:r>
              <a:rPr lang="en-US" sz="1800">
                <a:solidFill>
                  <a:schemeClr val="dk2"/>
                </a:solidFill>
              </a:rPr>
              <a:t> #1708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Ви можете знайти більше посібників за посиланнями: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1800"/>
              <a:t> </a:t>
            </a:r>
            <a:r>
              <a:rPr lang="en-US" sz="1800" u="sng">
                <a:solidFill>
                  <a:schemeClr val="hlink"/>
                </a:solidFill>
                <a:hlinkClick r:id="rId3"/>
              </a:rPr>
              <a:t>www.ev3lessons.com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•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www.flltutorials.com</a:t>
            </a:r>
            <a:endParaRPr sz="1800"/>
          </a:p>
          <a:p>
            <a:pPr indent="-179324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228" name="Google Shape;228;p11"/>
          <p:cNvSpPr/>
          <p:nvPr/>
        </p:nvSpPr>
        <p:spPr>
          <a:xfrm>
            <a:off x="457199" y="5391957"/>
            <a:ext cx="7913400" cy="923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4B7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rgbClr val="4374B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                        </a:t>
            </a:r>
            <a:b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work is licensed under a </a:t>
            </a:r>
            <a:r>
              <a:rPr b="0" i="0" lang="en-US" sz="20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Creative Commons Attribution-NonCommercial-ShareAlike 4.0 International License</a:t>
            </a:r>
            <a:r>
              <a:rPr b="0" i="0" lang="en-US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rgbClr val="4374B7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reative Commons License" id="229" name="Google Shape;229;p11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79511" y="4497552"/>
            <a:ext cx="2161449" cy="76142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1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536950" y="654271"/>
            <a:ext cx="80340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629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Навіщо використовувати програму для моделювання роботів?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4116301" y="1606537"/>
            <a:ext cx="4539300" cy="4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Простий спосіб поділитися з членами вашої групи тим, що ви створили.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 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Може допомогти вам задокументувати структуру робота для перевірки суддів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Допомагає створити іншого робота для тестування або ж у випадку знищення першого робота.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40"/>
              <a:buFont typeface="Arial"/>
              <a:buChar char="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Завантаження робота у віртуальне середовище для тестів і випробувань</a:t>
            </a:r>
            <a:r>
              <a:rPr lang="en-US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700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40"/>
              <a:buFont typeface="Arial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picture containing toy, LEGO, cake, indoor&#10;&#10;Description generated with very high confidence" id="111" name="Google Shape;111;p2"/>
          <p:cNvPicPr preferRelativeResize="0"/>
          <p:nvPr/>
        </p:nvPicPr>
        <p:blipFill rotWithShape="1">
          <a:blip r:embed="rId3">
            <a:alphaModFix/>
          </a:blip>
          <a:srcRect b="6340" l="23392" r="25654" t="9674"/>
          <a:stretch/>
        </p:blipFill>
        <p:spPr>
          <a:xfrm>
            <a:off x="155927" y="1506078"/>
            <a:ext cx="2744849" cy="279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6950" y="3498364"/>
            <a:ext cx="4174016" cy="31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/>
              <a:t>LEGO DIGITAL DESIGNER</a:t>
            </a:r>
            <a:endParaRPr/>
          </a:p>
        </p:txBody>
      </p:sp>
      <p:sp>
        <p:nvSpPr>
          <p:cNvPr id="122" name="Google Shape;122;p3"/>
          <p:cNvSpPr txBox="1"/>
          <p:nvPr>
            <p:ph idx="1" type="body"/>
          </p:nvPr>
        </p:nvSpPr>
        <p:spPr>
          <a:xfrm>
            <a:off x="4779737" y="1674086"/>
            <a:ext cx="3907200" cy="44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Є багато інструментів, які можуть допомогти в моделюванні вашого робота</a:t>
            </a:r>
            <a:r>
              <a:rPr lang="en-U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Lego Digital Designer — це безкоштовне програмне забезпечення, яке використовують багато груп</a:t>
            </a:r>
            <a:r>
              <a:rPr lang="en-U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Можна завантажувати і переглядати файли lxf., а також ділитися на таких сайтах як </a:t>
            </a:r>
            <a:r>
              <a:rPr lang="en-US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FLLTutorials.com або EV3Lessons.com</a:t>
            </a:r>
            <a:r>
              <a:rPr lang="en-U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Посилання для завантаження програмного забезпечення: http://ldd.lego.com/en-us/download</a:t>
            </a:r>
            <a:r>
              <a:rPr lang="en-US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6059" lvl="1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226059" lvl="0" marL="342900" rtl="1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ell phone&#10;&#10;Description generated with very high confidence" id="123" name="Google Shape;1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322" y="1582594"/>
            <a:ext cx="4342396" cy="433795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52400" y="2553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Генерація HTML з файлів .LXF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5468577" y="1843244"/>
            <a:ext cx="25422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306021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33581"/>
              <a:buFont typeface="Arial"/>
              <a:buChar char="◼"/>
            </a:pPr>
            <a:r>
              <a:rPr lang="en-US" sz="211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Виберіть режим «Guide Mode» з правого краю</a:t>
            </a:r>
            <a:r>
              <a:rPr lang="en-US" sz="2900">
                <a:solidFill>
                  <a:schemeClr val="dk1"/>
                </a:solidFill>
              </a:rPr>
              <a:t> 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714" lvl="0" marL="3060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7192"/>
              <a:buFont typeface="Arial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206100" lvl="0" marL="306000" rtl="0" algn="l">
              <a:lnSpc>
                <a:spcPct val="120000"/>
              </a:lnSpc>
              <a:spcBef>
                <a:spcPts val="942"/>
              </a:spcBef>
              <a:spcAft>
                <a:spcPts val="0"/>
              </a:spcAft>
              <a:buSzPct val="77487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306030" lvl="0" marL="306000" rtl="0" algn="l">
              <a:lnSpc>
                <a:spcPct val="120000"/>
              </a:lnSpc>
              <a:spcBef>
                <a:spcPts val="942"/>
              </a:spcBef>
              <a:spcAft>
                <a:spcPts val="0"/>
              </a:spcAft>
              <a:buSzPct val="97192"/>
              <a:buFont typeface="Arial"/>
              <a:buChar char="◼"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9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Виберіть кнопку HTML ліворуч</a:t>
            </a:r>
            <a:r>
              <a:rPr lang="en-US" sz="2900">
                <a:solidFill>
                  <a:schemeClr val="dk1"/>
                </a:solidFill>
              </a:rPr>
              <a:t> </a:t>
            </a:r>
            <a:endParaRPr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714" lvl="0" marL="306000" rtl="0" algn="l">
              <a:lnSpc>
                <a:spcPct val="120000"/>
              </a:lnSpc>
              <a:spcBef>
                <a:spcPts val="942"/>
              </a:spcBef>
              <a:spcAft>
                <a:spcPts val="0"/>
              </a:spcAft>
              <a:buSzPct val="97192"/>
              <a:buFont typeface="Arial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206100" lvl="0" marL="306000" rtl="0" algn="l">
              <a:lnSpc>
                <a:spcPct val="120000"/>
              </a:lnSpc>
              <a:spcBef>
                <a:spcPts val="942"/>
              </a:spcBef>
              <a:spcAft>
                <a:spcPts val="0"/>
              </a:spcAft>
              <a:buSzPct val="77487"/>
              <a:buNone/>
            </a:pPr>
            <a:r>
              <a:t/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indent="-306030" lvl="0" marL="306000" rtl="0" algn="l">
              <a:lnSpc>
                <a:spcPct val="120000"/>
              </a:lnSpc>
              <a:spcBef>
                <a:spcPts val="942"/>
              </a:spcBef>
              <a:spcAft>
                <a:spcPts val="0"/>
              </a:spcAft>
              <a:buSzPct val="97192"/>
              <a:buFont typeface="Arial"/>
              <a:buChar char="◼"/>
            </a:pPr>
            <a:r>
              <a:rPr lang="en-US" sz="2900">
                <a:latin typeface="Arial"/>
                <a:ea typeface="Arial"/>
                <a:cs typeface="Arial"/>
                <a:sym typeface="Arial"/>
              </a:rPr>
              <a:t> Подальші інструкції знаходяться в самій програмі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4628" y="3114229"/>
            <a:ext cx="618885" cy="629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4613" y="1913491"/>
            <a:ext cx="571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oy, LEGO&#10;&#10;Description generated with very high confidence" id="139" name="Google Shape;13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772" y="1648666"/>
            <a:ext cx="4778771" cy="317453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4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41" name="Google Shape;141;p4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 txBox="1"/>
          <p:nvPr>
            <p:ph idx="1" type="body"/>
          </p:nvPr>
        </p:nvSpPr>
        <p:spPr>
          <a:xfrm>
            <a:off x="457200" y="1546025"/>
            <a:ext cx="8229600" cy="4580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Остання сторінка інструкції зі складання містить перелік деталей</a:t>
            </a:r>
            <a:r>
              <a:rPr lang="en-US" sz="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/>
        </p:nvSpPr>
        <p:spPr>
          <a:xfrm>
            <a:off x="6291371" y="2829212"/>
            <a:ext cx="241503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Крім того, ви можете вибрати Export BOM (список деталей) у головному меню</a:t>
            </a:r>
            <a:r>
              <a:rPr b="0" i="0" lang="en-US" sz="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5"/>
          <p:cNvPicPr preferRelativeResize="0"/>
          <p:nvPr/>
        </p:nvPicPr>
        <p:blipFill rotWithShape="1">
          <a:blip r:embed="rId3">
            <a:alphaModFix/>
          </a:blip>
          <a:srcRect b="6098" l="53004" r="3047" t="0"/>
          <a:stretch/>
        </p:blipFill>
        <p:spPr>
          <a:xfrm>
            <a:off x="6671825" y="4135830"/>
            <a:ext cx="1105823" cy="1418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ell phone&#10;&#10;Description generated with very high confidence" id="151" name="Google Shape;15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0212" y="2198380"/>
            <a:ext cx="5588677" cy="3585189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5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53" name="Google Shape;153;p5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Підготовка списку деталей</a:t>
            </a:r>
            <a:endParaRPr/>
          </a:p>
        </p:txBody>
      </p:sp>
      <p:sp>
        <p:nvSpPr>
          <p:cNvPr id="154" name="Google Shape;154;p5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/>
          <p:nvPr>
            <p:ph type="title"/>
          </p:nvPr>
        </p:nvSpPr>
        <p:spPr>
          <a:xfrm>
            <a:off x="420625" y="806400"/>
            <a:ext cx="8604504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7692"/>
              <a:buFont typeface="Gill Sans"/>
              <a:buNone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Використання LDD для створення MINDSTORMS DESIGNS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6"/>
          <p:cNvSpPr txBox="1"/>
          <p:nvPr>
            <p:ph idx="1" type="body"/>
          </p:nvPr>
        </p:nvSpPr>
        <p:spPr>
          <a:xfrm>
            <a:off x="4868405" y="2076398"/>
            <a:ext cx="4275600" cy="14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Перший крок: File—&gt;View—&gt; New Themes та виберіть MINDSTORMS</a:t>
            </a:r>
            <a:r>
              <a:rPr lang="en-US" sz="500">
                <a:solidFill>
                  <a:schemeClr val="dk1"/>
                </a:solidFill>
              </a:rPr>
              <a:t> /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8788" y="3210429"/>
            <a:ext cx="3492500" cy="171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477" y="3362052"/>
            <a:ext cx="3192075" cy="266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6"/>
          <p:cNvSpPr txBox="1"/>
          <p:nvPr/>
        </p:nvSpPr>
        <p:spPr>
          <a:xfrm>
            <a:off x="263748" y="1996959"/>
            <a:ext cx="4604700" cy="21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Крок другий: у нижньому лівому куті натисніть кнопку «Filter Bricks by Boxes», а потім виберіть набір MINDSTORM, який ви хочете використовувати.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6"/>
          <p:cNvSpPr/>
          <p:nvPr/>
        </p:nvSpPr>
        <p:spPr>
          <a:xfrm flipH="1" rot="10800000">
            <a:off x="7191145" y="3918947"/>
            <a:ext cx="1373700" cy="300300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7" name="Google Shape;167;p6"/>
          <p:cNvSpPr/>
          <p:nvPr/>
        </p:nvSpPr>
        <p:spPr>
          <a:xfrm flipH="1" rot="10800000">
            <a:off x="1076057" y="5633999"/>
            <a:ext cx="343500" cy="391500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581188" y="1414563"/>
            <a:ext cx="800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Порада №1. Фільтрування частин допоможе визначити розташування необхідних частин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 txBox="1"/>
          <p:nvPr>
            <p:ph type="title"/>
          </p:nvPr>
        </p:nvSpPr>
        <p:spPr>
          <a:xfrm>
            <a:off x="420624" y="687475"/>
            <a:ext cx="8531352" cy="7657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Використання LDD для створення </a:t>
            </a:r>
            <a:r>
              <a:rPr lang="en-US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MINDSTORMS DESIGNS</a:t>
            </a:r>
            <a:r>
              <a:rPr lang="en-US" sz="400">
                <a:solidFill>
                  <a:schemeClr val="lt1"/>
                </a:solidFill>
              </a:rPr>
              <a:t> 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 txBox="1"/>
          <p:nvPr/>
        </p:nvSpPr>
        <p:spPr>
          <a:xfrm>
            <a:off x="420625" y="1493650"/>
            <a:ext cx="824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Порада №2. Прочитавши інструкції на веб-сайті http://ldd.lego.com/en-us/support, ви зможете краще зрозуміти програмне забезпечення</a:t>
            </a:r>
            <a:r>
              <a:rPr b="0" i="0" lang="en-US" sz="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4850" y="2587251"/>
            <a:ext cx="5742925" cy="34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"/>
          <p:cNvSpPr/>
          <p:nvPr/>
        </p:nvSpPr>
        <p:spPr>
          <a:xfrm flipH="1" rot="10800000">
            <a:off x="6127775" y="2289377"/>
            <a:ext cx="1440600" cy="792000"/>
          </a:xfrm>
          <a:prstGeom prst="rect">
            <a:avLst/>
          </a:prstGeom>
          <a:noFill/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2" name="Google Shape;182;p7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83" name="Google Shape;183;p7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7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7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/>
          <p:nvPr>
            <p:ph type="title"/>
          </p:nvPr>
        </p:nvSpPr>
        <p:spPr>
          <a:xfrm>
            <a:off x="581192" y="687475"/>
            <a:ext cx="7989752" cy="5967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Додаткові поради</a:t>
            </a:r>
            <a:r>
              <a:rPr lang="en-US" sz="7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 txBox="1"/>
          <p:nvPr>
            <p:ph idx="1" type="body"/>
          </p:nvPr>
        </p:nvSpPr>
        <p:spPr>
          <a:xfrm>
            <a:off x="448091" y="1505583"/>
            <a:ext cx="8238707" cy="4353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05999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342"/>
              <a:buFont typeface="Arial"/>
              <a:buChar char="◼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Віртуальне вступне відео з Robotics Toolkit</a:t>
            </a:r>
            <a:r>
              <a:rPr lang="en-US" sz="7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342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0234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https://youtu.be/F0bunR-iBHU?list=PLH3wHnw9b170XP7HkZ6wc-FNl_7kxZOyo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0234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https://youtu.be/-IaTwfQXmY0?list=PLH3wHnw9b170XP7HkZ6wc-FNl_7kxZOyo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212527" lvl="0" marL="306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66306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05999" lvl="0" marL="306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02342"/>
              <a:buFont typeface="Arial"/>
              <a:buChar char="◼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Відео</a:t>
            </a:r>
            <a:r>
              <a:rPr lang="en-US" sz="1900">
                <a:solidFill>
                  <a:schemeClr val="dk1"/>
                </a:solidFill>
              </a:rPr>
              <a:t> </a:t>
            </a:r>
            <a:r>
              <a:rPr lang="en-US" sz="19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від Isaac Lloyd</a:t>
            </a:r>
            <a:endParaRPr sz="1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02342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0234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https://youtu.be/X4c7Q0W4cDI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56800" lvl="1" marL="6300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ct val="102342"/>
              <a:buFont typeface="Arial"/>
              <a:buChar char="◼"/>
            </a:pPr>
            <a:r>
              <a:rPr lang="en-US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https://youtu.be/p-UBj76eEGA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194" name="Google Shape;194;p8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0" y="1029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304800" y="407720"/>
            <a:ext cx="65" cy="251359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 txBox="1"/>
          <p:nvPr>
            <p:ph type="title"/>
          </p:nvPr>
        </p:nvSpPr>
        <p:spPr>
          <a:xfrm>
            <a:off x="581192" y="687475"/>
            <a:ext cx="79899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Обмеження щодо застосування  LLD</a:t>
            </a:r>
            <a:r>
              <a:rPr lang="en-US" sz="700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9"/>
          <p:cNvSpPr txBox="1"/>
          <p:nvPr>
            <p:ph idx="1" type="body"/>
          </p:nvPr>
        </p:nvSpPr>
        <p:spPr>
          <a:xfrm>
            <a:off x="457200" y="1514475"/>
            <a:ext cx="8245500" cy="4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0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Інструкції зі складання заплутують і в багатьох випадках незрозумілі</a:t>
            </a:r>
            <a:r>
              <a:rPr lang="en-US" sz="700">
                <a:solidFill>
                  <a:schemeClr val="dk1"/>
                </a:solidFill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Неможливо встановити  </a:t>
            </a:r>
            <a:r>
              <a:rPr lang="en-US" sz="2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інструкції зі складання</a:t>
            </a:r>
            <a:r>
              <a:rPr lang="en-US" sz="700">
                <a:solidFill>
                  <a:schemeClr val="dk1"/>
                </a:solidFill>
              </a:rPr>
              <a:t>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Деяким роботам, створеним у реальному світі, важко працювати у віртуальному середовищі</a:t>
            </a:r>
            <a:r>
              <a:rPr lang="en-US" sz="7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6000" lvl="0" marL="3060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Font typeface="Arial"/>
              <a:buChar char="◼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Пневматичні трубки, гумки та інші елементи важко з’єднуються один з одним у програмному забезпеченні</a:t>
            </a:r>
            <a:r>
              <a:rPr lang="en-US" sz="7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9"/>
          <p:cNvSpPr txBox="1"/>
          <p:nvPr>
            <p:ph idx="11" type="ftr"/>
          </p:nvPr>
        </p:nvSpPr>
        <p:spPr>
          <a:xfrm>
            <a:off x="581192" y="6387916"/>
            <a:ext cx="487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© 2018, FLL Tutorials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152400" y="2553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0" y="102920"/>
            <a:ext cx="0" cy="2514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9"/>
          <p:cNvSpPr txBox="1"/>
          <p:nvPr/>
        </p:nvSpPr>
        <p:spPr>
          <a:xfrm>
            <a:off x="4140008" y="6387916"/>
            <a:ext cx="4811968" cy="47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Переведено на українську мову групою Neve Hadassah Atid Plus, ІЗРАЇЛЬ #1708</a:t>
            </a:r>
            <a:endParaRPr b="0" i="0" sz="1400" u="none" cap="none" strike="noStrike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