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  <p:sldMasterId id="2147483672" r:id="rId6"/>
    <p:sldMasterId id="2147483684" r:id="rId7"/>
    <p:sldMasterId id="214748369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6858000" cx="9144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Arial Black"/>
      <p:regular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fXVhnCYKyFEHRe/cdmbqyfZC1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ArialBlack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GillSans-bold.fntdata"/><Relationship Id="rId23" Type="http://schemas.openxmlformats.org/officeDocument/2006/relationships/font" Target="fonts/GillSans-regular.fntdata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381522" y="6269672"/>
            <a:ext cx="6423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57200" y="1574800"/>
            <a:ext cx="38775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30" name="Google Shape;130;p25"/>
          <p:cNvSpPr txBox="1"/>
          <p:nvPr>
            <p:ph idx="2" type="body"/>
          </p:nvPr>
        </p:nvSpPr>
        <p:spPr>
          <a:xfrm>
            <a:off x="4886923" y="1574800"/>
            <a:ext cx="38157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131" name="Google Shape;131;p2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6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9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0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3" name="Google Shape;163;p3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 rot="5400000">
            <a:off x="2393156" y="-183356"/>
            <a:ext cx="4373563" cy="824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1132517" y="3427224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4" name="Google Shape;194;p3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1" type="ftr"/>
          </p:nvPr>
        </p:nvSpPr>
        <p:spPr>
          <a:xfrm>
            <a:off x="457200" y="6492875"/>
            <a:ext cx="3945988" cy="282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EV3Lessons.com" id="200" name="Google Shape;20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0896" y="400415"/>
            <a:ext cx="7741243" cy="2875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>
            <p:ph type="ctrTitle"/>
          </p:nvPr>
        </p:nvSpPr>
        <p:spPr>
          <a:xfrm>
            <a:off x="502903" y="5741850"/>
            <a:ext cx="8117227" cy="602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 Black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Sanjay and Arvind Seshan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6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3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457200" y="1574800"/>
            <a:ext cx="38775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21" name="Google Shape;221;p37"/>
          <p:cNvSpPr txBox="1"/>
          <p:nvPr>
            <p:ph idx="2" type="body"/>
          </p:nvPr>
        </p:nvSpPr>
        <p:spPr>
          <a:xfrm>
            <a:off x="4886923" y="1574800"/>
            <a:ext cx="38157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222" name="Google Shape;222;p3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29" name="Google Shape;229;p38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8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31" name="Google Shape;231;p3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0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12/7/2022</a:t>
            </a:r>
            <a:endParaRPr sz="9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sz="900" cap="non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9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245" name="Google Shape;245;p41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46" name="Google Shape;246;p4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1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41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2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54" name="Google Shape;254;p4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2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1" type="body"/>
          </p:nvPr>
        </p:nvSpPr>
        <p:spPr>
          <a:xfrm rot="5400000">
            <a:off x="2393156" y="-183356"/>
            <a:ext cx="4373563" cy="824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4"/>
          <p:cNvSpPr txBox="1"/>
          <p:nvPr>
            <p:ph idx="12" type="sldNum"/>
          </p:nvPr>
        </p:nvSpPr>
        <p:spPr>
          <a:xfrm rot="-5400000">
            <a:off x="8227377" y="5885497"/>
            <a:ext cx="1315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2" name="Google Shape;292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5" name="Google Shape;305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7" name="Google Shape;307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23" name="Google Shape;323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24" name="Google Shape;324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1" name="Google Shape;331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ctr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58"/>
          <p:cNvSpPr txBox="1"/>
          <p:nvPr>
            <p:ph idx="1" type="subTitle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1" name="Google Shape;361;p5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5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8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58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8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8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8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8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8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59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9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8381522" y="6269672"/>
            <a:ext cx="6423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 Black"/>
              <a:buNone/>
              <a:defRPr b="0"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457200" y="228601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0" sz="2000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9" name="Google Shape;379;p60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60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60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457200" y="1574800"/>
            <a:ext cx="387752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5" name="Google Shape;385;p61"/>
          <p:cNvSpPr txBox="1"/>
          <p:nvPr>
            <p:ph idx="2" type="body"/>
          </p:nvPr>
        </p:nvSpPr>
        <p:spPr>
          <a:xfrm>
            <a:off x="4886923" y="1574800"/>
            <a:ext cx="381575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86" name="Google Shape;386;p6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6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61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2"/>
          <p:cNvSpPr txBox="1"/>
          <p:nvPr>
            <p:ph idx="1" type="body"/>
          </p:nvPr>
        </p:nvSpPr>
        <p:spPr>
          <a:xfrm>
            <a:off x="1627632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2" name="Google Shape;392;p62"/>
          <p:cNvSpPr txBox="1"/>
          <p:nvPr>
            <p:ph idx="2" type="body"/>
          </p:nvPr>
        </p:nvSpPr>
        <p:spPr>
          <a:xfrm>
            <a:off x="1627632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93" name="Google Shape;393;p62"/>
          <p:cNvSpPr txBox="1"/>
          <p:nvPr>
            <p:ph idx="3" type="body"/>
          </p:nvPr>
        </p:nvSpPr>
        <p:spPr>
          <a:xfrm>
            <a:off x="5093208" y="1572768"/>
            <a:ext cx="329184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4" name="Google Shape;394;p62"/>
          <p:cNvSpPr txBox="1"/>
          <p:nvPr>
            <p:ph idx="4" type="body"/>
          </p:nvPr>
        </p:nvSpPr>
        <p:spPr>
          <a:xfrm>
            <a:off x="5093208" y="2259366"/>
            <a:ext cx="32918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95" name="Google Shape;395;p62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62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62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6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6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63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4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4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09" name="Google Shape;409;p65"/>
          <p:cNvSpPr txBox="1"/>
          <p:nvPr>
            <p:ph idx="2" type="body"/>
          </p:nvPr>
        </p:nvSpPr>
        <p:spPr>
          <a:xfrm>
            <a:off x="457200" y="1600200"/>
            <a:ext cx="3008313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10" name="Google Shape;410;p65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65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5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65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6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6"/>
          <p:cNvSpPr/>
          <p:nvPr>
            <p:ph idx="2" type="pic"/>
          </p:nvPr>
        </p:nvSpPr>
        <p:spPr>
          <a:xfrm>
            <a:off x="-1" y="0"/>
            <a:ext cx="9000877" cy="484632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17" name="Google Shape;417;p66"/>
          <p:cNvSpPr txBox="1"/>
          <p:nvPr>
            <p:ph idx="1" type="body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18" name="Google Shape;418;p66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6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6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1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66"/>
          <p:cNvSpPr txBox="1"/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6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7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7"/>
          <p:cNvSpPr txBox="1"/>
          <p:nvPr>
            <p:ph idx="1" type="body"/>
          </p:nvPr>
        </p:nvSpPr>
        <p:spPr>
          <a:xfrm rot="5400000">
            <a:off x="2393156" y="-183356"/>
            <a:ext cx="4373563" cy="8245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6" name="Google Shape;426;p6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6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7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6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68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8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8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8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3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33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3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  <a:defRPr b="0" i="0" sz="36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57"/>
          <p:cNvSpPr txBox="1"/>
          <p:nvPr>
            <p:ph idx="10" type="dt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57"/>
          <p:cNvSpPr txBox="1"/>
          <p:nvPr>
            <p:ph idx="11" type="ftr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57"/>
          <p:cNvSpPr txBox="1"/>
          <p:nvPr>
            <p:ph idx="12" type="sldNum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57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7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7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7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7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Relationship Id="rId5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/>
              <a:t>ПАСИВНІ ПРИКЛАДЕННЯ</a:t>
            </a:r>
            <a:endParaRPr/>
          </a:p>
        </p:txBody>
      </p:sp>
      <p:sp>
        <p:nvSpPr>
          <p:cNvPr id="440" name="Google Shape;440;p1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SESHAN BROTHERS</a:t>
            </a:r>
            <a:endParaRPr/>
          </a:p>
        </p:txBody>
      </p:sp>
      <p:sp>
        <p:nvSpPr>
          <p:cNvPr id="441" name="Google Shape;441;p1"/>
          <p:cNvSpPr txBox="1"/>
          <p:nvPr/>
        </p:nvSpPr>
        <p:spPr>
          <a:xfrm>
            <a:off x="608725" y="5766100"/>
            <a:ext cx="79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1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6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ЩО ТАКЕ ВЛОЖЕННЯ?</a:t>
            </a:r>
            <a:endParaRPr/>
          </a:p>
        </p:txBody>
      </p:sp>
      <p:sp>
        <p:nvSpPr>
          <p:cNvPr id="447" name="Google Shape;447;p2"/>
          <p:cNvSpPr txBox="1"/>
          <p:nvPr>
            <p:ph idx="1" type="body"/>
          </p:nvPr>
        </p:nvSpPr>
        <p:spPr>
          <a:xfrm>
            <a:off x="457199" y="1752600"/>
            <a:ext cx="4560571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27126" lvl="0" marL="342900" rtl="0" algn="l">
              <a:spcBef>
                <a:spcPts val="1104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US"/>
              <a:t>Механізм, який ви створюєте, який може допомогти вашому роботу виконати завдання (наприклад, підняти предмет, скинути його)</a:t>
            </a:r>
            <a:endParaRPr/>
          </a:p>
          <a:p>
            <a:pPr indent="-327126" lvl="0" marL="342900" rtl="0" algn="l">
              <a:spcBef>
                <a:spcPts val="1104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US"/>
              <a:t>Цей механізм «прикріплений» до базового робота</a:t>
            </a:r>
            <a:endParaRPr/>
          </a:p>
          <a:p>
            <a:pPr indent="-327126" lvl="0" marL="342900" rtl="0" algn="l">
              <a:spcBef>
                <a:spcPts val="1104"/>
              </a:spcBef>
              <a:spcAft>
                <a:spcPts val="0"/>
              </a:spcAft>
              <a:buSzPct val="91999"/>
              <a:buFont typeface="Arial"/>
              <a:buChar char="•"/>
            </a:pPr>
            <a:r>
              <a:rPr lang="en-US"/>
              <a:t>Для робота-змагання мета полягає в тому, щоб розробити вкладення, які постійно працюють щоразу та які легко додавати/видаляти</a:t>
            </a:r>
            <a:endParaRPr/>
          </a:p>
          <a:p>
            <a:pPr indent="-327126" lvl="0" marL="342900" rtl="0" algn="l">
              <a:spcBef>
                <a:spcPts val="1104"/>
              </a:spcBef>
              <a:spcAft>
                <a:spcPts val="0"/>
              </a:spcAft>
              <a:buSzPct val="91999"/>
              <a:buChar char="•"/>
            </a:pPr>
            <a:r>
              <a:t/>
            </a:r>
            <a:endParaRPr/>
          </a:p>
        </p:txBody>
      </p:sp>
      <p:sp>
        <p:nvSpPr>
          <p:cNvPr id="448" name="Google Shape;448;p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449" name="Google Shape;4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082" y="1752600"/>
            <a:ext cx="328930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"/>
          <p:cNvSpPr txBox="1"/>
          <p:nvPr/>
        </p:nvSpPr>
        <p:spPr>
          <a:xfrm>
            <a:off x="4838425" y="6198950"/>
            <a:ext cx="42573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2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"/>
          <p:cNvSpPr txBox="1"/>
          <p:nvPr>
            <p:ph type="title"/>
          </p:nvPr>
        </p:nvSpPr>
        <p:spPr>
          <a:xfrm>
            <a:off x="433175" y="1213725"/>
            <a:ext cx="692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US"/>
              <a:t>ПАСИВ ПРОТИ ПОТУЖНОГО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456" name="Google Shape;456;p3"/>
          <p:cNvSpPr txBox="1"/>
          <p:nvPr>
            <p:ph idx="1" type="body"/>
          </p:nvPr>
        </p:nvSpPr>
        <p:spPr>
          <a:xfrm>
            <a:off x="506549" y="1465118"/>
            <a:ext cx="41256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90220" lvl="0" marL="342900" rtl="0" algn="l">
              <a:spcBef>
                <a:spcPts val="1050"/>
              </a:spcBef>
              <a:spcAft>
                <a:spcPts val="0"/>
              </a:spcAft>
              <a:buSzPct val="157714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Пасивні пристрої не потребують зовнішнього живлення. Зазвичай вони працюють на основі руху робота або простого використання сили тяжіння.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90220" lvl="0" marL="342900" rtl="0" algn="l">
              <a:spcBef>
                <a:spcPts val="1050"/>
              </a:spcBef>
              <a:spcAft>
                <a:spcPts val="0"/>
              </a:spcAft>
              <a:buSzPct val="157714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Цей урок охоплює деякі прості типи пасивних прихильностей</a:t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spcBef>
                <a:spcPts val="105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74453" lvl="0" marL="3060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ct val="157714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Насадки з електроприводом потребують певного типу джерела живлення. Це включає в себе енергію від двигунів, пневматики та інших джерел.</a:t>
            </a:r>
            <a:endParaRPr/>
          </a:p>
          <a:p>
            <a:pPr indent="-189160" lvl="1" marL="630000" rtl="0" algn="l">
              <a:spcBef>
                <a:spcPts val="100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</p:txBody>
      </p:sp>
      <p:sp>
        <p:nvSpPr>
          <p:cNvPr id="457" name="Google Shape;457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458" name="Google Shape;4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8220" y="4295054"/>
            <a:ext cx="3094065" cy="139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0694" y="1524318"/>
            <a:ext cx="2869118" cy="1976717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"/>
          <p:cNvSpPr txBox="1"/>
          <p:nvPr/>
        </p:nvSpPr>
        <p:spPr>
          <a:xfrm>
            <a:off x="4838425" y="6198950"/>
            <a:ext cx="42573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2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"/>
          <p:cNvSpPr txBox="1"/>
          <p:nvPr>
            <p:ph type="title"/>
          </p:nvPr>
        </p:nvSpPr>
        <p:spPr>
          <a:xfrm>
            <a:off x="730700" y="743550"/>
            <a:ext cx="79899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ОДНОСТОРОННЯ ВОРОТА АБО ЗАВІСКА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id="466" name="Google Shape;46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8" y="3680516"/>
            <a:ext cx="7989752" cy="301818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sp>
        <p:nvSpPr>
          <p:cNvPr id="468" name="Google Shape;468;p4"/>
          <p:cNvSpPr txBox="1"/>
          <p:nvPr/>
        </p:nvSpPr>
        <p:spPr>
          <a:xfrm>
            <a:off x="518158" y="1649067"/>
            <a:ext cx="50292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highlight>
                  <a:srgbClr val="F8F9FA"/>
                </a:highlight>
              </a:rPr>
              <a:t>Пасивне кріплення, яке пропускає предмети всередину, але не назовні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100">
                <a:solidFill>
                  <a:srgbClr val="202124"/>
                </a:solidFill>
                <a:highlight>
                  <a:srgbClr val="F8F9FA"/>
                </a:highlight>
              </a:rPr>
              <a:t>Використовує силу тяжіння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556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100">
                <a:solidFill>
                  <a:srgbClr val="202124"/>
                </a:solidFill>
                <a:highlight>
                  <a:srgbClr val="F8F9FA"/>
                </a:highlight>
              </a:rPr>
              <a:t>Можна змінити на будь-який розмір</a:t>
            </a: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69" name="Google Shape;46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629" y="1649067"/>
            <a:ext cx="2220321" cy="166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"/>
          <p:cNvSpPr txBox="1"/>
          <p:nvPr/>
        </p:nvSpPr>
        <p:spPr>
          <a:xfrm>
            <a:off x="4798950" y="6242050"/>
            <a:ext cx="42573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2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"/>
          <p:cNvSpPr txBox="1"/>
          <p:nvPr>
            <p:ph type="title"/>
          </p:nvPr>
        </p:nvSpPr>
        <p:spPr>
          <a:xfrm>
            <a:off x="711425" y="668775"/>
            <a:ext cx="79899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СПРОБУЙТЕ СТВОРИТИ ОДИН…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476" name="Google Shape;476;p5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477" name="Google Shape;477;p5"/>
          <p:cNvPicPr preferRelativeResize="0"/>
          <p:nvPr/>
        </p:nvPicPr>
        <p:blipFill rotWithShape="1">
          <a:blip r:embed="rId3">
            <a:alphaModFix/>
          </a:blip>
          <a:srcRect b="-4217" l="0" r="0" t="-161"/>
          <a:stretch/>
        </p:blipFill>
        <p:spPr>
          <a:xfrm>
            <a:off x="79322" y="1579138"/>
            <a:ext cx="1964268" cy="250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1988" y="1387340"/>
            <a:ext cx="4334933" cy="32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528" y="4282136"/>
            <a:ext cx="3357506" cy="2518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62148" y="4261168"/>
            <a:ext cx="2888316" cy="216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16130" y="4202702"/>
            <a:ext cx="2382563" cy="178692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482" name="Google Shape;48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1970" y="1552808"/>
            <a:ext cx="3290885" cy="1415272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"/>
          <p:cNvSpPr txBox="1"/>
          <p:nvPr/>
        </p:nvSpPr>
        <p:spPr>
          <a:xfrm>
            <a:off x="4789100" y="6198950"/>
            <a:ext cx="42573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2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"/>
          <p:cNvSpPr txBox="1"/>
          <p:nvPr>
            <p:ph type="title"/>
          </p:nvPr>
        </p:nvSpPr>
        <p:spPr>
          <a:xfrm>
            <a:off x="581200" y="687475"/>
            <a:ext cx="7989600" cy="8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t/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КАРАБІН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pic>
        <p:nvPicPr>
          <p:cNvPr id="489" name="Google Shape;48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6" y="3109648"/>
            <a:ext cx="8239125" cy="344632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sp>
        <p:nvSpPr>
          <p:cNvPr id="491" name="Google Shape;491;p6"/>
          <p:cNvSpPr txBox="1"/>
          <p:nvPr/>
        </p:nvSpPr>
        <p:spPr>
          <a:xfrm>
            <a:off x="457200" y="1550825"/>
            <a:ext cx="47838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900">
                <a:solidFill>
                  <a:srgbClr val="202124"/>
                </a:solidFill>
                <a:highlight>
                  <a:srgbClr val="F8F9FA"/>
                </a:highlight>
              </a:rPr>
              <a:t>Пасивне кріплення, яке пропускає предмети всередину, але не назовні</a:t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900">
                <a:solidFill>
                  <a:srgbClr val="202124"/>
                </a:solidFill>
                <a:highlight>
                  <a:srgbClr val="F8F9FA"/>
                </a:highlight>
              </a:rPr>
              <a:t>Можна зробити за допомогою сили тяжіння або за допомогою гумок</a:t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900">
                <a:solidFill>
                  <a:srgbClr val="202124"/>
                </a:solidFill>
                <a:highlight>
                  <a:srgbClr val="F8F9FA"/>
                </a:highlight>
              </a:rPr>
              <a:t>Можна змінити на будь-який розмір</a:t>
            </a:r>
            <a:endParaRPr sz="19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73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92" name="Google Shape;4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2822" y="1559923"/>
            <a:ext cx="1480799" cy="1632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Diamond MiniWire Carabiner 0" id="493" name="Google Shape;49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41109" y="1566618"/>
            <a:ext cx="1001785" cy="1591283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"/>
          <p:cNvSpPr txBox="1"/>
          <p:nvPr/>
        </p:nvSpPr>
        <p:spPr>
          <a:xfrm>
            <a:off x="4808825" y="6123650"/>
            <a:ext cx="42573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2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"/>
          <p:cNvSpPr txBox="1"/>
          <p:nvPr>
            <p:ph type="title"/>
          </p:nvPr>
        </p:nvSpPr>
        <p:spPr>
          <a:xfrm>
            <a:off x="659100" y="687450"/>
            <a:ext cx="79899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СПРОБУЙТЕ СТВОРИТИ ОДИН…</a:t>
            </a:r>
            <a:endParaRPr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0" name="Google Shape;500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501" name="Google Shape;5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672" y="4133208"/>
            <a:ext cx="2461847" cy="184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519" y="4314677"/>
            <a:ext cx="1977492" cy="166353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503" name="Google Shape;5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7316" y="4088854"/>
            <a:ext cx="2580125" cy="193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000371"/>
            <a:ext cx="2469603" cy="185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4112" y="1392113"/>
            <a:ext cx="1950881" cy="225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16668" y="1639047"/>
            <a:ext cx="2137276" cy="189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9099" y="1567872"/>
            <a:ext cx="2057401" cy="189715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7"/>
          <p:cNvSpPr txBox="1"/>
          <p:nvPr/>
        </p:nvSpPr>
        <p:spPr>
          <a:xfrm>
            <a:off x="2297289" y="6036660"/>
            <a:ext cx="47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За потреби додайте гумки на втулки</a:t>
            </a:r>
            <a:endParaRPr/>
          </a:p>
        </p:txBody>
      </p:sp>
      <p:sp>
        <p:nvSpPr>
          <p:cNvPr id="509" name="Google Shape;509;p7"/>
          <p:cNvSpPr txBox="1"/>
          <p:nvPr/>
        </p:nvSpPr>
        <p:spPr>
          <a:xfrm>
            <a:off x="4807450" y="6387925"/>
            <a:ext cx="4257300" cy="5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8781" lvl="0" marL="306000" marR="0" rtl="0" algn="r">
              <a:lnSpc>
                <a:spcPct val="100000"/>
              </a:lnSpc>
              <a:spcBef>
                <a:spcPts val="110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D3D3D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 ІЗРАЇЛЬ  #1708</a:t>
            </a:r>
            <a:endParaRPr sz="1200">
              <a:solidFill>
                <a:srgbClr val="3D3D3D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3800"/>
              <a:t>творці</a:t>
            </a:r>
            <a:endParaRPr sz="4400"/>
          </a:p>
        </p:txBody>
      </p:sp>
      <p:sp>
        <p:nvSpPr>
          <p:cNvPr id="516" name="Google Shape;516;p8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Цей посібник створили Санджай Сешан і Арвінд Сешан</a:t>
            </a:r>
            <a:endParaRPr sz="2500"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-142424" lvl="0" marL="30600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Переведено на українську мову групою Neve Hadassah Atid Plus ІЗРАЇЛЬ  #1708</a:t>
            </a:r>
            <a:endParaRPr sz="2500"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Більше уроків на www.ev3lessons.com і www.flltutorials.com</a:t>
            </a:r>
            <a:endParaRPr sz="2500"/>
          </a:p>
          <a:p>
            <a:pPr indent="-142424" lvl="0" marL="30600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/>
          </a:p>
        </p:txBody>
      </p:sp>
      <p:sp>
        <p:nvSpPr>
          <p:cNvPr id="517" name="Google Shape;517;p8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sp>
        <p:nvSpPr>
          <p:cNvPr id="518" name="Google Shape;518;p8"/>
          <p:cNvSpPr/>
          <p:nvPr/>
        </p:nvSpPr>
        <p:spPr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519" name="Google Shape;519;p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0637" y="4630525"/>
            <a:ext cx="2161449" cy="761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