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5"/>
  </p:notesMasterIdLst>
  <p:handoutMasterIdLst>
    <p:handoutMasterId r:id="rId16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9919" autoAdjust="0"/>
    <p:restoredTop sz="91479"/>
  </p:normalViewPr>
  <p:slideViewPr>
    <p:cSldViewPr snapToGrid="0" snapToObjects="1">
      <p:cViewPr varScale="1">
        <p:scale>
          <a:sx n="100" d="100"/>
          <a:sy n="100" d="100"/>
        </p:scale>
        <p:origin x="160" y="3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10/27/22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7504-4963-CD41-ACAC-5C6900A6DF20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88E-4844-4A49-ADF5-4ACECF47B7A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81-F994-9B40-A7EB-AFD31A62D23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787E-799D-CE44-87D8-A6DC99BB643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704-2CAA-7A48-A9F9-FFFBB8A095E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FC13-6EC4-0D4C-B7D9-35A376760E26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B76-9F9F-F54D-9850-245426D8E8B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8C1-9C3B-D845-B8CA-5A4FC866D566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E643-3764-5E4B-896A-6794DE4A77E3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2A-D72E-884C-9434-5EC0445AB235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3150-9E4F-754C-9970-73BEDA88D8C1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F6E-6D9F-B547-BDDF-5AC239EE5CE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C7DA-8F5C-A84D-95C3-3BCEE408939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346B-60F2-4945-8E37-6DF8792C736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B21-0BAE-0545-807D-93D73B7B8BD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8A-68DD-0149-BE74-72F5108DDF9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98FE-551F-A44A-84CB-313A5132E58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0FAE-47D2-124A-AFD2-85CDA513A215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C7B-F1C1-AF42-A60A-28606BE14A8D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0FB3-6E90-8E4D-9628-48D8509A3310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8B85-50CE-244A-B82E-8EE865EF10B6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8395-FD04-4F44-BA5D-CD8FCADFF310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ACA9-7585-B149-9CE8-5DC97F2F00B7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CCB4-93F7-0A4A-8AEF-DEB5176EDB66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4A38-02FD-7344-B521-C15E26A45986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6ECD-5B6B-B545-B35A-1DE812D8D2A2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C98-937C-9342-8AB0-AE80A02A813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58DD-C9D6-4F43-B9FA-4E1587E4C20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72C5-4977-3148-AA45-49731A9D80E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A1AF-8E49-C14F-AF33-9B843E19E431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CB0-35A9-EF46-8EDF-E4F235553098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C007-C4DF-634B-851F-482C234EE148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F1B6-8339-5044-901F-0E100BD173ED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170-AEFF-4E49-9B8E-E1F03DAA0147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44A5-519A-1A47-B575-54480F22DC8A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93-BE9F-3A41-9134-79AFCE84AF8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B54-0E97-0341-A4EB-2D0014B1026A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DDF-05A3-644B-9E93-8CC0312CC45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DC75-213E-5440-BB54-1CC6137B0823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B6D-72EE-1346-A5FE-EC8432290BF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113-9C33-CD40-84B7-8C96802F097C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FA94-4238-5A44-96EC-9FCB4A8A4368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3BD2-4D53-1445-81FE-66343B5AB749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43F5-443B-1646-B543-3CAB7ED8E736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FBC-DE70-854D-BBF9-C0404E51F245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3EE-D541-FE47-878C-43855134A59C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CE0-D7D0-EE4D-B95B-5AF1A18ED006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2D6F-07AA-D844-A623-BED5C2B705F2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F292-DAB6-FB4A-9A59-3C50229397F1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F3FC-4B67-7F43-9076-38E9AA32A50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9778-136B-F147-A84A-8B3BDED36827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02D-CC49-6C4F-9D50-B68239FF73A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D0B4-1627-FB46-8B89-D98A12C044B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8E8E-4919-B043-9863-851593F93B44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7FF-6D92-C842-B195-EC9679B66DB0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DE40-2AB0-9340-82CA-59280B652943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8DE-4CDD-D048-A5B2-46F8A6728689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FAD-0C9E-294B-91D0-05EEB02660D4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038-DF1D-C34B-8203-DA4C865391C9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5B3-DC8E-1F4A-AE25-1AAE603AC5F0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8ECB-AF92-8E49-B5E6-34DB502EF77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BEB-194B-964F-9B15-0ABECDD4A489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F60-0323-9348-A627-F1F6CD9BE82E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B94791-B359-0A44-82D5-91764EE5778F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8B0223-235E-8B40-A554-D465D0B6B5B3}" type="datetime1">
              <a:rPr lang="en-US" smtClean="0"/>
              <a:t>10/27/22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10/27/22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60E-3D12-F24E-A4FC-C2772A18AAC7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0E58177-767C-994E-AAC2-8AA293CDAF94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B79F894-9209-A440-AD8D-FBEA72928294}" type="datetime1">
              <a:rPr lang="en-US" smtClean="0"/>
              <a:t>10/27/22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FF529D-15A0-8745-9D2C-768BBFA239C7}" type="datetime1">
              <a:rPr lang="en-US" smtClean="0"/>
              <a:t>10/27/22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0558FC-61AD-5F43-B268-C9F819A3A62E}" type="datetime1">
              <a:rPr lang="en-US" smtClean="0"/>
              <a:t>10/27/22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1F943-A4FD-0146-AEF4-3F997E89295B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423B662-A076-7F45-A604-C2A22657A7A6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4CC9115-2E68-BC43-B14A-5BCDAA014518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439239-7B78-FE48-9278-E072C605C61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3077-E88D-794E-8ED9-85D4CF9B09E5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EA20-C416-1D46-B12A-206F8BF2BA09}" type="datetime1">
              <a:rPr lang="en-US" smtClean="0"/>
              <a:t>10/27/22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F267CA-E88D-F141-A66A-28F1D17EFB81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BE6EE9B-D66B-7149-8775-B57DA9BC241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C832-D720-3A4A-A2CD-209176E0FF6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F98AC2B-095E-9E4D-B113-2D59EF8FF9BA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70DD7C-9FE2-204B-AFCE-34B12395B286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6EBF-BA36-4F45-8C51-CFBFFCA7F30B}" type="datetime1">
              <a:rPr lang="en-US" smtClean="0"/>
              <a:t>10/27/22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EEABAF-7B2C-7748-8BC1-83B06CC20A57}" type="datetime1">
              <a:rPr lang="en-US" smtClean="0"/>
              <a:t>10/27/22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ev3lesson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://www.flltutorials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Consolidated judging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consolidated judging?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201610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All regions in FIRST LEGO League should have moved to the 30-minute judging format</a:t>
            </a:r>
          </a:p>
          <a:p>
            <a:r>
              <a:rPr lang="en-US" dirty="0"/>
              <a:t>Instead of teams having to move from room-to-room, all judging happens in one room </a:t>
            </a:r>
          </a:p>
          <a:p>
            <a:pPr marL="305435" indent="-305435"/>
            <a:r>
              <a:rPr lang="en-US" dirty="0"/>
              <a:t>Your team will have a 30-minute single judging slot that covers Robot Design, Project, and Core Values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CF14A3-ECB8-E64D-A18D-93EA1A418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3DA61FB-9440-144E-ACBB-9304390F9A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791" y="3707193"/>
            <a:ext cx="5494421" cy="2463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in Consolidated judging?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Content Placeholder 12" descr="Chart&#10;&#10;Description automatically generated with low confidence">
            <a:extLst>
              <a:ext uri="{FF2B5EF4-FFF2-40B4-BE49-F238E27FC236}">
                <a16:creationId xmlns:a16="http://schemas.microsoft.com/office/drawing/2014/main" id="{C4E0A2B5-6E04-0E5B-7E79-DFD845D2B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7" y="1573410"/>
            <a:ext cx="3587879" cy="48145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4063006" y="1761893"/>
            <a:ext cx="4507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Students will enter the room, introduce themselves and then proceed to present their Innovation Project.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The session will then proceed according to the flowchart on the left.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team can transition to the next presentation on their own or the judges will keep track of the time and move the conversation to the next section.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give a 5 min presentation for Innovation Project and Robot Design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Core Values Reflection is a time for judges to ask questions. Core Values judges will be judging during the Team Welcome, Innovation Project and Robot Design as well</a:t>
            </a:r>
          </a:p>
        </p:txBody>
      </p:sp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JUDGES will fill in all three rubrics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pic>
        <p:nvPicPr>
          <p:cNvPr id="12" name="Content Placeholder 11" descr="Table&#10;&#10;Description automatically generated">
            <a:extLst>
              <a:ext uri="{FF2B5EF4-FFF2-40B4-BE49-F238E27FC236}">
                <a16:creationId xmlns:a16="http://schemas.microsoft.com/office/drawing/2014/main" id="{C2F13462-131A-A920-E7CE-3CAFD004CC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601" y="1564731"/>
            <a:ext cx="3606214" cy="2940361"/>
          </a:xfrm>
        </p:spPr>
      </p:pic>
      <p:pic>
        <p:nvPicPr>
          <p:cNvPr id="14" name="Picture 13" descr="Table&#10;&#10;Description automatically generated">
            <a:extLst>
              <a:ext uri="{FF2B5EF4-FFF2-40B4-BE49-F238E27FC236}">
                <a16:creationId xmlns:a16="http://schemas.microsoft.com/office/drawing/2014/main" id="{874DA325-FB95-AB38-3FBD-D9DD35469E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9237" y="2506143"/>
            <a:ext cx="3695870" cy="2940361"/>
          </a:xfrm>
          <a:prstGeom prst="rect">
            <a:avLst/>
          </a:prstGeom>
        </p:spPr>
      </p:pic>
      <p:pic>
        <p:nvPicPr>
          <p:cNvPr id="16" name="Picture 15" descr="Chart, bar chart&#10;&#10;Description automatically generated">
            <a:extLst>
              <a:ext uri="{FF2B5EF4-FFF2-40B4-BE49-F238E27FC236}">
                <a16:creationId xmlns:a16="http://schemas.microsoft.com/office/drawing/2014/main" id="{A1E5CE8E-0FF9-82C7-BDE1-818D94B65EE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2529" y="3842416"/>
            <a:ext cx="3695870" cy="254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 in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Be efficient. </a:t>
            </a:r>
            <a:r>
              <a:rPr lang="en-US" sz="1800" dirty="0"/>
              <a:t>Timing starts as soon as you enter the room. Since project is first, be ready to go with costumes, props, etc. Minimize set up time. 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prepared. </a:t>
            </a:r>
            <a:r>
              <a:rPr lang="en-US" sz="1800" dirty="0"/>
              <a:t>Have everything ready for Robot and Core Values Presentations so that it is quick and easy to switch to the next presentation. Consider having everything on one cart.</a:t>
            </a:r>
          </a:p>
          <a:p>
            <a:r>
              <a:rPr lang="en-US" sz="1800" dirty="0">
                <a:solidFill>
                  <a:srgbClr val="FF0000"/>
                </a:solidFill>
              </a:rPr>
              <a:t>Be ready to explain. </a:t>
            </a:r>
            <a:r>
              <a:rPr lang="en-US" sz="1800" dirty="0"/>
              <a:t>There is no robot game table. Prepare to explain your process, not show your runs. (Take a look at the lesson on </a:t>
            </a:r>
            <a:r>
              <a:rPr lang="en-US" sz="1800" dirty="0" err="1"/>
              <a:t>FLLTutorials</a:t>
            </a:r>
            <a:r>
              <a:rPr lang="en-US" sz="1800" dirty="0"/>
              <a:t> for additional tips.)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Have a plan and communicate well. </a:t>
            </a:r>
            <a:r>
              <a:rPr lang="en-US" sz="1800" dirty="0"/>
              <a:t>Make sure that you communicate everything you want to in your presentation time. Use the rubrics as your guide. </a:t>
            </a:r>
          </a:p>
          <a:p>
            <a:pPr marL="305435" indent="-305435"/>
            <a:r>
              <a:rPr lang="en-US" sz="1800" dirty="0">
                <a:solidFill>
                  <a:srgbClr val="FF0000"/>
                </a:solidFill>
              </a:rPr>
              <a:t>Leave a summary sheet if allowed. </a:t>
            </a:r>
            <a:r>
              <a:rPr lang="en-US" sz="1800" dirty="0"/>
              <a:t>If you are allowed to leave documentation, include some highlights about your robot, project and core values.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consolidated judging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Easier for teams as they do not need to find their next room</a:t>
            </a:r>
          </a:p>
          <a:p>
            <a:pPr marL="305435" indent="-305435"/>
            <a:r>
              <a:rPr lang="en-US" dirty="0"/>
              <a:t>Gives a chance for teams to get to know their judges better</a:t>
            </a:r>
            <a:endParaRPr lang="en-US" dirty="0">
              <a:solidFill>
                <a:schemeClr val="tx1"/>
              </a:solidFill>
            </a:endParaRP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Judges can evaluate throughout the session this allows judges from each core area to evaluate and ask questions. </a:t>
            </a:r>
            <a:endParaRPr lang="en-US" strike="sngStrike" dirty="0"/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During deliberations, the judges can advocate for the teams with a deeper understanding of each of the core areas</a:t>
            </a:r>
          </a:p>
          <a:p>
            <a:pPr marL="305435" indent="-305435"/>
            <a:r>
              <a:rPr lang="en-US" dirty="0">
                <a:solidFill>
                  <a:schemeClr val="tx1"/>
                </a:solidFill>
              </a:rPr>
              <a:t>Improved judging and training due to having to recruit less judges</a:t>
            </a:r>
          </a:p>
          <a:p>
            <a:r>
              <a:rPr lang="en-US" dirty="0"/>
              <a:t>Teams still get all the presentation time they would get in individual/separated judging slots.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800" dirty="0"/>
              <a:t>This tutorial was created by Sanjay </a:t>
            </a:r>
            <a:r>
              <a:rPr lang="en-US" sz="2800" dirty="0" err="1"/>
              <a:t>Seshan</a:t>
            </a:r>
            <a:r>
              <a:rPr lang="en-US" sz="2800" dirty="0"/>
              <a:t> and Arvind </a:t>
            </a:r>
            <a:r>
              <a:rPr lang="en-US" sz="2800" dirty="0" err="1"/>
              <a:t>Seshan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r>
              <a:rPr lang="en-US" sz="2800" dirty="0"/>
              <a:t>More lessons at </a:t>
            </a:r>
            <a:r>
              <a:rPr lang="en-US" sz="2800" dirty="0">
                <a:hlinkClick r:id="rId3"/>
              </a:rPr>
              <a:t>www.ev3lessons.com</a:t>
            </a:r>
            <a:r>
              <a:rPr lang="en-US" sz="2800" dirty="0"/>
              <a:t> and </a:t>
            </a:r>
            <a:r>
              <a:rPr lang="en-US" sz="2800" dirty="0">
                <a:hlinkClick r:id="rId4"/>
              </a:rPr>
              <a:t>www.flltutorials.com</a:t>
            </a:r>
            <a:endParaRPr lang="en-US" sz="2800" dirty="0"/>
          </a:p>
          <a:p>
            <a:pPr marL="342900" indent="-342900">
              <a:buFont typeface="Arial" charset="0"/>
              <a:buChar char="•"/>
            </a:pPr>
            <a:endParaRPr lang="en-US" sz="2800" dirty="0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457199" y="5391957"/>
            <a:ext cx="7913347" cy="923330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</a:rPr>
              <a:t>                         </a:t>
            </a:r>
            <a:b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This work is licensed under a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Creative Commons Attribution-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NonCommercial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-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ShareAlike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374B7"/>
                </a:solidFill>
                <a:effectLst/>
                <a:latin typeface="Helvetica Neue"/>
                <a:hlinkClick r:id="rId5"/>
              </a:rPr>
              <a:t> 4.0 International License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</a:rPr>
              <a:t>.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374B7"/>
              </a:solidFill>
              <a:effectLst/>
              <a:latin typeface="Helvetica Neue"/>
            </a:endParaRPr>
          </a:p>
        </p:txBody>
      </p:sp>
      <p:pic>
        <p:nvPicPr>
          <p:cNvPr id="6" name="Picture 2" descr="Creative Commons License">
            <a:hlinkClick r:id="rId5"/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12487" y="4160675"/>
            <a:ext cx="2161449" cy="7614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57DA82-ED0A-B54D-81CF-6C03BF905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18418</TotalTime>
  <Words>507</Words>
  <Application>Microsoft Macintosh PowerPoint</Application>
  <PresentationFormat>On-screen Show (4:3)</PresentationFormat>
  <Paragraphs>44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7</vt:i4>
      </vt:variant>
    </vt:vector>
  </HeadingPairs>
  <TitlesOfParts>
    <vt:vector size="21" baseType="lpstr">
      <vt:lpstr>Arial</vt:lpstr>
      <vt:lpstr>Arial Black</vt:lpstr>
      <vt:lpstr>Calibri</vt:lpstr>
      <vt:lpstr>Calibri Light</vt:lpstr>
      <vt:lpstr>Gill Sans MT</vt:lpstr>
      <vt:lpstr>Helvetica Neue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Consolidated judging</vt:lpstr>
      <vt:lpstr>What is consolidated judging?</vt:lpstr>
      <vt:lpstr>What happens in Consolidated judging?</vt:lpstr>
      <vt:lpstr>JUDGES will fill in all three rubrics</vt:lpstr>
      <vt:lpstr>TIPS in judging</vt:lpstr>
      <vt:lpstr>Advantages of consolidated judging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Srinivasan Seshan</cp:lastModifiedBy>
  <cp:revision>302</cp:revision>
  <cp:lastPrinted>2019-01-24T13:45:34Z</cp:lastPrinted>
  <dcterms:created xsi:type="dcterms:W3CDTF">2014-10-28T21:59:38Z</dcterms:created>
  <dcterms:modified xsi:type="dcterms:W3CDTF">2022-10-27T23:35:59Z</dcterms:modified>
</cp:coreProperties>
</file>