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72" r:id="rId1"/>
  </p:sldMasterIdLst>
  <p:notesMasterIdLst>
    <p:notesMasterId r:id="rId12"/>
  </p:notesMasterIdLst>
  <p:sldIdLst>
    <p:sldId id="256" r:id="rId2"/>
    <p:sldId id="397" r:id="rId3"/>
    <p:sldId id="398" r:id="rId4"/>
    <p:sldId id="257" r:id="rId5"/>
    <p:sldId id="263" r:id="rId6"/>
    <p:sldId id="258" r:id="rId7"/>
    <p:sldId id="259" r:id="rId8"/>
    <p:sldId id="399" r:id="rId9"/>
    <p:sldId id="400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4843"/>
    <p:restoredTop sz="94650"/>
  </p:normalViewPr>
  <p:slideViewPr>
    <p:cSldViewPr snapToGrid="0" snapToObjects="1">
      <p:cViewPr varScale="1">
        <p:scale>
          <a:sx n="69" d="100"/>
          <a:sy n="69" d="100"/>
        </p:scale>
        <p:origin x="184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8CD71-4833-D241-9C24-E07BA428460D}" type="datetimeFigureOut">
              <a:rPr lang="en-US" smtClean="0"/>
              <a:t>8/4/23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7FFE4-573E-044B-86F2-A86FD38E6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78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113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Shape 10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34270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hape 16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Shape 16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63545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148522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8527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Shape 206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21434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B0599773-11A5-944D-8FFA-F86809759A4D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98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ECF15BF-D8D0-7547-BB28-51661AFF6544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958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EAF1571-E5EE-0044-B688-7B99D4F5EAC9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030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84519" y="6507480"/>
            <a:ext cx="2008407" cy="143207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47FED357-F72D-6E4C-BE3D-29F42CF1AAC0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492875"/>
            <a:ext cx="4870585" cy="365125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86798" y="6507480"/>
            <a:ext cx="457202" cy="350519"/>
          </a:xfrm>
        </p:spPr>
        <p:txBody>
          <a:bodyPr/>
          <a:lstStyle>
            <a:lvl1pPr>
              <a:defRPr sz="120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6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 userDrawn="1"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8/4/23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 userDrawn="1"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 userDrawn="1"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58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A400-2A48-2C41-9893-6F2940CBC17D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571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A58FEA2-5998-FB4A-B4B9-5BE8E7226281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982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6382021"/>
            <a:ext cx="2133600" cy="365125"/>
          </a:xfrm>
          <a:prstGeom prst="rect">
            <a:avLst/>
          </a:prstGeom>
        </p:spPr>
        <p:txBody>
          <a:bodyPr/>
          <a:lstStyle/>
          <a:p>
            <a:fld id="{BCBDF66C-1B4D-A540-BF9A-9F0A78123139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7521" y="6477903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29069" y="6482229"/>
            <a:ext cx="4165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8393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78540D9-4CD3-C64D-8BFE-A43F289C7C50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727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1816BA6-22FC-7643-9B94-074ACF885DDE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87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46FCB52-0199-1646-B4EA-AB538ADB02C3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649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Last Edit</a:t>
            </a:r>
            <a:r>
              <a:rPr lang="en-US"/>
              <a:t>: </a:t>
            </a:r>
            <a:fld id="{FAA321E8-DDA5-504D-8DAC-E0DBE3176D51}" type="datetime1">
              <a:rPr lang="en-US" smtClean="0"/>
              <a:t>8/4/23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456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youbuilder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C8D1-16D7-AC48-8FF7-4AF4CC152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CORE VALUES JUDGING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61BC93-F90C-8A4F-A719-10187FF9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2" y="5161024"/>
            <a:ext cx="7989752" cy="590321"/>
          </a:xfrm>
          <a:ln>
            <a:noFill/>
          </a:ln>
        </p:spPr>
        <p:txBody>
          <a:bodyPr/>
          <a:lstStyle/>
          <a:p>
            <a:r>
              <a:rPr lang="en-US" dirty="0"/>
              <a:t>Bayou Builders  AND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892384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sz="2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CREDITS</a:t>
            </a:r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ts val="2576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This lesson was written by</a:t>
            </a:r>
            <a:r>
              <a:rPr lang="en-US" sz="2800" dirty="0"/>
              <a:t> the Bayou Builders (</a:t>
            </a:r>
            <a:r>
              <a:rPr lang="en-US" sz="2800" dirty="0">
                <a:hlinkClick r:id="rId3"/>
              </a:rPr>
              <a:t>https://www.bayoubuilders.org/</a:t>
            </a:r>
            <a:r>
              <a:rPr lang="en-US" sz="2800" dirty="0"/>
              <a:t>) and the Seshan Brothers</a:t>
            </a:r>
            <a:endParaRPr dirty="0"/>
          </a:p>
          <a:p>
            <a:pPr>
              <a:spcBef>
                <a:spcPts val="1160"/>
              </a:spcBef>
              <a:spcAft>
                <a:spcPts val="0"/>
              </a:spcAft>
              <a:buSzPts val="2576"/>
            </a:pPr>
            <a:r>
              <a:rPr lang="en-US" sz="28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More lessons for FIRST LEGO League are available at </a:t>
            </a:r>
            <a:r>
              <a:rPr lang="en-US" sz="2800" b="0" i="0" u="sng" strike="noStrike" cap="none" dirty="0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4"/>
              </a:rPr>
              <a:t>www.flltutorials.com</a:t>
            </a:r>
            <a:endParaRPr sz="2800" b="0" i="0" u="none" strike="noStrike" cap="none" dirty="0">
              <a:solidFill>
                <a:srgbClr val="0070C0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142424" algn="l" rtl="0">
              <a:spcBef>
                <a:spcPts val="116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None/>
            </a:pPr>
            <a:endParaRPr sz="28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  <a:p>
            <a:pPr marL="306000" marR="0" lvl="0" indent="-95688" algn="l" rtl="0">
              <a:spcBef>
                <a:spcPts val="13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None/>
            </a:pPr>
            <a:endParaRPr sz="36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1" name="Shape 211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800"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2" name="Shape 2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10</a:t>
            </a:fld>
            <a:endParaRPr sz="1800"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213" name="Shape 213"/>
          <p:cNvSpPr txBox="1"/>
          <p:nvPr/>
        </p:nvSpPr>
        <p:spPr>
          <a:xfrm>
            <a:off x="572568" y="5047077"/>
            <a:ext cx="7989752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sng" strike="noStrike" cap="none">
                <a:solidFill>
                  <a:schemeClr val="hlink"/>
                </a:solidFill>
                <a:latin typeface="Cabin"/>
                <a:ea typeface="Cabin"/>
                <a:cs typeface="Cabin"/>
                <a:sym typeface="Cabin"/>
                <a:hlinkClick r:id="rId5"/>
              </a:rPr>
              <a:t>Creative Commons Attribution-NonCommercial-ShareAlike 4.0 International License</a:t>
            </a:r>
            <a:endParaRPr sz="2400" b="0" i="0" u="none" strike="noStrike" cap="none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214" name="Shape 214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486559" y="4035813"/>
            <a:ext cx="2552700" cy="889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10231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A311E-1C03-744B-B5D0-AB7D5362D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AUTHORS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FAAAB1-593B-7842-A5C1-8F1ABFF7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B3F1D6-1FFA-F745-A2B8-20E2873E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BB56F2-6E87-654C-B1E5-F5B814863B91}"/>
              </a:ext>
            </a:extLst>
          </p:cNvPr>
          <p:cNvSpPr txBox="1">
            <a:spLocks/>
          </p:cNvSpPr>
          <p:nvPr/>
        </p:nvSpPr>
        <p:spPr>
          <a:xfrm>
            <a:off x="387326" y="1460211"/>
            <a:ext cx="8299471" cy="4324247"/>
          </a:xfrm>
          <a:prstGeom prst="rect">
            <a:avLst/>
          </a:prstGeom>
        </p:spPr>
        <p:txBody>
          <a:bodyPr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Bayou Builders are a 10-person, community-based team in Hammond, Louisiana.</a:t>
            </a:r>
          </a:p>
          <a:p>
            <a:r>
              <a:rPr lang="en-US" dirty="0"/>
              <a:t>They have won a Champions’ or Champion’s Runner-up award every year in their state and attended the North American Open, Razorback Open and World Festival. </a:t>
            </a:r>
          </a:p>
          <a:p>
            <a:r>
              <a:rPr lang="en-US" dirty="0"/>
              <a:t>In 2017, they were also nominated for the Global Innovation Award from Louisiana.</a:t>
            </a:r>
          </a:p>
          <a:p>
            <a:r>
              <a:rPr lang="en-US" dirty="0"/>
              <a:t>Bayou Builders are very involved in their community, giving hundreds of hours to outreach activities each year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59A5E2-BA8C-8348-AB6C-C78826FE64C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565960" y="4280932"/>
            <a:ext cx="4609250" cy="203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44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>
              <a:spcBef>
                <a:spcPts val="0"/>
              </a:spcBef>
              <a:buClr>
                <a:schemeClr val="lt1"/>
              </a:buClr>
              <a:buSzPts val="2800"/>
            </a:pPr>
            <a:r>
              <a:rPr lang="en-US" dirty="0">
                <a:sym typeface="Cabin"/>
              </a:rPr>
              <a:t>WH</a:t>
            </a:r>
            <a:r>
              <a:rPr lang="en-US" dirty="0"/>
              <a:t>AT</a:t>
            </a:r>
            <a:r>
              <a:rPr lang="en-US" dirty="0">
                <a:sym typeface="Cabin"/>
              </a:rPr>
              <a:t> IS A TYPICAL JUDGING SESSION LIKE?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588420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The consolidated 30-minute judging session has a specified Core Values Reflection time (3mins)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During this time, judges will ask questions to help them fill out parts of the Core Values rubric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/>
              <a:t>Most regions will not allow you to give a formal presentation during this time.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000" dirty="0">
                <a:solidFill>
                  <a:srgbClr val="FF0000"/>
                </a:solidFill>
              </a:rPr>
              <a:t>Core Values judges will be listening during the entire session so make sure you talk about Core Values during the Team Welcome, Innovation Project and Robot Design.</a:t>
            </a:r>
            <a:endParaRPr sz="2000" dirty="0">
              <a:solidFill>
                <a:srgbClr val="FF0000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</a:t>
            </a:r>
            <a:endParaRPr sz="20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4" name="Picture 3" descr="A diagram of a team&#10;&#10;Description automatically generated">
            <a:extLst>
              <a:ext uri="{FF2B5EF4-FFF2-40B4-BE49-F238E27FC236}">
                <a16:creationId xmlns:a16="http://schemas.microsoft.com/office/drawing/2014/main" id="{C3E9A195-9658-E05A-1595-BDCF2CF7B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3388" y="1505583"/>
            <a:ext cx="372252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675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</a:pPr>
            <a:r>
              <a:rPr lang="en-US" dirty="0">
                <a:sym typeface="Cabin"/>
              </a:rPr>
              <a:t>CORE VALUEs JUDGING OBJECTIVES</a:t>
            </a:r>
            <a:endParaRPr dirty="0"/>
          </a:p>
        </p:txBody>
      </p:sp>
      <p:sp>
        <p:nvSpPr>
          <p:cNvPr id="108" name="Shape 108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Share your goals and why being a part of FIRST is important to you. 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Share </a:t>
            </a:r>
            <a:r>
              <a:rPr lang="en-US" sz="24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your team’s identity.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b="0" i="0" u="none" strike="noStrike" cap="none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Share specific (and multiple) examples of how your </a:t>
            </a:r>
            <a:r>
              <a:rPr lang="en-US" sz="2400" dirty="0">
                <a:solidFill>
                  <a:schemeClr val="dk2"/>
                </a:solidFill>
                <a:latin typeface="Cabin"/>
                <a:ea typeface="Cabin"/>
                <a:cs typeface="Cabin"/>
                <a:sym typeface="Cabin"/>
              </a:rPr>
              <a:t>team used the Core Values all season.</a:t>
            </a:r>
            <a:endParaRPr sz="2400" b="0" i="0" u="none" strike="noStrike" cap="none" dirty="0">
              <a:solidFill>
                <a:schemeClr val="dk2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10" name="Shape 11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sz="1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13A53B-9EBC-F145-BBA8-68B565F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12" name="Shape 112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1400" y="3765525"/>
            <a:ext cx="3211176" cy="240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Shape 113"/>
          <p:cNvPicPr preferRelativeResize="0"/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450" y="3765525"/>
            <a:ext cx="3211150" cy="2408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60113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hape 17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PREPARING YOUR CORE VALUES JUDGING</a:t>
            </a:r>
            <a:endParaRPr dirty="0"/>
          </a:p>
        </p:txBody>
      </p:sp>
      <p:sp>
        <p:nvSpPr>
          <p:cNvPr id="171" name="Shape 171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422493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to reference the Core Values Judging Rubric 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Be sure to cite </a:t>
            </a:r>
            <a:r>
              <a:rPr lang="en-US" sz="2200" u="sng" dirty="0"/>
              <a:t>specific examples</a:t>
            </a:r>
            <a:r>
              <a:rPr lang="en-US" sz="2200" dirty="0"/>
              <a:t> of how your team used or applied each of the Core Values during the season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that </a:t>
            </a:r>
            <a:r>
              <a:rPr lang="en-US" sz="2200" u="sng" dirty="0"/>
              <a:t>multiple</a:t>
            </a:r>
            <a:r>
              <a:rPr lang="en-US" sz="2200" dirty="0"/>
              <a:t> students can give examples</a:t>
            </a:r>
          </a:p>
          <a:p>
            <a:pPr>
              <a:spcBef>
                <a:spcPts val="720"/>
              </a:spcBef>
              <a:spcAft>
                <a:spcPts val="0"/>
              </a:spcAft>
            </a:pPr>
            <a:r>
              <a:rPr lang="en-US" sz="2200" dirty="0"/>
              <a:t>Make sure that your examples go beyond just sharing your project (Impact) or learning a programming language (Discovery)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72051B1-3845-1C40-978D-CA7A4B3D4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2023, </a:t>
            </a:r>
            <a:r>
              <a:rPr lang="en-US" dirty="0" err="1"/>
              <a:t>FLLTutorials.com</a:t>
            </a:r>
            <a:r>
              <a:rPr lang="en-US" dirty="0"/>
              <a:t>. Last Update 5/29/2023</a:t>
            </a:r>
          </a:p>
        </p:txBody>
      </p:sp>
      <p:sp>
        <p:nvSpPr>
          <p:cNvPr id="172" name="Shape 17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5" name="Picture 4" descr="A pink and white survey&#10;&#10;Description automatically generated">
            <a:extLst>
              <a:ext uri="{FF2B5EF4-FFF2-40B4-BE49-F238E27FC236}">
                <a16:creationId xmlns:a16="http://schemas.microsoft.com/office/drawing/2014/main" id="{186D73BF-F132-4298-F5E9-74763B01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8684" y="2426690"/>
            <a:ext cx="3787225" cy="260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9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DOCUMENTING CORE VALUES</a:t>
            </a:r>
            <a:endParaRPr dirty="0"/>
          </a:p>
        </p:txBody>
      </p:sp>
      <p:sp>
        <p:nvSpPr>
          <p:cNvPr id="120" name="Shape 120"/>
          <p:cNvSpPr txBox="1">
            <a:spLocks noGrp="1"/>
          </p:cNvSpPr>
          <p:nvPr>
            <p:ph idx="1"/>
          </p:nvPr>
        </p:nvSpPr>
        <p:spPr>
          <a:xfrm>
            <a:off x="448092" y="1505583"/>
            <a:ext cx="4422494" cy="435321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Some teams create a Core Values Poster to help you remember your season or as a visual for your judges.</a:t>
            </a:r>
          </a:p>
          <a:p>
            <a:pPr marL="342900" lvl="1" indent="-342900">
              <a:spcBef>
                <a:spcPts val="0"/>
              </a:spcBef>
              <a:spcAft>
                <a:spcPts val="0"/>
              </a:spcAft>
              <a:buSzPts val="2208"/>
            </a:pPr>
            <a:r>
              <a:rPr lang="en-US" sz="2400" dirty="0"/>
              <a:t>Some teams create Core Values Journal where you document your team’s activities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C38B41-60F8-3042-AA79-358F62F2C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121" name="Shape 1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22" name="Shape 122"/>
          <p:cNvPicPr preferRelativeResize="0"/>
          <p:nvPr/>
        </p:nvPicPr>
        <p:blipFill rotWithShape="1"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6917"/>
          <a:stretch/>
        </p:blipFill>
        <p:spPr>
          <a:xfrm>
            <a:off x="4870585" y="2027028"/>
            <a:ext cx="3589941" cy="37230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535759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bin"/>
              <a:buNone/>
            </a:pPr>
            <a:r>
              <a:rPr lang="en-US" dirty="0"/>
              <a:t>TEAM BUILDING ACTIVITY</a:t>
            </a:r>
            <a:endParaRPr dirty="0"/>
          </a:p>
        </p:txBody>
      </p:sp>
      <p:sp>
        <p:nvSpPr>
          <p:cNvPr id="128" name="Shape 128"/>
          <p:cNvSpPr txBox="1">
            <a:spLocks noGrp="1"/>
          </p:cNvSpPr>
          <p:nvPr>
            <p:ph idx="1"/>
          </p:nvPr>
        </p:nvSpPr>
        <p:spPr>
          <a:xfrm>
            <a:off x="448091" y="1505583"/>
            <a:ext cx="4590837" cy="4353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In the past, teams had to do a teamwork activity live during judging.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This is no longer used.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dirty="0"/>
              <a:t>However, such activities can help your team learn to work together better and are a good way for your team to practice Core Values during the season.</a:t>
            </a:r>
          </a:p>
        </p:txBody>
      </p:sp>
      <p:sp>
        <p:nvSpPr>
          <p:cNvPr id="130" name="Shape 130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Copyright 2023, FLLTutorials.com. Last Update 5/29/2023</a:t>
            </a:r>
            <a:endParaRPr b="0" i="0" u="none" strike="noStrike" cap="none" dirty="0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1" name="Shape 13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b="0" i="0" u="none" strike="noStrike" cap="none">
                <a:solidFill>
                  <a:srgbClr val="2D58AC"/>
                </a:solidFill>
                <a:latin typeface="Cabin"/>
                <a:ea typeface="Cabin"/>
                <a:cs typeface="Cabin"/>
                <a:sym typeface="Cabin"/>
              </a:rPr>
              <a:t>7</a:t>
            </a:fld>
            <a:endParaRPr b="0" i="0" u="none" strike="noStrike" cap="none">
              <a:solidFill>
                <a:srgbClr val="2D58AC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pic>
        <p:nvPicPr>
          <p:cNvPr id="133" name="Shape 133"/>
          <p:cNvPicPr preferRelativeResize="0"/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92108" y="2181600"/>
            <a:ext cx="3503801" cy="26278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6337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D2DD7-1EBE-9ADE-BC02-ED7C0957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14860-2877-DAD5-77D0-6D070DEEE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8238707" cy="484441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Will we get to give a presentation during the Core Values Reflection component?</a:t>
            </a:r>
          </a:p>
          <a:p>
            <a:pPr lvl="1"/>
            <a:r>
              <a:rPr lang="en-US" dirty="0"/>
              <a:t>No. Judges are supposed to ask your team questions during this period. Ask ahead of time if presentations are allowed.</a:t>
            </a:r>
          </a:p>
          <a:p>
            <a:r>
              <a:rPr lang="en-US" dirty="0"/>
              <a:t>Then how can I tell the judge about about our team’s Core Values?</a:t>
            </a:r>
          </a:p>
          <a:p>
            <a:pPr lvl="1"/>
            <a:r>
              <a:rPr lang="en-US" dirty="0"/>
              <a:t>You should include examples through the entire 30mins – e.g. how you picked a project topic together, how you resolved a problem during robot building, how you helped another team, program, etc.</a:t>
            </a:r>
          </a:p>
          <a:p>
            <a:r>
              <a:rPr lang="en-US" dirty="0"/>
              <a:t>Do we need to have a tri-fold or poster?</a:t>
            </a:r>
          </a:p>
          <a:p>
            <a:pPr lvl="1"/>
            <a:r>
              <a:rPr lang="en-US" dirty="0"/>
              <a:t>No. Some teams will bring one (if allowed). They are not required and simply extra props a team chooses to have.</a:t>
            </a:r>
          </a:p>
          <a:p>
            <a:r>
              <a:rPr lang="en-US" dirty="0"/>
              <a:t>What type of documentation is useful?</a:t>
            </a:r>
          </a:p>
          <a:p>
            <a:pPr lvl="1"/>
            <a:r>
              <a:rPr lang="en-US" dirty="0"/>
              <a:t>Posters with photographs and a Core Values journal documenting all your activities are common among teams.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24D6D-A137-6C9A-B33F-CE60C20F0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723787-8CE0-AE87-C11A-8497F6AA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926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C54E-DC39-7A1D-6F80-2C7D973AA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JUDGE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2BFF5-ADE6-58DD-5B60-8179F2288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664942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Questions will focus on the rubric categories that the judge has not been able to complete during the rest of your judging session.</a:t>
            </a:r>
          </a:p>
          <a:p>
            <a:pPr lvl="1"/>
            <a:r>
              <a:rPr lang="en-US" sz="2000" dirty="0"/>
              <a:t>Remember to include everyone and give multiple examples.</a:t>
            </a:r>
          </a:p>
          <a:p>
            <a:pPr lvl="1"/>
            <a:r>
              <a:rPr lang="en-US" sz="2000" dirty="0"/>
              <a:t>Remember to go beyond just the robot game and innovation project where possible.</a:t>
            </a:r>
          </a:p>
          <a:p>
            <a:r>
              <a:rPr lang="en-US" sz="2400" dirty="0"/>
              <a:t>Describe a challenge your team faced this season and how you overcame it. </a:t>
            </a:r>
          </a:p>
          <a:p>
            <a:r>
              <a:rPr lang="en-US" sz="2400" dirty="0"/>
              <a:t>What was something your team did for fun?</a:t>
            </a:r>
          </a:p>
          <a:p>
            <a:r>
              <a:rPr lang="en-US" sz="2400" dirty="0"/>
              <a:t>Did you have any disagreements this season? How did you resolve it?</a:t>
            </a:r>
          </a:p>
          <a:p>
            <a:r>
              <a:rPr lang="en-US" sz="2400" dirty="0"/>
              <a:t>What is one thing you learned this season?</a:t>
            </a:r>
          </a:p>
          <a:p>
            <a:r>
              <a:rPr lang="en-US" sz="2400" dirty="0"/>
              <a:t>Did you have the opportunity to collaborate with or help another team?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166A2-33C1-FF25-B1C1-CFF4707CB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2023, FLLTutorials.com. Last Update 5/29/2023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6F146-5DF5-7B89-6717-B98F35714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04600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3168</TotalTime>
  <Words>771</Words>
  <Application>Microsoft Macintosh PowerPoint</Application>
  <PresentationFormat>On-screen Show (4:3)</PresentationFormat>
  <Paragraphs>71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Cabin</vt:lpstr>
      <vt:lpstr>Calibri</vt:lpstr>
      <vt:lpstr>Gill Sans MT</vt:lpstr>
      <vt:lpstr>Noto Sans Symbols</vt:lpstr>
      <vt:lpstr>Wingdings 2</vt:lpstr>
      <vt:lpstr>Dividend</vt:lpstr>
      <vt:lpstr>CORE VALUES JUDGING</vt:lpstr>
      <vt:lpstr>MEET THE AUTHORS</vt:lpstr>
      <vt:lpstr>WHAT IS A TYPICAL JUDGING SESSION LIKE?</vt:lpstr>
      <vt:lpstr>CORE VALUEs JUDGING OBJECTIVES</vt:lpstr>
      <vt:lpstr>PREPARING YOUR CORE VALUES JUDGING</vt:lpstr>
      <vt:lpstr>DOCUMENTING CORE VALUES</vt:lpstr>
      <vt:lpstr>TEAM BUILDING ACTIVITY</vt:lpstr>
      <vt:lpstr>FAQs</vt:lpstr>
      <vt:lpstr>SAMPLE JUDGE QUESTIONS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44</cp:revision>
  <dcterms:created xsi:type="dcterms:W3CDTF">2018-06-09T21:02:33Z</dcterms:created>
  <dcterms:modified xsi:type="dcterms:W3CDTF">2023-08-04T14:01:52Z</dcterms:modified>
</cp:coreProperties>
</file>